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</p:sldMasterIdLst>
  <p:notesMasterIdLst>
    <p:notesMasterId r:id="rId56"/>
  </p:notesMasterIdLst>
  <p:handoutMasterIdLst>
    <p:handoutMasterId r:id="rId57"/>
  </p:handoutMasterIdLst>
  <p:sldIdLst>
    <p:sldId id="299" r:id="rId2"/>
    <p:sldId id="434" r:id="rId3"/>
    <p:sldId id="396" r:id="rId4"/>
    <p:sldId id="401" r:id="rId5"/>
    <p:sldId id="402" r:id="rId6"/>
    <p:sldId id="403" r:id="rId7"/>
    <p:sldId id="315" r:id="rId8"/>
    <p:sldId id="405" r:id="rId9"/>
    <p:sldId id="316" r:id="rId10"/>
    <p:sldId id="398" r:id="rId11"/>
    <p:sldId id="399" r:id="rId12"/>
    <p:sldId id="400" r:id="rId13"/>
    <p:sldId id="335" r:id="rId14"/>
    <p:sldId id="404" r:id="rId15"/>
    <p:sldId id="421" r:id="rId16"/>
    <p:sldId id="422" r:id="rId17"/>
    <p:sldId id="423" r:id="rId18"/>
    <p:sldId id="424" r:id="rId19"/>
    <p:sldId id="425" r:id="rId20"/>
    <p:sldId id="426" r:id="rId21"/>
    <p:sldId id="406" r:id="rId22"/>
    <p:sldId id="407" r:id="rId23"/>
    <p:sldId id="408" r:id="rId24"/>
    <p:sldId id="409" r:id="rId25"/>
    <p:sldId id="410" r:id="rId26"/>
    <p:sldId id="411" r:id="rId27"/>
    <p:sldId id="412" r:id="rId28"/>
    <p:sldId id="427" r:id="rId29"/>
    <p:sldId id="428" r:id="rId30"/>
    <p:sldId id="429" r:id="rId31"/>
    <p:sldId id="430" r:id="rId32"/>
    <p:sldId id="415" r:id="rId33"/>
    <p:sldId id="416" r:id="rId34"/>
    <p:sldId id="417" r:id="rId35"/>
    <p:sldId id="418" r:id="rId36"/>
    <p:sldId id="431" r:id="rId37"/>
    <p:sldId id="433" r:id="rId38"/>
    <p:sldId id="341" r:id="rId39"/>
    <p:sldId id="392" r:id="rId40"/>
    <p:sldId id="354" r:id="rId41"/>
    <p:sldId id="356" r:id="rId42"/>
    <p:sldId id="364" r:id="rId43"/>
    <p:sldId id="368" r:id="rId44"/>
    <p:sldId id="369" r:id="rId45"/>
    <p:sldId id="370" r:id="rId46"/>
    <p:sldId id="371" r:id="rId47"/>
    <p:sldId id="372" r:id="rId48"/>
    <p:sldId id="373" r:id="rId49"/>
    <p:sldId id="374" r:id="rId50"/>
    <p:sldId id="375" r:id="rId51"/>
    <p:sldId id="376" r:id="rId52"/>
    <p:sldId id="377" r:id="rId53"/>
    <p:sldId id="353" r:id="rId54"/>
    <p:sldId id="383" r:id="rId5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66FF"/>
    <a:srgbClr val="CC6600"/>
    <a:srgbClr val="CCFFCC"/>
    <a:srgbClr val="FF9900"/>
    <a:srgbClr val="800000"/>
    <a:srgbClr val="C0C0C0"/>
    <a:srgbClr val="F8F1D4"/>
    <a:srgbClr val="808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 autoAdjust="0"/>
    <p:restoredTop sz="94660" autoAdjust="0"/>
  </p:normalViewPr>
  <p:slideViewPr>
    <p:cSldViewPr>
      <p:cViewPr varScale="1">
        <p:scale>
          <a:sx n="115" d="100"/>
          <a:sy n="115" d="100"/>
        </p:scale>
        <p:origin x="-240" y="-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handoutMaster" Target="handoutMasters/handoutMaster1.xml"/><Relationship Id="rId61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506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506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D90E1550-C525-4A38-964C-2EDF9B1050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868482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9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583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83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4AAD628C-4B5F-4428-A644-57D309D139D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97056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5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5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0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0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32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3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A664186-7C3C-48C9-8DAE-162C63F3449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626E742-C1F7-4061-922A-CC9E075E4B5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AA7FE7C-9236-4D38-93A3-75BA30E522C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80F2B63-43D2-40AE-B0A1-04EC7F38BCE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F7DC4FD-4FB5-4633-A22E-4D86D731F7C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78CA757-32B0-4609-942B-86F7C2D86D0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43D4488-C389-46A4-A3C2-869287C74A7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7DA65DF-E0B5-471E-AE35-B67F9D939BB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6C65D00-DEFD-4E77-AB01-46D2D9ED3F8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A8A8264-1F79-453B-9AF9-AFDB0A9DA22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CBB433-B5DD-4D4E-A351-D926148A60D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772DB113-1B2A-4F39-82B3-1FA175CAA5D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emf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Heuristic Search</a:t>
            </a:r>
          </a:p>
        </p:txBody>
      </p:sp>
      <p:sp>
        <p:nvSpPr>
          <p:cNvPr id="4099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endParaRPr lang="en-US" sz="2000" b="1" dirty="0" smtClean="0">
              <a:solidFill>
                <a:srgbClr val="CC6600"/>
              </a:solidFill>
              <a:latin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0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Robot Navigation</a:t>
            </a:r>
          </a:p>
        </p:txBody>
      </p:sp>
      <p:grpSp>
        <p:nvGrpSpPr>
          <p:cNvPr id="8195" name="Group 3"/>
          <p:cNvGrpSpPr>
            <a:grpSpLocks/>
          </p:cNvGrpSpPr>
          <p:nvPr/>
        </p:nvGrpSpPr>
        <p:grpSpPr bwMode="auto">
          <a:xfrm>
            <a:off x="1219200" y="2743200"/>
            <a:ext cx="6705600" cy="3048000"/>
            <a:chOff x="768" y="1728"/>
            <a:chExt cx="4224" cy="1920"/>
          </a:xfrm>
        </p:grpSpPr>
        <p:grpSp>
          <p:nvGrpSpPr>
            <p:cNvPr id="8196" name="Group 4"/>
            <p:cNvGrpSpPr>
              <a:grpSpLocks/>
            </p:cNvGrpSpPr>
            <p:nvPr/>
          </p:nvGrpSpPr>
          <p:grpSpPr bwMode="auto">
            <a:xfrm>
              <a:off x="768" y="1728"/>
              <a:ext cx="4224" cy="1920"/>
              <a:chOff x="576" y="1344"/>
              <a:chExt cx="4224" cy="1920"/>
            </a:xfrm>
          </p:grpSpPr>
          <p:grpSp>
            <p:nvGrpSpPr>
              <p:cNvPr id="8199" name="Group 5"/>
              <p:cNvGrpSpPr>
                <a:grpSpLocks/>
              </p:cNvGrpSpPr>
              <p:nvPr/>
            </p:nvGrpSpPr>
            <p:grpSpPr bwMode="auto">
              <a:xfrm>
                <a:off x="576" y="1344"/>
                <a:ext cx="4224" cy="1920"/>
                <a:chOff x="576" y="1344"/>
                <a:chExt cx="4224" cy="1920"/>
              </a:xfrm>
            </p:grpSpPr>
            <p:sp>
              <p:nvSpPr>
                <p:cNvPr id="8217" name="Rectangle 6"/>
                <p:cNvSpPr>
                  <a:spLocks noChangeArrowheads="1"/>
                </p:cNvSpPr>
                <p:nvPr/>
              </p:nvSpPr>
              <p:spPr bwMode="auto">
                <a:xfrm>
                  <a:off x="576" y="1344"/>
                  <a:ext cx="4224" cy="1920"/>
                </a:xfrm>
                <a:prstGeom prst="rect">
                  <a:avLst/>
                </a:prstGeom>
                <a:noFill/>
                <a:ln w="2857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218" name="Line 7"/>
                <p:cNvSpPr>
                  <a:spLocks noChangeShapeType="1"/>
                </p:cNvSpPr>
                <p:nvPr/>
              </p:nvSpPr>
              <p:spPr bwMode="auto">
                <a:xfrm>
                  <a:off x="960" y="1344"/>
                  <a:ext cx="0" cy="192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8219" name="Line 8"/>
                <p:cNvSpPr>
                  <a:spLocks noChangeShapeType="1"/>
                </p:cNvSpPr>
                <p:nvPr/>
              </p:nvSpPr>
              <p:spPr bwMode="auto">
                <a:xfrm>
                  <a:off x="1728" y="1344"/>
                  <a:ext cx="0" cy="192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8220" name="Line 9"/>
                <p:cNvSpPr>
                  <a:spLocks noChangeShapeType="1"/>
                </p:cNvSpPr>
                <p:nvPr/>
              </p:nvSpPr>
              <p:spPr bwMode="auto">
                <a:xfrm>
                  <a:off x="2112" y="1344"/>
                  <a:ext cx="0" cy="192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8221" name="Line 10"/>
                <p:cNvSpPr>
                  <a:spLocks noChangeShapeType="1"/>
                </p:cNvSpPr>
                <p:nvPr/>
              </p:nvSpPr>
              <p:spPr bwMode="auto">
                <a:xfrm>
                  <a:off x="2496" y="1344"/>
                  <a:ext cx="0" cy="192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8222" name="Line 11"/>
                <p:cNvSpPr>
                  <a:spLocks noChangeShapeType="1"/>
                </p:cNvSpPr>
                <p:nvPr/>
              </p:nvSpPr>
              <p:spPr bwMode="auto">
                <a:xfrm>
                  <a:off x="2880" y="1344"/>
                  <a:ext cx="0" cy="192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8223" name="Line 12"/>
                <p:cNvSpPr>
                  <a:spLocks noChangeShapeType="1"/>
                </p:cNvSpPr>
                <p:nvPr/>
              </p:nvSpPr>
              <p:spPr bwMode="auto">
                <a:xfrm>
                  <a:off x="3264" y="1344"/>
                  <a:ext cx="0" cy="192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8224" name="Line 13"/>
                <p:cNvSpPr>
                  <a:spLocks noChangeShapeType="1"/>
                </p:cNvSpPr>
                <p:nvPr/>
              </p:nvSpPr>
              <p:spPr bwMode="auto">
                <a:xfrm>
                  <a:off x="3648" y="1344"/>
                  <a:ext cx="0" cy="192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8225" name="Line 14"/>
                <p:cNvSpPr>
                  <a:spLocks noChangeShapeType="1"/>
                </p:cNvSpPr>
                <p:nvPr/>
              </p:nvSpPr>
              <p:spPr bwMode="auto">
                <a:xfrm>
                  <a:off x="4032" y="1344"/>
                  <a:ext cx="0" cy="192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8226" name="Line 15"/>
                <p:cNvSpPr>
                  <a:spLocks noChangeShapeType="1"/>
                </p:cNvSpPr>
                <p:nvPr/>
              </p:nvSpPr>
              <p:spPr bwMode="auto">
                <a:xfrm>
                  <a:off x="4416" y="1344"/>
                  <a:ext cx="0" cy="192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8227" name="Line 16"/>
                <p:cNvSpPr>
                  <a:spLocks noChangeShapeType="1"/>
                </p:cNvSpPr>
                <p:nvPr/>
              </p:nvSpPr>
              <p:spPr bwMode="auto">
                <a:xfrm>
                  <a:off x="1344" y="1344"/>
                  <a:ext cx="0" cy="192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8228" name="Line 17"/>
                <p:cNvSpPr>
                  <a:spLocks noChangeShapeType="1"/>
                </p:cNvSpPr>
                <p:nvPr/>
              </p:nvSpPr>
              <p:spPr bwMode="auto">
                <a:xfrm flipV="1">
                  <a:off x="576" y="1728"/>
                  <a:ext cx="422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8229" name="Line 18"/>
                <p:cNvSpPr>
                  <a:spLocks noChangeShapeType="1"/>
                </p:cNvSpPr>
                <p:nvPr/>
              </p:nvSpPr>
              <p:spPr bwMode="auto">
                <a:xfrm flipV="1">
                  <a:off x="576" y="2112"/>
                  <a:ext cx="422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8230" name="Line 19"/>
                <p:cNvSpPr>
                  <a:spLocks noChangeShapeType="1"/>
                </p:cNvSpPr>
                <p:nvPr/>
              </p:nvSpPr>
              <p:spPr bwMode="auto">
                <a:xfrm flipV="1">
                  <a:off x="576" y="2496"/>
                  <a:ext cx="422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8231" name="Line 20"/>
                <p:cNvSpPr>
                  <a:spLocks noChangeShapeType="1"/>
                </p:cNvSpPr>
                <p:nvPr/>
              </p:nvSpPr>
              <p:spPr bwMode="auto">
                <a:xfrm flipV="1">
                  <a:off x="576" y="2880"/>
                  <a:ext cx="422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/>
                <a:lstStyle/>
                <a:p>
                  <a:endParaRPr lang="en-US"/>
                </a:p>
              </p:txBody>
            </p:sp>
          </p:grpSp>
          <p:sp>
            <p:nvSpPr>
              <p:cNvPr id="8200" name="Rectangle 21"/>
              <p:cNvSpPr>
                <a:spLocks noChangeArrowheads="1"/>
              </p:cNvSpPr>
              <p:nvPr/>
            </p:nvSpPr>
            <p:spPr bwMode="auto">
              <a:xfrm>
                <a:off x="960" y="1728"/>
                <a:ext cx="384" cy="384"/>
              </a:xfrm>
              <a:prstGeom prst="rect">
                <a:avLst/>
              </a:prstGeom>
              <a:solidFill>
                <a:srgbClr val="777777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01" name="Rectangle 22"/>
              <p:cNvSpPr>
                <a:spLocks noChangeArrowheads="1"/>
              </p:cNvSpPr>
              <p:nvPr/>
            </p:nvSpPr>
            <p:spPr bwMode="auto">
              <a:xfrm>
                <a:off x="1344" y="2112"/>
                <a:ext cx="384" cy="384"/>
              </a:xfrm>
              <a:prstGeom prst="rect">
                <a:avLst/>
              </a:prstGeom>
              <a:solidFill>
                <a:srgbClr val="777777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02" name="Rectangle 23"/>
              <p:cNvSpPr>
                <a:spLocks noChangeArrowheads="1"/>
              </p:cNvSpPr>
              <p:nvPr/>
            </p:nvSpPr>
            <p:spPr bwMode="auto">
              <a:xfrm>
                <a:off x="960" y="2112"/>
                <a:ext cx="384" cy="384"/>
              </a:xfrm>
              <a:prstGeom prst="rect">
                <a:avLst/>
              </a:prstGeom>
              <a:solidFill>
                <a:srgbClr val="777777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03" name="Rectangle 24"/>
              <p:cNvSpPr>
                <a:spLocks noChangeArrowheads="1"/>
              </p:cNvSpPr>
              <p:nvPr/>
            </p:nvSpPr>
            <p:spPr bwMode="auto">
              <a:xfrm>
                <a:off x="3648" y="2496"/>
                <a:ext cx="384" cy="384"/>
              </a:xfrm>
              <a:prstGeom prst="rect">
                <a:avLst/>
              </a:prstGeom>
              <a:solidFill>
                <a:srgbClr val="777777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04" name="Rectangle 25"/>
              <p:cNvSpPr>
                <a:spLocks noChangeArrowheads="1"/>
              </p:cNvSpPr>
              <p:nvPr/>
            </p:nvSpPr>
            <p:spPr bwMode="auto">
              <a:xfrm>
                <a:off x="4032" y="2496"/>
                <a:ext cx="384" cy="384"/>
              </a:xfrm>
              <a:prstGeom prst="rect">
                <a:avLst/>
              </a:prstGeom>
              <a:solidFill>
                <a:srgbClr val="777777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05" name="Rectangle 26"/>
              <p:cNvSpPr>
                <a:spLocks noChangeArrowheads="1"/>
              </p:cNvSpPr>
              <p:nvPr/>
            </p:nvSpPr>
            <p:spPr bwMode="auto">
              <a:xfrm>
                <a:off x="4032" y="2112"/>
                <a:ext cx="384" cy="384"/>
              </a:xfrm>
              <a:prstGeom prst="rect">
                <a:avLst/>
              </a:prstGeom>
              <a:solidFill>
                <a:srgbClr val="777777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06" name="Rectangle 27"/>
              <p:cNvSpPr>
                <a:spLocks noChangeArrowheads="1"/>
              </p:cNvSpPr>
              <p:nvPr/>
            </p:nvSpPr>
            <p:spPr bwMode="auto">
              <a:xfrm>
                <a:off x="3648" y="1728"/>
                <a:ext cx="384" cy="384"/>
              </a:xfrm>
              <a:prstGeom prst="rect">
                <a:avLst/>
              </a:prstGeom>
              <a:solidFill>
                <a:srgbClr val="777777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07" name="Rectangle 28"/>
              <p:cNvSpPr>
                <a:spLocks noChangeArrowheads="1"/>
              </p:cNvSpPr>
              <p:nvPr/>
            </p:nvSpPr>
            <p:spPr bwMode="auto">
              <a:xfrm>
                <a:off x="4032" y="1728"/>
                <a:ext cx="384" cy="384"/>
              </a:xfrm>
              <a:prstGeom prst="rect">
                <a:avLst/>
              </a:prstGeom>
              <a:solidFill>
                <a:srgbClr val="777777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08" name="Rectangle 29"/>
              <p:cNvSpPr>
                <a:spLocks noChangeArrowheads="1"/>
              </p:cNvSpPr>
              <p:nvPr/>
            </p:nvSpPr>
            <p:spPr bwMode="auto">
              <a:xfrm>
                <a:off x="3264" y="1728"/>
                <a:ext cx="384" cy="384"/>
              </a:xfrm>
              <a:prstGeom prst="rect">
                <a:avLst/>
              </a:prstGeom>
              <a:solidFill>
                <a:srgbClr val="777777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09" name="Rectangle 30"/>
              <p:cNvSpPr>
                <a:spLocks noChangeArrowheads="1"/>
              </p:cNvSpPr>
              <p:nvPr/>
            </p:nvSpPr>
            <p:spPr bwMode="auto">
              <a:xfrm>
                <a:off x="2880" y="1728"/>
                <a:ext cx="384" cy="384"/>
              </a:xfrm>
              <a:prstGeom prst="rect">
                <a:avLst/>
              </a:prstGeom>
              <a:solidFill>
                <a:srgbClr val="777777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10" name="Rectangle 31"/>
              <p:cNvSpPr>
                <a:spLocks noChangeArrowheads="1"/>
              </p:cNvSpPr>
              <p:nvPr/>
            </p:nvSpPr>
            <p:spPr bwMode="auto">
              <a:xfrm>
                <a:off x="2496" y="1728"/>
                <a:ext cx="384" cy="384"/>
              </a:xfrm>
              <a:prstGeom prst="rect">
                <a:avLst/>
              </a:prstGeom>
              <a:solidFill>
                <a:srgbClr val="777777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11" name="Rectangle 32"/>
              <p:cNvSpPr>
                <a:spLocks noChangeArrowheads="1"/>
              </p:cNvSpPr>
              <p:nvPr/>
            </p:nvSpPr>
            <p:spPr bwMode="auto">
              <a:xfrm>
                <a:off x="1728" y="2496"/>
                <a:ext cx="384" cy="384"/>
              </a:xfrm>
              <a:prstGeom prst="rect">
                <a:avLst/>
              </a:prstGeom>
              <a:solidFill>
                <a:srgbClr val="777777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12" name="Rectangle 33"/>
              <p:cNvSpPr>
                <a:spLocks noChangeArrowheads="1"/>
              </p:cNvSpPr>
              <p:nvPr/>
            </p:nvSpPr>
            <p:spPr bwMode="auto">
              <a:xfrm>
                <a:off x="2112" y="2496"/>
                <a:ext cx="384" cy="384"/>
              </a:xfrm>
              <a:prstGeom prst="rect">
                <a:avLst/>
              </a:prstGeom>
              <a:solidFill>
                <a:srgbClr val="777777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13" name="Rectangle 34"/>
              <p:cNvSpPr>
                <a:spLocks noChangeArrowheads="1"/>
              </p:cNvSpPr>
              <p:nvPr/>
            </p:nvSpPr>
            <p:spPr bwMode="auto">
              <a:xfrm>
                <a:off x="2496" y="2496"/>
                <a:ext cx="384" cy="384"/>
              </a:xfrm>
              <a:prstGeom prst="rect">
                <a:avLst/>
              </a:prstGeom>
              <a:solidFill>
                <a:srgbClr val="777777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14" name="Rectangle 35"/>
              <p:cNvSpPr>
                <a:spLocks noChangeArrowheads="1"/>
              </p:cNvSpPr>
              <p:nvPr/>
            </p:nvSpPr>
            <p:spPr bwMode="auto">
              <a:xfrm>
                <a:off x="2880" y="2496"/>
                <a:ext cx="384" cy="384"/>
              </a:xfrm>
              <a:prstGeom prst="rect">
                <a:avLst/>
              </a:prstGeom>
              <a:solidFill>
                <a:srgbClr val="777777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15" name="Rectangle 36"/>
              <p:cNvSpPr>
                <a:spLocks noChangeArrowheads="1"/>
              </p:cNvSpPr>
              <p:nvPr/>
            </p:nvSpPr>
            <p:spPr bwMode="auto">
              <a:xfrm>
                <a:off x="3264" y="2496"/>
                <a:ext cx="384" cy="384"/>
              </a:xfrm>
              <a:prstGeom prst="rect">
                <a:avLst/>
              </a:prstGeom>
              <a:solidFill>
                <a:srgbClr val="777777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16" name="Rectangle 37"/>
              <p:cNvSpPr>
                <a:spLocks noChangeArrowheads="1"/>
              </p:cNvSpPr>
              <p:nvPr/>
            </p:nvSpPr>
            <p:spPr bwMode="auto">
              <a:xfrm>
                <a:off x="1344" y="2496"/>
                <a:ext cx="384" cy="384"/>
              </a:xfrm>
              <a:prstGeom prst="rect">
                <a:avLst/>
              </a:prstGeom>
              <a:solidFill>
                <a:srgbClr val="777777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8197" name="Rectangle 38"/>
            <p:cNvSpPr>
              <a:spLocks noChangeArrowheads="1"/>
            </p:cNvSpPr>
            <p:nvPr/>
          </p:nvSpPr>
          <p:spPr bwMode="auto">
            <a:xfrm>
              <a:off x="768" y="2880"/>
              <a:ext cx="384" cy="384"/>
            </a:xfrm>
            <a:prstGeom prst="rect">
              <a:avLst/>
            </a:prstGeom>
            <a:solidFill>
              <a:srgbClr val="FF3300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98" name="Rectangle 39"/>
            <p:cNvSpPr>
              <a:spLocks noChangeArrowheads="1"/>
            </p:cNvSpPr>
            <p:nvPr/>
          </p:nvSpPr>
          <p:spPr bwMode="auto">
            <a:xfrm>
              <a:off x="3072" y="2496"/>
              <a:ext cx="384" cy="384"/>
            </a:xfrm>
            <a:prstGeom prst="rect">
              <a:avLst/>
            </a:prstGeom>
            <a:solidFill>
              <a:srgbClr val="33CC33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0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Robot Navigation</a:t>
            </a:r>
          </a:p>
        </p:txBody>
      </p:sp>
      <p:grpSp>
        <p:nvGrpSpPr>
          <p:cNvPr id="9219" name="Group 3"/>
          <p:cNvGrpSpPr>
            <a:grpSpLocks/>
          </p:cNvGrpSpPr>
          <p:nvPr/>
        </p:nvGrpSpPr>
        <p:grpSpPr bwMode="auto">
          <a:xfrm>
            <a:off x="1219200" y="2743200"/>
            <a:ext cx="6705600" cy="3048000"/>
            <a:chOff x="768" y="1728"/>
            <a:chExt cx="4224" cy="1920"/>
          </a:xfrm>
        </p:grpSpPr>
        <p:grpSp>
          <p:nvGrpSpPr>
            <p:cNvPr id="9221" name="Group 4"/>
            <p:cNvGrpSpPr>
              <a:grpSpLocks/>
            </p:cNvGrpSpPr>
            <p:nvPr/>
          </p:nvGrpSpPr>
          <p:grpSpPr bwMode="auto">
            <a:xfrm>
              <a:off x="768" y="1728"/>
              <a:ext cx="4224" cy="1920"/>
              <a:chOff x="768" y="1728"/>
              <a:chExt cx="4224" cy="1920"/>
            </a:xfrm>
          </p:grpSpPr>
          <p:grpSp>
            <p:nvGrpSpPr>
              <p:cNvPr id="9260" name="Group 5"/>
              <p:cNvGrpSpPr>
                <a:grpSpLocks/>
              </p:cNvGrpSpPr>
              <p:nvPr/>
            </p:nvGrpSpPr>
            <p:grpSpPr bwMode="auto">
              <a:xfrm>
                <a:off x="768" y="1728"/>
                <a:ext cx="4224" cy="1920"/>
                <a:chOff x="576" y="1344"/>
                <a:chExt cx="4224" cy="1920"/>
              </a:xfrm>
            </p:grpSpPr>
            <p:grpSp>
              <p:nvGrpSpPr>
                <p:cNvPr id="9263" name="Group 6"/>
                <p:cNvGrpSpPr>
                  <a:grpSpLocks/>
                </p:cNvGrpSpPr>
                <p:nvPr/>
              </p:nvGrpSpPr>
              <p:grpSpPr bwMode="auto">
                <a:xfrm>
                  <a:off x="576" y="1344"/>
                  <a:ext cx="4224" cy="1920"/>
                  <a:chOff x="576" y="1344"/>
                  <a:chExt cx="4224" cy="1920"/>
                </a:xfrm>
              </p:grpSpPr>
              <p:sp>
                <p:nvSpPr>
                  <p:cNvPr id="9281" name="Rectangle 7"/>
                  <p:cNvSpPr>
                    <a:spLocks noChangeArrowheads="1"/>
                  </p:cNvSpPr>
                  <p:nvPr/>
                </p:nvSpPr>
                <p:spPr bwMode="auto">
                  <a:xfrm>
                    <a:off x="576" y="1344"/>
                    <a:ext cx="4224" cy="1920"/>
                  </a:xfrm>
                  <a:prstGeom prst="rect">
                    <a:avLst/>
                  </a:prstGeom>
                  <a:noFill/>
                  <a:ln w="2857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282" name="Line 8"/>
                  <p:cNvSpPr>
                    <a:spLocks noChangeShapeType="1"/>
                  </p:cNvSpPr>
                  <p:nvPr/>
                </p:nvSpPr>
                <p:spPr bwMode="auto">
                  <a:xfrm>
                    <a:off x="960" y="1344"/>
                    <a:ext cx="0" cy="1920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/>
                  <a:lstStyle/>
                  <a:p>
                    <a:endParaRPr lang="en-US"/>
                  </a:p>
                </p:txBody>
              </p:sp>
              <p:sp>
                <p:nvSpPr>
                  <p:cNvPr id="9283" name="Line 9"/>
                  <p:cNvSpPr>
                    <a:spLocks noChangeShapeType="1"/>
                  </p:cNvSpPr>
                  <p:nvPr/>
                </p:nvSpPr>
                <p:spPr bwMode="auto">
                  <a:xfrm>
                    <a:off x="1728" y="1344"/>
                    <a:ext cx="0" cy="1920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/>
                  <a:lstStyle/>
                  <a:p>
                    <a:endParaRPr lang="en-US"/>
                  </a:p>
                </p:txBody>
              </p:sp>
              <p:sp>
                <p:nvSpPr>
                  <p:cNvPr id="9284" name="Line 10"/>
                  <p:cNvSpPr>
                    <a:spLocks noChangeShapeType="1"/>
                  </p:cNvSpPr>
                  <p:nvPr/>
                </p:nvSpPr>
                <p:spPr bwMode="auto">
                  <a:xfrm>
                    <a:off x="2112" y="1344"/>
                    <a:ext cx="0" cy="1920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/>
                  <a:lstStyle/>
                  <a:p>
                    <a:endParaRPr lang="en-US"/>
                  </a:p>
                </p:txBody>
              </p:sp>
              <p:sp>
                <p:nvSpPr>
                  <p:cNvPr id="9285" name="Line 11"/>
                  <p:cNvSpPr>
                    <a:spLocks noChangeShapeType="1"/>
                  </p:cNvSpPr>
                  <p:nvPr/>
                </p:nvSpPr>
                <p:spPr bwMode="auto">
                  <a:xfrm>
                    <a:off x="2496" y="1344"/>
                    <a:ext cx="0" cy="1920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/>
                  <a:lstStyle/>
                  <a:p>
                    <a:endParaRPr lang="en-US"/>
                  </a:p>
                </p:txBody>
              </p:sp>
              <p:sp>
                <p:nvSpPr>
                  <p:cNvPr id="9286" name="Line 12"/>
                  <p:cNvSpPr>
                    <a:spLocks noChangeShapeType="1"/>
                  </p:cNvSpPr>
                  <p:nvPr/>
                </p:nvSpPr>
                <p:spPr bwMode="auto">
                  <a:xfrm>
                    <a:off x="2880" y="1344"/>
                    <a:ext cx="0" cy="1920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/>
                  <a:lstStyle/>
                  <a:p>
                    <a:endParaRPr lang="en-US"/>
                  </a:p>
                </p:txBody>
              </p:sp>
              <p:sp>
                <p:nvSpPr>
                  <p:cNvPr id="9287" name="Line 13"/>
                  <p:cNvSpPr>
                    <a:spLocks noChangeShapeType="1"/>
                  </p:cNvSpPr>
                  <p:nvPr/>
                </p:nvSpPr>
                <p:spPr bwMode="auto">
                  <a:xfrm>
                    <a:off x="3264" y="1344"/>
                    <a:ext cx="0" cy="1920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/>
                  <a:lstStyle/>
                  <a:p>
                    <a:endParaRPr lang="en-US"/>
                  </a:p>
                </p:txBody>
              </p:sp>
              <p:sp>
                <p:nvSpPr>
                  <p:cNvPr id="9288" name="Line 14"/>
                  <p:cNvSpPr>
                    <a:spLocks noChangeShapeType="1"/>
                  </p:cNvSpPr>
                  <p:nvPr/>
                </p:nvSpPr>
                <p:spPr bwMode="auto">
                  <a:xfrm>
                    <a:off x="3648" y="1344"/>
                    <a:ext cx="0" cy="1920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/>
                  <a:lstStyle/>
                  <a:p>
                    <a:endParaRPr lang="en-US"/>
                  </a:p>
                </p:txBody>
              </p:sp>
              <p:sp>
                <p:nvSpPr>
                  <p:cNvPr id="9289" name="Line 15"/>
                  <p:cNvSpPr>
                    <a:spLocks noChangeShapeType="1"/>
                  </p:cNvSpPr>
                  <p:nvPr/>
                </p:nvSpPr>
                <p:spPr bwMode="auto">
                  <a:xfrm>
                    <a:off x="4032" y="1344"/>
                    <a:ext cx="0" cy="1920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/>
                  <a:lstStyle/>
                  <a:p>
                    <a:endParaRPr lang="en-US"/>
                  </a:p>
                </p:txBody>
              </p:sp>
              <p:sp>
                <p:nvSpPr>
                  <p:cNvPr id="9290" name="Line 16"/>
                  <p:cNvSpPr>
                    <a:spLocks noChangeShapeType="1"/>
                  </p:cNvSpPr>
                  <p:nvPr/>
                </p:nvSpPr>
                <p:spPr bwMode="auto">
                  <a:xfrm>
                    <a:off x="4416" y="1344"/>
                    <a:ext cx="0" cy="1920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/>
                  <a:lstStyle/>
                  <a:p>
                    <a:endParaRPr lang="en-US"/>
                  </a:p>
                </p:txBody>
              </p:sp>
              <p:sp>
                <p:nvSpPr>
                  <p:cNvPr id="9291" name="Line 17"/>
                  <p:cNvSpPr>
                    <a:spLocks noChangeShapeType="1"/>
                  </p:cNvSpPr>
                  <p:nvPr/>
                </p:nvSpPr>
                <p:spPr bwMode="auto">
                  <a:xfrm>
                    <a:off x="1344" y="1344"/>
                    <a:ext cx="0" cy="1920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/>
                  <a:lstStyle/>
                  <a:p>
                    <a:endParaRPr lang="en-US"/>
                  </a:p>
                </p:txBody>
              </p:sp>
              <p:sp>
                <p:nvSpPr>
                  <p:cNvPr id="9292" name="Line 18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576" y="1728"/>
                    <a:ext cx="4224" cy="0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/>
                  <a:lstStyle/>
                  <a:p>
                    <a:endParaRPr lang="en-US"/>
                  </a:p>
                </p:txBody>
              </p:sp>
              <p:sp>
                <p:nvSpPr>
                  <p:cNvPr id="9293" name="Line 19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576" y="2112"/>
                    <a:ext cx="4224" cy="0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/>
                  <a:lstStyle/>
                  <a:p>
                    <a:endParaRPr lang="en-US"/>
                  </a:p>
                </p:txBody>
              </p:sp>
              <p:sp>
                <p:nvSpPr>
                  <p:cNvPr id="9294" name="Line 20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576" y="2496"/>
                    <a:ext cx="4224" cy="0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/>
                  <a:lstStyle/>
                  <a:p>
                    <a:endParaRPr lang="en-US"/>
                  </a:p>
                </p:txBody>
              </p:sp>
              <p:sp>
                <p:nvSpPr>
                  <p:cNvPr id="9295" name="Line 21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576" y="2880"/>
                    <a:ext cx="4224" cy="0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/>
                  <a:lstStyle/>
                  <a:p>
                    <a:endParaRPr lang="en-US"/>
                  </a:p>
                </p:txBody>
              </p:sp>
            </p:grpSp>
            <p:sp>
              <p:nvSpPr>
                <p:cNvPr id="9264" name="Rectangle 22"/>
                <p:cNvSpPr>
                  <a:spLocks noChangeArrowheads="1"/>
                </p:cNvSpPr>
                <p:nvPr/>
              </p:nvSpPr>
              <p:spPr bwMode="auto">
                <a:xfrm>
                  <a:off x="960" y="1728"/>
                  <a:ext cx="384" cy="384"/>
                </a:xfrm>
                <a:prstGeom prst="rect">
                  <a:avLst/>
                </a:prstGeom>
                <a:solidFill>
                  <a:srgbClr val="777777"/>
                </a:solidFill>
                <a:ln w="2857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265" name="Rectangle 23"/>
                <p:cNvSpPr>
                  <a:spLocks noChangeArrowheads="1"/>
                </p:cNvSpPr>
                <p:nvPr/>
              </p:nvSpPr>
              <p:spPr bwMode="auto">
                <a:xfrm>
                  <a:off x="1344" y="2112"/>
                  <a:ext cx="384" cy="384"/>
                </a:xfrm>
                <a:prstGeom prst="rect">
                  <a:avLst/>
                </a:prstGeom>
                <a:solidFill>
                  <a:srgbClr val="777777"/>
                </a:solidFill>
                <a:ln w="2857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266" name="Rectangle 24"/>
                <p:cNvSpPr>
                  <a:spLocks noChangeArrowheads="1"/>
                </p:cNvSpPr>
                <p:nvPr/>
              </p:nvSpPr>
              <p:spPr bwMode="auto">
                <a:xfrm>
                  <a:off x="960" y="2112"/>
                  <a:ext cx="384" cy="384"/>
                </a:xfrm>
                <a:prstGeom prst="rect">
                  <a:avLst/>
                </a:prstGeom>
                <a:solidFill>
                  <a:srgbClr val="777777"/>
                </a:solidFill>
                <a:ln w="2857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267" name="Rectangle 25"/>
                <p:cNvSpPr>
                  <a:spLocks noChangeArrowheads="1"/>
                </p:cNvSpPr>
                <p:nvPr/>
              </p:nvSpPr>
              <p:spPr bwMode="auto">
                <a:xfrm>
                  <a:off x="3648" y="2496"/>
                  <a:ext cx="384" cy="384"/>
                </a:xfrm>
                <a:prstGeom prst="rect">
                  <a:avLst/>
                </a:prstGeom>
                <a:solidFill>
                  <a:srgbClr val="777777"/>
                </a:solidFill>
                <a:ln w="2857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268" name="Rectangle 26"/>
                <p:cNvSpPr>
                  <a:spLocks noChangeArrowheads="1"/>
                </p:cNvSpPr>
                <p:nvPr/>
              </p:nvSpPr>
              <p:spPr bwMode="auto">
                <a:xfrm>
                  <a:off x="4032" y="2496"/>
                  <a:ext cx="384" cy="384"/>
                </a:xfrm>
                <a:prstGeom prst="rect">
                  <a:avLst/>
                </a:prstGeom>
                <a:solidFill>
                  <a:srgbClr val="777777"/>
                </a:solidFill>
                <a:ln w="2857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269" name="Rectangle 27"/>
                <p:cNvSpPr>
                  <a:spLocks noChangeArrowheads="1"/>
                </p:cNvSpPr>
                <p:nvPr/>
              </p:nvSpPr>
              <p:spPr bwMode="auto">
                <a:xfrm>
                  <a:off x="4032" y="2112"/>
                  <a:ext cx="384" cy="384"/>
                </a:xfrm>
                <a:prstGeom prst="rect">
                  <a:avLst/>
                </a:prstGeom>
                <a:solidFill>
                  <a:srgbClr val="777777"/>
                </a:solidFill>
                <a:ln w="2857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270" name="Rectangle 28"/>
                <p:cNvSpPr>
                  <a:spLocks noChangeArrowheads="1"/>
                </p:cNvSpPr>
                <p:nvPr/>
              </p:nvSpPr>
              <p:spPr bwMode="auto">
                <a:xfrm>
                  <a:off x="3648" y="1728"/>
                  <a:ext cx="384" cy="384"/>
                </a:xfrm>
                <a:prstGeom prst="rect">
                  <a:avLst/>
                </a:prstGeom>
                <a:solidFill>
                  <a:srgbClr val="777777"/>
                </a:solidFill>
                <a:ln w="2857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271" name="Rectangle 29"/>
                <p:cNvSpPr>
                  <a:spLocks noChangeArrowheads="1"/>
                </p:cNvSpPr>
                <p:nvPr/>
              </p:nvSpPr>
              <p:spPr bwMode="auto">
                <a:xfrm>
                  <a:off x="4032" y="1728"/>
                  <a:ext cx="384" cy="384"/>
                </a:xfrm>
                <a:prstGeom prst="rect">
                  <a:avLst/>
                </a:prstGeom>
                <a:solidFill>
                  <a:srgbClr val="777777"/>
                </a:solidFill>
                <a:ln w="2857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272" name="Rectangle 30"/>
                <p:cNvSpPr>
                  <a:spLocks noChangeArrowheads="1"/>
                </p:cNvSpPr>
                <p:nvPr/>
              </p:nvSpPr>
              <p:spPr bwMode="auto">
                <a:xfrm>
                  <a:off x="3264" y="1728"/>
                  <a:ext cx="384" cy="384"/>
                </a:xfrm>
                <a:prstGeom prst="rect">
                  <a:avLst/>
                </a:prstGeom>
                <a:solidFill>
                  <a:srgbClr val="777777"/>
                </a:solidFill>
                <a:ln w="2857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273" name="Rectangle 31"/>
                <p:cNvSpPr>
                  <a:spLocks noChangeArrowheads="1"/>
                </p:cNvSpPr>
                <p:nvPr/>
              </p:nvSpPr>
              <p:spPr bwMode="auto">
                <a:xfrm>
                  <a:off x="2880" y="1728"/>
                  <a:ext cx="384" cy="384"/>
                </a:xfrm>
                <a:prstGeom prst="rect">
                  <a:avLst/>
                </a:prstGeom>
                <a:solidFill>
                  <a:srgbClr val="777777"/>
                </a:solidFill>
                <a:ln w="2857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274" name="Rectangle 32"/>
                <p:cNvSpPr>
                  <a:spLocks noChangeArrowheads="1"/>
                </p:cNvSpPr>
                <p:nvPr/>
              </p:nvSpPr>
              <p:spPr bwMode="auto">
                <a:xfrm>
                  <a:off x="2496" y="1728"/>
                  <a:ext cx="384" cy="384"/>
                </a:xfrm>
                <a:prstGeom prst="rect">
                  <a:avLst/>
                </a:prstGeom>
                <a:solidFill>
                  <a:srgbClr val="777777"/>
                </a:solidFill>
                <a:ln w="2857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275" name="Rectangle 33"/>
                <p:cNvSpPr>
                  <a:spLocks noChangeArrowheads="1"/>
                </p:cNvSpPr>
                <p:nvPr/>
              </p:nvSpPr>
              <p:spPr bwMode="auto">
                <a:xfrm>
                  <a:off x="1728" y="2496"/>
                  <a:ext cx="384" cy="384"/>
                </a:xfrm>
                <a:prstGeom prst="rect">
                  <a:avLst/>
                </a:prstGeom>
                <a:solidFill>
                  <a:srgbClr val="777777"/>
                </a:solidFill>
                <a:ln w="2857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276" name="Rectangle 34"/>
                <p:cNvSpPr>
                  <a:spLocks noChangeArrowheads="1"/>
                </p:cNvSpPr>
                <p:nvPr/>
              </p:nvSpPr>
              <p:spPr bwMode="auto">
                <a:xfrm>
                  <a:off x="2112" y="2496"/>
                  <a:ext cx="384" cy="384"/>
                </a:xfrm>
                <a:prstGeom prst="rect">
                  <a:avLst/>
                </a:prstGeom>
                <a:solidFill>
                  <a:srgbClr val="777777"/>
                </a:solidFill>
                <a:ln w="2857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277" name="Rectangle 35"/>
                <p:cNvSpPr>
                  <a:spLocks noChangeArrowheads="1"/>
                </p:cNvSpPr>
                <p:nvPr/>
              </p:nvSpPr>
              <p:spPr bwMode="auto">
                <a:xfrm>
                  <a:off x="2496" y="2496"/>
                  <a:ext cx="384" cy="384"/>
                </a:xfrm>
                <a:prstGeom prst="rect">
                  <a:avLst/>
                </a:prstGeom>
                <a:solidFill>
                  <a:srgbClr val="777777"/>
                </a:solidFill>
                <a:ln w="2857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278" name="Rectangle 36"/>
                <p:cNvSpPr>
                  <a:spLocks noChangeArrowheads="1"/>
                </p:cNvSpPr>
                <p:nvPr/>
              </p:nvSpPr>
              <p:spPr bwMode="auto">
                <a:xfrm>
                  <a:off x="2880" y="2496"/>
                  <a:ext cx="384" cy="384"/>
                </a:xfrm>
                <a:prstGeom prst="rect">
                  <a:avLst/>
                </a:prstGeom>
                <a:solidFill>
                  <a:srgbClr val="777777"/>
                </a:solidFill>
                <a:ln w="2857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279" name="Rectangle 37"/>
                <p:cNvSpPr>
                  <a:spLocks noChangeArrowheads="1"/>
                </p:cNvSpPr>
                <p:nvPr/>
              </p:nvSpPr>
              <p:spPr bwMode="auto">
                <a:xfrm>
                  <a:off x="3264" y="2496"/>
                  <a:ext cx="384" cy="384"/>
                </a:xfrm>
                <a:prstGeom prst="rect">
                  <a:avLst/>
                </a:prstGeom>
                <a:solidFill>
                  <a:srgbClr val="777777"/>
                </a:solidFill>
                <a:ln w="2857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280" name="Rectangle 38"/>
                <p:cNvSpPr>
                  <a:spLocks noChangeArrowheads="1"/>
                </p:cNvSpPr>
                <p:nvPr/>
              </p:nvSpPr>
              <p:spPr bwMode="auto">
                <a:xfrm>
                  <a:off x="1344" y="2496"/>
                  <a:ext cx="384" cy="384"/>
                </a:xfrm>
                <a:prstGeom prst="rect">
                  <a:avLst/>
                </a:prstGeom>
                <a:solidFill>
                  <a:srgbClr val="777777"/>
                </a:solidFill>
                <a:ln w="2857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9261" name="Rectangle 39"/>
              <p:cNvSpPr>
                <a:spLocks noChangeArrowheads="1"/>
              </p:cNvSpPr>
              <p:nvPr/>
            </p:nvSpPr>
            <p:spPr bwMode="auto">
              <a:xfrm>
                <a:off x="768" y="2880"/>
                <a:ext cx="384" cy="384"/>
              </a:xfrm>
              <a:prstGeom prst="rect">
                <a:avLst/>
              </a:prstGeom>
              <a:solidFill>
                <a:srgbClr val="FF3300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62" name="Rectangle 40"/>
              <p:cNvSpPr>
                <a:spLocks noChangeArrowheads="1"/>
              </p:cNvSpPr>
              <p:nvPr/>
            </p:nvSpPr>
            <p:spPr bwMode="auto">
              <a:xfrm>
                <a:off x="3072" y="2496"/>
                <a:ext cx="384" cy="384"/>
              </a:xfrm>
              <a:prstGeom prst="rect">
                <a:avLst/>
              </a:prstGeom>
              <a:solidFill>
                <a:srgbClr val="33CC33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9222" name="Text Box 41"/>
            <p:cNvSpPr txBox="1">
              <a:spLocks noChangeArrowheads="1"/>
            </p:cNvSpPr>
            <p:nvPr/>
          </p:nvSpPr>
          <p:spPr bwMode="auto">
            <a:xfrm>
              <a:off x="3120" y="2544"/>
              <a:ext cx="221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0</a:t>
              </a:r>
            </a:p>
          </p:txBody>
        </p:sp>
        <p:sp>
          <p:nvSpPr>
            <p:cNvPr id="9223" name="Text Box 42"/>
            <p:cNvSpPr txBox="1">
              <a:spLocks noChangeArrowheads="1"/>
            </p:cNvSpPr>
            <p:nvPr/>
          </p:nvSpPr>
          <p:spPr bwMode="auto">
            <a:xfrm>
              <a:off x="3888" y="2544"/>
              <a:ext cx="221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2</a:t>
              </a:r>
            </a:p>
          </p:txBody>
        </p:sp>
        <p:sp>
          <p:nvSpPr>
            <p:cNvPr id="9224" name="Text Box 43"/>
            <p:cNvSpPr txBox="1">
              <a:spLocks noChangeArrowheads="1"/>
            </p:cNvSpPr>
            <p:nvPr/>
          </p:nvSpPr>
          <p:spPr bwMode="auto">
            <a:xfrm>
              <a:off x="3504" y="2544"/>
              <a:ext cx="221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1</a:t>
              </a:r>
            </a:p>
          </p:txBody>
        </p:sp>
        <p:sp>
          <p:nvSpPr>
            <p:cNvPr id="9225" name="Text Box 44"/>
            <p:cNvSpPr txBox="1">
              <a:spLocks noChangeArrowheads="1"/>
            </p:cNvSpPr>
            <p:nvPr/>
          </p:nvSpPr>
          <p:spPr bwMode="auto">
            <a:xfrm>
              <a:off x="2736" y="2544"/>
              <a:ext cx="221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1</a:t>
              </a:r>
            </a:p>
          </p:txBody>
        </p:sp>
        <p:sp>
          <p:nvSpPr>
            <p:cNvPr id="9226" name="Text Box 45"/>
            <p:cNvSpPr txBox="1">
              <a:spLocks noChangeArrowheads="1"/>
            </p:cNvSpPr>
            <p:nvPr/>
          </p:nvSpPr>
          <p:spPr bwMode="auto">
            <a:xfrm>
              <a:off x="1968" y="1776"/>
              <a:ext cx="221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5</a:t>
              </a:r>
            </a:p>
          </p:txBody>
        </p:sp>
        <p:sp>
          <p:nvSpPr>
            <p:cNvPr id="9227" name="Text Box 46"/>
            <p:cNvSpPr txBox="1">
              <a:spLocks noChangeArrowheads="1"/>
            </p:cNvSpPr>
            <p:nvPr/>
          </p:nvSpPr>
          <p:spPr bwMode="auto">
            <a:xfrm>
              <a:off x="816" y="1776"/>
              <a:ext cx="221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8</a:t>
              </a:r>
            </a:p>
          </p:txBody>
        </p:sp>
        <p:sp>
          <p:nvSpPr>
            <p:cNvPr id="9228" name="Text Box 47"/>
            <p:cNvSpPr txBox="1">
              <a:spLocks noChangeArrowheads="1"/>
            </p:cNvSpPr>
            <p:nvPr/>
          </p:nvSpPr>
          <p:spPr bwMode="auto">
            <a:xfrm>
              <a:off x="1200" y="1776"/>
              <a:ext cx="221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7</a:t>
              </a:r>
            </a:p>
          </p:txBody>
        </p:sp>
        <p:sp>
          <p:nvSpPr>
            <p:cNvPr id="9229" name="Text Box 48"/>
            <p:cNvSpPr txBox="1">
              <a:spLocks noChangeArrowheads="1"/>
            </p:cNvSpPr>
            <p:nvPr/>
          </p:nvSpPr>
          <p:spPr bwMode="auto">
            <a:xfrm>
              <a:off x="816" y="2928"/>
              <a:ext cx="221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7</a:t>
              </a:r>
            </a:p>
          </p:txBody>
        </p:sp>
        <p:sp>
          <p:nvSpPr>
            <p:cNvPr id="9230" name="Text Box 49"/>
            <p:cNvSpPr txBox="1">
              <a:spLocks noChangeArrowheads="1"/>
            </p:cNvSpPr>
            <p:nvPr/>
          </p:nvSpPr>
          <p:spPr bwMode="auto">
            <a:xfrm>
              <a:off x="2352" y="2160"/>
              <a:ext cx="221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3</a:t>
              </a:r>
            </a:p>
          </p:txBody>
        </p:sp>
        <p:sp>
          <p:nvSpPr>
            <p:cNvPr id="9231" name="Text Box 50"/>
            <p:cNvSpPr txBox="1">
              <a:spLocks noChangeArrowheads="1"/>
            </p:cNvSpPr>
            <p:nvPr/>
          </p:nvSpPr>
          <p:spPr bwMode="auto">
            <a:xfrm>
              <a:off x="2352" y="1776"/>
              <a:ext cx="221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4</a:t>
              </a:r>
            </a:p>
          </p:txBody>
        </p:sp>
        <p:sp>
          <p:nvSpPr>
            <p:cNvPr id="9232" name="Text Box 51"/>
            <p:cNvSpPr txBox="1">
              <a:spLocks noChangeArrowheads="1"/>
            </p:cNvSpPr>
            <p:nvPr/>
          </p:nvSpPr>
          <p:spPr bwMode="auto">
            <a:xfrm>
              <a:off x="1200" y="3312"/>
              <a:ext cx="221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7</a:t>
              </a:r>
            </a:p>
          </p:txBody>
        </p:sp>
        <p:sp>
          <p:nvSpPr>
            <p:cNvPr id="9233" name="Text Box 52"/>
            <p:cNvSpPr txBox="1">
              <a:spLocks noChangeArrowheads="1"/>
            </p:cNvSpPr>
            <p:nvPr/>
          </p:nvSpPr>
          <p:spPr bwMode="auto">
            <a:xfrm>
              <a:off x="1584" y="1776"/>
              <a:ext cx="221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6</a:t>
              </a:r>
            </a:p>
          </p:txBody>
        </p:sp>
        <p:sp>
          <p:nvSpPr>
            <p:cNvPr id="9234" name="Text Box 53"/>
            <p:cNvSpPr txBox="1">
              <a:spLocks noChangeArrowheads="1"/>
            </p:cNvSpPr>
            <p:nvPr/>
          </p:nvSpPr>
          <p:spPr bwMode="auto">
            <a:xfrm>
              <a:off x="816" y="2160"/>
              <a:ext cx="221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7</a:t>
              </a:r>
            </a:p>
          </p:txBody>
        </p:sp>
        <p:sp>
          <p:nvSpPr>
            <p:cNvPr id="9235" name="Text Box 54"/>
            <p:cNvSpPr txBox="1">
              <a:spLocks noChangeArrowheads="1"/>
            </p:cNvSpPr>
            <p:nvPr/>
          </p:nvSpPr>
          <p:spPr bwMode="auto">
            <a:xfrm>
              <a:off x="816" y="2544"/>
              <a:ext cx="221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6</a:t>
              </a:r>
            </a:p>
          </p:txBody>
        </p:sp>
        <p:sp>
          <p:nvSpPr>
            <p:cNvPr id="9236" name="Text Box 55"/>
            <p:cNvSpPr txBox="1">
              <a:spLocks noChangeArrowheads="1"/>
            </p:cNvSpPr>
            <p:nvPr/>
          </p:nvSpPr>
          <p:spPr bwMode="auto">
            <a:xfrm>
              <a:off x="1968" y="2544"/>
              <a:ext cx="221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3</a:t>
              </a:r>
            </a:p>
          </p:txBody>
        </p:sp>
        <p:sp>
          <p:nvSpPr>
            <p:cNvPr id="9237" name="Text Box 56"/>
            <p:cNvSpPr txBox="1">
              <a:spLocks noChangeArrowheads="1"/>
            </p:cNvSpPr>
            <p:nvPr/>
          </p:nvSpPr>
          <p:spPr bwMode="auto">
            <a:xfrm>
              <a:off x="2352" y="2544"/>
              <a:ext cx="221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2</a:t>
              </a:r>
            </a:p>
          </p:txBody>
        </p:sp>
        <p:sp>
          <p:nvSpPr>
            <p:cNvPr id="9238" name="Text Box 57"/>
            <p:cNvSpPr txBox="1">
              <a:spLocks noChangeArrowheads="1"/>
            </p:cNvSpPr>
            <p:nvPr/>
          </p:nvSpPr>
          <p:spPr bwMode="auto">
            <a:xfrm>
              <a:off x="816" y="3312"/>
              <a:ext cx="221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8</a:t>
              </a:r>
            </a:p>
          </p:txBody>
        </p:sp>
        <p:sp>
          <p:nvSpPr>
            <p:cNvPr id="9239" name="Text Box 58"/>
            <p:cNvSpPr txBox="1">
              <a:spLocks noChangeArrowheads="1"/>
            </p:cNvSpPr>
            <p:nvPr/>
          </p:nvSpPr>
          <p:spPr bwMode="auto">
            <a:xfrm>
              <a:off x="1200" y="2928"/>
              <a:ext cx="221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6</a:t>
              </a:r>
            </a:p>
          </p:txBody>
        </p:sp>
        <p:sp>
          <p:nvSpPr>
            <p:cNvPr id="9240" name="Text Box 59"/>
            <p:cNvSpPr txBox="1">
              <a:spLocks noChangeArrowheads="1"/>
            </p:cNvSpPr>
            <p:nvPr/>
          </p:nvSpPr>
          <p:spPr bwMode="auto">
            <a:xfrm>
              <a:off x="1968" y="2160"/>
              <a:ext cx="221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4</a:t>
              </a:r>
            </a:p>
          </p:txBody>
        </p:sp>
        <p:sp>
          <p:nvSpPr>
            <p:cNvPr id="9241" name="Text Box 60"/>
            <p:cNvSpPr txBox="1">
              <a:spLocks noChangeArrowheads="1"/>
            </p:cNvSpPr>
            <p:nvPr/>
          </p:nvSpPr>
          <p:spPr bwMode="auto">
            <a:xfrm>
              <a:off x="1584" y="2160"/>
              <a:ext cx="221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5</a:t>
              </a:r>
            </a:p>
          </p:txBody>
        </p:sp>
        <p:sp>
          <p:nvSpPr>
            <p:cNvPr id="9242" name="Text Box 61"/>
            <p:cNvSpPr txBox="1">
              <a:spLocks noChangeArrowheads="1"/>
            </p:cNvSpPr>
            <p:nvPr/>
          </p:nvSpPr>
          <p:spPr bwMode="auto">
            <a:xfrm>
              <a:off x="3120" y="1776"/>
              <a:ext cx="221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2</a:t>
              </a:r>
            </a:p>
          </p:txBody>
        </p:sp>
        <p:sp>
          <p:nvSpPr>
            <p:cNvPr id="9243" name="Text Box 62"/>
            <p:cNvSpPr txBox="1">
              <a:spLocks noChangeArrowheads="1"/>
            </p:cNvSpPr>
            <p:nvPr/>
          </p:nvSpPr>
          <p:spPr bwMode="auto">
            <a:xfrm>
              <a:off x="2736" y="1776"/>
              <a:ext cx="221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3</a:t>
              </a:r>
            </a:p>
          </p:txBody>
        </p:sp>
        <p:sp>
          <p:nvSpPr>
            <p:cNvPr id="9244" name="Text Box 63"/>
            <p:cNvSpPr txBox="1">
              <a:spLocks noChangeArrowheads="1"/>
            </p:cNvSpPr>
            <p:nvPr/>
          </p:nvSpPr>
          <p:spPr bwMode="auto">
            <a:xfrm>
              <a:off x="3504" y="1776"/>
              <a:ext cx="221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3</a:t>
              </a:r>
            </a:p>
          </p:txBody>
        </p:sp>
        <p:sp>
          <p:nvSpPr>
            <p:cNvPr id="9245" name="Text Box 64"/>
            <p:cNvSpPr txBox="1">
              <a:spLocks noChangeArrowheads="1"/>
            </p:cNvSpPr>
            <p:nvPr/>
          </p:nvSpPr>
          <p:spPr bwMode="auto">
            <a:xfrm>
              <a:off x="2736" y="3312"/>
              <a:ext cx="221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3</a:t>
              </a:r>
            </a:p>
          </p:txBody>
        </p:sp>
        <p:sp>
          <p:nvSpPr>
            <p:cNvPr id="9246" name="Text Box 65"/>
            <p:cNvSpPr txBox="1">
              <a:spLocks noChangeArrowheads="1"/>
            </p:cNvSpPr>
            <p:nvPr/>
          </p:nvSpPr>
          <p:spPr bwMode="auto">
            <a:xfrm>
              <a:off x="1584" y="3312"/>
              <a:ext cx="221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6</a:t>
              </a:r>
            </a:p>
          </p:txBody>
        </p:sp>
        <p:sp>
          <p:nvSpPr>
            <p:cNvPr id="9247" name="Text Box 66"/>
            <p:cNvSpPr txBox="1">
              <a:spLocks noChangeArrowheads="1"/>
            </p:cNvSpPr>
            <p:nvPr/>
          </p:nvSpPr>
          <p:spPr bwMode="auto">
            <a:xfrm>
              <a:off x="1968" y="3312"/>
              <a:ext cx="221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5</a:t>
              </a:r>
            </a:p>
          </p:txBody>
        </p:sp>
        <p:sp>
          <p:nvSpPr>
            <p:cNvPr id="9248" name="Text Box 67"/>
            <p:cNvSpPr txBox="1">
              <a:spLocks noChangeArrowheads="1"/>
            </p:cNvSpPr>
            <p:nvPr/>
          </p:nvSpPr>
          <p:spPr bwMode="auto">
            <a:xfrm>
              <a:off x="3120" y="3312"/>
              <a:ext cx="221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2</a:t>
              </a:r>
            </a:p>
          </p:txBody>
        </p:sp>
        <p:sp>
          <p:nvSpPr>
            <p:cNvPr id="9249" name="Text Box 68"/>
            <p:cNvSpPr txBox="1">
              <a:spLocks noChangeArrowheads="1"/>
            </p:cNvSpPr>
            <p:nvPr/>
          </p:nvSpPr>
          <p:spPr bwMode="auto">
            <a:xfrm>
              <a:off x="2352" y="3312"/>
              <a:ext cx="221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4</a:t>
              </a:r>
            </a:p>
          </p:txBody>
        </p:sp>
        <p:sp>
          <p:nvSpPr>
            <p:cNvPr id="9250" name="Text Box 69"/>
            <p:cNvSpPr txBox="1">
              <a:spLocks noChangeArrowheads="1"/>
            </p:cNvSpPr>
            <p:nvPr/>
          </p:nvSpPr>
          <p:spPr bwMode="auto">
            <a:xfrm>
              <a:off x="3888" y="3312"/>
              <a:ext cx="221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4</a:t>
              </a:r>
            </a:p>
          </p:txBody>
        </p:sp>
        <p:sp>
          <p:nvSpPr>
            <p:cNvPr id="9251" name="Text Box 70"/>
            <p:cNvSpPr txBox="1">
              <a:spLocks noChangeArrowheads="1"/>
            </p:cNvSpPr>
            <p:nvPr/>
          </p:nvSpPr>
          <p:spPr bwMode="auto">
            <a:xfrm>
              <a:off x="3504" y="3312"/>
              <a:ext cx="221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3</a:t>
              </a:r>
            </a:p>
          </p:txBody>
        </p:sp>
        <p:sp>
          <p:nvSpPr>
            <p:cNvPr id="9252" name="Text Box 71"/>
            <p:cNvSpPr txBox="1">
              <a:spLocks noChangeArrowheads="1"/>
            </p:cNvSpPr>
            <p:nvPr/>
          </p:nvSpPr>
          <p:spPr bwMode="auto">
            <a:xfrm>
              <a:off x="4272" y="3312"/>
              <a:ext cx="221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5</a:t>
              </a:r>
            </a:p>
          </p:txBody>
        </p:sp>
        <p:sp>
          <p:nvSpPr>
            <p:cNvPr id="9253" name="Text Box 72"/>
            <p:cNvSpPr txBox="1">
              <a:spLocks noChangeArrowheads="1"/>
            </p:cNvSpPr>
            <p:nvPr/>
          </p:nvSpPr>
          <p:spPr bwMode="auto">
            <a:xfrm>
              <a:off x="4272" y="1776"/>
              <a:ext cx="221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5</a:t>
              </a:r>
            </a:p>
          </p:txBody>
        </p:sp>
        <p:sp>
          <p:nvSpPr>
            <p:cNvPr id="9254" name="Text Box 73"/>
            <p:cNvSpPr txBox="1">
              <a:spLocks noChangeArrowheads="1"/>
            </p:cNvSpPr>
            <p:nvPr/>
          </p:nvSpPr>
          <p:spPr bwMode="auto">
            <a:xfrm>
              <a:off x="3888" y="1776"/>
              <a:ext cx="221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4</a:t>
              </a:r>
            </a:p>
          </p:txBody>
        </p:sp>
        <p:sp>
          <p:nvSpPr>
            <p:cNvPr id="9255" name="Text Box 74"/>
            <p:cNvSpPr txBox="1">
              <a:spLocks noChangeArrowheads="1"/>
            </p:cNvSpPr>
            <p:nvPr/>
          </p:nvSpPr>
          <p:spPr bwMode="auto">
            <a:xfrm>
              <a:off x="4656" y="1776"/>
              <a:ext cx="221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6</a:t>
              </a:r>
            </a:p>
          </p:txBody>
        </p:sp>
        <p:sp>
          <p:nvSpPr>
            <p:cNvPr id="9256" name="Text Box 75"/>
            <p:cNvSpPr txBox="1">
              <a:spLocks noChangeArrowheads="1"/>
            </p:cNvSpPr>
            <p:nvPr/>
          </p:nvSpPr>
          <p:spPr bwMode="auto">
            <a:xfrm>
              <a:off x="4656" y="2160"/>
              <a:ext cx="221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5</a:t>
              </a:r>
            </a:p>
          </p:txBody>
        </p:sp>
        <p:sp>
          <p:nvSpPr>
            <p:cNvPr id="9257" name="Text Box 76"/>
            <p:cNvSpPr txBox="1">
              <a:spLocks noChangeArrowheads="1"/>
            </p:cNvSpPr>
            <p:nvPr/>
          </p:nvSpPr>
          <p:spPr bwMode="auto">
            <a:xfrm>
              <a:off x="4656" y="3312"/>
              <a:ext cx="221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6</a:t>
              </a:r>
            </a:p>
          </p:txBody>
        </p:sp>
        <p:sp>
          <p:nvSpPr>
            <p:cNvPr id="9258" name="Text Box 77"/>
            <p:cNvSpPr txBox="1">
              <a:spLocks noChangeArrowheads="1"/>
            </p:cNvSpPr>
            <p:nvPr/>
          </p:nvSpPr>
          <p:spPr bwMode="auto">
            <a:xfrm>
              <a:off x="4656" y="2544"/>
              <a:ext cx="221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4</a:t>
              </a:r>
            </a:p>
          </p:txBody>
        </p:sp>
        <p:sp>
          <p:nvSpPr>
            <p:cNvPr id="9259" name="Text Box 78"/>
            <p:cNvSpPr txBox="1">
              <a:spLocks noChangeArrowheads="1"/>
            </p:cNvSpPr>
            <p:nvPr/>
          </p:nvSpPr>
          <p:spPr bwMode="auto">
            <a:xfrm>
              <a:off x="4656" y="2928"/>
              <a:ext cx="221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5</a:t>
              </a:r>
            </a:p>
          </p:txBody>
        </p:sp>
      </p:grpSp>
      <p:sp>
        <p:nvSpPr>
          <p:cNvPr id="9220" name="Text Box 79"/>
          <p:cNvSpPr txBox="1">
            <a:spLocks noChangeArrowheads="1"/>
          </p:cNvSpPr>
          <p:nvPr/>
        </p:nvSpPr>
        <p:spPr bwMode="auto">
          <a:xfrm>
            <a:off x="762000" y="1752600"/>
            <a:ext cx="77914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800000"/>
                </a:solidFill>
              </a:rPr>
              <a:t>f(N) = h(N), with h(N) = Manhattan distance to the goal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22" name="Rectangle 2"/>
          <p:cNvSpPr>
            <a:spLocks noChangeArrowheads="1"/>
          </p:cNvSpPr>
          <p:nvPr/>
        </p:nvSpPr>
        <p:spPr bwMode="auto">
          <a:xfrm>
            <a:off x="4267200" y="3962400"/>
            <a:ext cx="609600" cy="609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6723" name="Rectangle 3"/>
          <p:cNvSpPr>
            <a:spLocks noChangeArrowheads="1"/>
          </p:cNvSpPr>
          <p:nvPr/>
        </p:nvSpPr>
        <p:spPr bwMode="auto">
          <a:xfrm>
            <a:off x="3657600" y="3962400"/>
            <a:ext cx="609600" cy="609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6724" name="Rectangle 4"/>
          <p:cNvSpPr>
            <a:spLocks noChangeArrowheads="1"/>
          </p:cNvSpPr>
          <p:nvPr/>
        </p:nvSpPr>
        <p:spPr bwMode="auto">
          <a:xfrm>
            <a:off x="3657600" y="3352800"/>
            <a:ext cx="609600" cy="609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6725" name="Rectangle 5"/>
          <p:cNvSpPr>
            <a:spLocks noChangeArrowheads="1"/>
          </p:cNvSpPr>
          <p:nvPr/>
        </p:nvSpPr>
        <p:spPr bwMode="auto">
          <a:xfrm>
            <a:off x="3657600" y="2743200"/>
            <a:ext cx="609600" cy="609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6726" name="Rectangle 6"/>
          <p:cNvSpPr>
            <a:spLocks noChangeArrowheads="1"/>
          </p:cNvSpPr>
          <p:nvPr/>
        </p:nvSpPr>
        <p:spPr bwMode="auto">
          <a:xfrm>
            <a:off x="4267200" y="2743200"/>
            <a:ext cx="609600" cy="609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6727" name="Rectangle 7"/>
          <p:cNvSpPr>
            <a:spLocks noChangeArrowheads="1"/>
          </p:cNvSpPr>
          <p:nvPr/>
        </p:nvSpPr>
        <p:spPr bwMode="auto">
          <a:xfrm>
            <a:off x="5486400" y="2743200"/>
            <a:ext cx="609600" cy="609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6728" name="Rectangle 8"/>
          <p:cNvSpPr>
            <a:spLocks noChangeArrowheads="1"/>
          </p:cNvSpPr>
          <p:nvPr/>
        </p:nvSpPr>
        <p:spPr bwMode="auto">
          <a:xfrm>
            <a:off x="6096000" y="2743200"/>
            <a:ext cx="609600" cy="609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6729" name="Rectangle 9"/>
          <p:cNvSpPr>
            <a:spLocks noChangeArrowheads="1"/>
          </p:cNvSpPr>
          <p:nvPr/>
        </p:nvSpPr>
        <p:spPr bwMode="auto">
          <a:xfrm>
            <a:off x="4876800" y="2743200"/>
            <a:ext cx="609600" cy="609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6730" name="Rectangle 10"/>
          <p:cNvSpPr>
            <a:spLocks noChangeArrowheads="1"/>
          </p:cNvSpPr>
          <p:nvPr/>
        </p:nvSpPr>
        <p:spPr bwMode="auto">
          <a:xfrm>
            <a:off x="6705600" y="2743200"/>
            <a:ext cx="609600" cy="609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6731" name="Rectangle 11"/>
          <p:cNvSpPr>
            <a:spLocks noChangeArrowheads="1"/>
          </p:cNvSpPr>
          <p:nvPr/>
        </p:nvSpPr>
        <p:spPr bwMode="auto">
          <a:xfrm>
            <a:off x="7315200" y="2743200"/>
            <a:ext cx="609600" cy="609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6732" name="Rectangle 12"/>
          <p:cNvSpPr>
            <a:spLocks noChangeArrowheads="1"/>
          </p:cNvSpPr>
          <p:nvPr/>
        </p:nvSpPr>
        <p:spPr bwMode="auto">
          <a:xfrm>
            <a:off x="7315200" y="3352800"/>
            <a:ext cx="609600" cy="609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6733" name="Rectangle 13"/>
          <p:cNvSpPr>
            <a:spLocks noChangeArrowheads="1"/>
          </p:cNvSpPr>
          <p:nvPr/>
        </p:nvSpPr>
        <p:spPr bwMode="auto">
          <a:xfrm>
            <a:off x="7315200" y="4572000"/>
            <a:ext cx="609600" cy="609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6734" name="Rectangle 14"/>
          <p:cNvSpPr>
            <a:spLocks noChangeArrowheads="1"/>
          </p:cNvSpPr>
          <p:nvPr/>
        </p:nvSpPr>
        <p:spPr bwMode="auto">
          <a:xfrm>
            <a:off x="7315200" y="5181600"/>
            <a:ext cx="609600" cy="609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6735" name="Rectangle 15"/>
          <p:cNvSpPr>
            <a:spLocks noChangeArrowheads="1"/>
          </p:cNvSpPr>
          <p:nvPr/>
        </p:nvSpPr>
        <p:spPr bwMode="auto">
          <a:xfrm>
            <a:off x="7315200" y="3962400"/>
            <a:ext cx="609600" cy="609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6736" name="Rectangle 16"/>
          <p:cNvSpPr>
            <a:spLocks noChangeArrowheads="1"/>
          </p:cNvSpPr>
          <p:nvPr/>
        </p:nvSpPr>
        <p:spPr bwMode="auto">
          <a:xfrm>
            <a:off x="6705600" y="5181600"/>
            <a:ext cx="609600" cy="609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6737" name="Rectangle 17"/>
          <p:cNvSpPr>
            <a:spLocks noChangeArrowheads="1"/>
          </p:cNvSpPr>
          <p:nvPr/>
        </p:nvSpPr>
        <p:spPr bwMode="auto">
          <a:xfrm>
            <a:off x="6096000" y="5181600"/>
            <a:ext cx="609600" cy="609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6738" name="Rectangle 18"/>
          <p:cNvSpPr>
            <a:spLocks noChangeArrowheads="1"/>
          </p:cNvSpPr>
          <p:nvPr/>
        </p:nvSpPr>
        <p:spPr bwMode="auto">
          <a:xfrm>
            <a:off x="5486400" y="5181600"/>
            <a:ext cx="609600" cy="609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6739" name="Rectangle 19"/>
          <p:cNvSpPr>
            <a:spLocks noChangeArrowheads="1"/>
          </p:cNvSpPr>
          <p:nvPr/>
        </p:nvSpPr>
        <p:spPr bwMode="auto">
          <a:xfrm>
            <a:off x="4876800" y="5181600"/>
            <a:ext cx="609600" cy="609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6740" name="Rectangle 20"/>
          <p:cNvSpPr>
            <a:spLocks noChangeArrowheads="1"/>
          </p:cNvSpPr>
          <p:nvPr/>
        </p:nvSpPr>
        <p:spPr bwMode="auto">
          <a:xfrm>
            <a:off x="4267200" y="5181600"/>
            <a:ext cx="609600" cy="609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6741" name="Rectangle 21"/>
          <p:cNvSpPr>
            <a:spLocks noChangeArrowheads="1"/>
          </p:cNvSpPr>
          <p:nvPr/>
        </p:nvSpPr>
        <p:spPr bwMode="auto">
          <a:xfrm>
            <a:off x="3657600" y="5181600"/>
            <a:ext cx="609600" cy="609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6742" name="Rectangle 22"/>
          <p:cNvSpPr>
            <a:spLocks noChangeArrowheads="1"/>
          </p:cNvSpPr>
          <p:nvPr/>
        </p:nvSpPr>
        <p:spPr bwMode="auto">
          <a:xfrm>
            <a:off x="3048000" y="5181600"/>
            <a:ext cx="609600" cy="609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23"/>
          <p:cNvGrpSpPr>
            <a:grpSpLocks/>
          </p:cNvGrpSpPr>
          <p:nvPr/>
        </p:nvGrpSpPr>
        <p:grpSpPr bwMode="auto">
          <a:xfrm>
            <a:off x="1219200" y="2743200"/>
            <a:ext cx="1828800" cy="3048000"/>
            <a:chOff x="768" y="1728"/>
            <a:chExt cx="1152" cy="1920"/>
          </a:xfrm>
        </p:grpSpPr>
        <p:sp>
          <p:nvSpPr>
            <p:cNvPr id="10350" name="Rectangle 24"/>
            <p:cNvSpPr>
              <a:spLocks noChangeArrowheads="1"/>
            </p:cNvSpPr>
            <p:nvPr/>
          </p:nvSpPr>
          <p:spPr bwMode="auto">
            <a:xfrm>
              <a:off x="768" y="1728"/>
              <a:ext cx="384" cy="38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51" name="Rectangle 25"/>
            <p:cNvSpPr>
              <a:spLocks noChangeArrowheads="1"/>
            </p:cNvSpPr>
            <p:nvPr/>
          </p:nvSpPr>
          <p:spPr bwMode="auto">
            <a:xfrm>
              <a:off x="1536" y="3264"/>
              <a:ext cx="384" cy="38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" name="Group 26"/>
          <p:cNvGrpSpPr>
            <a:grpSpLocks/>
          </p:cNvGrpSpPr>
          <p:nvPr/>
        </p:nvGrpSpPr>
        <p:grpSpPr bwMode="auto">
          <a:xfrm>
            <a:off x="1219200" y="3352800"/>
            <a:ext cx="1219200" cy="2438400"/>
            <a:chOff x="768" y="2112"/>
            <a:chExt cx="768" cy="1536"/>
          </a:xfrm>
        </p:grpSpPr>
        <p:sp>
          <p:nvSpPr>
            <p:cNvPr id="10348" name="Rectangle 27"/>
            <p:cNvSpPr>
              <a:spLocks noChangeArrowheads="1"/>
            </p:cNvSpPr>
            <p:nvPr/>
          </p:nvSpPr>
          <p:spPr bwMode="auto">
            <a:xfrm>
              <a:off x="1152" y="3264"/>
              <a:ext cx="384" cy="38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49" name="Rectangle 28"/>
            <p:cNvSpPr>
              <a:spLocks noChangeArrowheads="1"/>
            </p:cNvSpPr>
            <p:nvPr/>
          </p:nvSpPr>
          <p:spPr bwMode="auto">
            <a:xfrm>
              <a:off x="768" y="2112"/>
              <a:ext cx="384" cy="38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" name="Group 29"/>
          <p:cNvGrpSpPr>
            <a:grpSpLocks/>
          </p:cNvGrpSpPr>
          <p:nvPr/>
        </p:nvGrpSpPr>
        <p:grpSpPr bwMode="auto">
          <a:xfrm>
            <a:off x="1219200" y="3962400"/>
            <a:ext cx="1219200" cy="1828800"/>
            <a:chOff x="768" y="2496"/>
            <a:chExt cx="768" cy="1152"/>
          </a:xfrm>
        </p:grpSpPr>
        <p:sp>
          <p:nvSpPr>
            <p:cNvPr id="10345" name="Rectangle 30"/>
            <p:cNvSpPr>
              <a:spLocks noChangeArrowheads="1"/>
            </p:cNvSpPr>
            <p:nvPr/>
          </p:nvSpPr>
          <p:spPr bwMode="auto">
            <a:xfrm>
              <a:off x="768" y="3264"/>
              <a:ext cx="384" cy="38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46" name="Rectangle 31"/>
            <p:cNvSpPr>
              <a:spLocks noChangeArrowheads="1"/>
            </p:cNvSpPr>
            <p:nvPr/>
          </p:nvSpPr>
          <p:spPr bwMode="auto">
            <a:xfrm>
              <a:off x="1152" y="2880"/>
              <a:ext cx="384" cy="38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47" name="Rectangle 32"/>
            <p:cNvSpPr>
              <a:spLocks noChangeArrowheads="1"/>
            </p:cNvSpPr>
            <p:nvPr/>
          </p:nvSpPr>
          <p:spPr bwMode="auto">
            <a:xfrm>
              <a:off x="768" y="2496"/>
              <a:ext cx="384" cy="38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86753" name="Rectangle 3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0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Robot Navigation</a:t>
            </a:r>
          </a:p>
        </p:txBody>
      </p:sp>
      <p:grpSp>
        <p:nvGrpSpPr>
          <p:cNvPr id="10267" name="Group 34"/>
          <p:cNvGrpSpPr>
            <a:grpSpLocks/>
          </p:cNvGrpSpPr>
          <p:nvPr/>
        </p:nvGrpSpPr>
        <p:grpSpPr bwMode="auto">
          <a:xfrm>
            <a:off x="1219200" y="2743200"/>
            <a:ext cx="6705600" cy="3048000"/>
            <a:chOff x="768" y="1728"/>
            <a:chExt cx="4224" cy="1920"/>
          </a:xfrm>
        </p:grpSpPr>
        <p:grpSp>
          <p:nvGrpSpPr>
            <p:cNvPr id="10309" name="Group 35"/>
            <p:cNvGrpSpPr>
              <a:grpSpLocks/>
            </p:cNvGrpSpPr>
            <p:nvPr/>
          </p:nvGrpSpPr>
          <p:grpSpPr bwMode="auto">
            <a:xfrm>
              <a:off x="768" y="1728"/>
              <a:ext cx="4224" cy="1920"/>
              <a:chOff x="576" y="1344"/>
              <a:chExt cx="4224" cy="1920"/>
            </a:xfrm>
          </p:grpSpPr>
          <p:grpSp>
            <p:nvGrpSpPr>
              <p:cNvPr id="10312" name="Group 36"/>
              <p:cNvGrpSpPr>
                <a:grpSpLocks/>
              </p:cNvGrpSpPr>
              <p:nvPr/>
            </p:nvGrpSpPr>
            <p:grpSpPr bwMode="auto">
              <a:xfrm>
                <a:off x="576" y="1344"/>
                <a:ext cx="4224" cy="1920"/>
                <a:chOff x="576" y="1344"/>
                <a:chExt cx="4224" cy="1920"/>
              </a:xfrm>
            </p:grpSpPr>
            <p:sp>
              <p:nvSpPr>
                <p:cNvPr id="10330" name="Rectangle 37"/>
                <p:cNvSpPr>
                  <a:spLocks noChangeArrowheads="1"/>
                </p:cNvSpPr>
                <p:nvPr/>
              </p:nvSpPr>
              <p:spPr bwMode="auto">
                <a:xfrm>
                  <a:off x="576" y="1344"/>
                  <a:ext cx="4224" cy="1920"/>
                </a:xfrm>
                <a:prstGeom prst="rect">
                  <a:avLst/>
                </a:prstGeom>
                <a:noFill/>
                <a:ln w="2857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331" name="Line 38"/>
                <p:cNvSpPr>
                  <a:spLocks noChangeShapeType="1"/>
                </p:cNvSpPr>
                <p:nvPr/>
              </p:nvSpPr>
              <p:spPr bwMode="auto">
                <a:xfrm>
                  <a:off x="960" y="1344"/>
                  <a:ext cx="0" cy="192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10332" name="Line 39"/>
                <p:cNvSpPr>
                  <a:spLocks noChangeShapeType="1"/>
                </p:cNvSpPr>
                <p:nvPr/>
              </p:nvSpPr>
              <p:spPr bwMode="auto">
                <a:xfrm>
                  <a:off x="1728" y="1344"/>
                  <a:ext cx="0" cy="192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10333" name="Line 40"/>
                <p:cNvSpPr>
                  <a:spLocks noChangeShapeType="1"/>
                </p:cNvSpPr>
                <p:nvPr/>
              </p:nvSpPr>
              <p:spPr bwMode="auto">
                <a:xfrm>
                  <a:off x="2112" y="1344"/>
                  <a:ext cx="0" cy="192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10334" name="Line 41"/>
                <p:cNvSpPr>
                  <a:spLocks noChangeShapeType="1"/>
                </p:cNvSpPr>
                <p:nvPr/>
              </p:nvSpPr>
              <p:spPr bwMode="auto">
                <a:xfrm>
                  <a:off x="2496" y="1344"/>
                  <a:ext cx="0" cy="192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10335" name="Line 42"/>
                <p:cNvSpPr>
                  <a:spLocks noChangeShapeType="1"/>
                </p:cNvSpPr>
                <p:nvPr/>
              </p:nvSpPr>
              <p:spPr bwMode="auto">
                <a:xfrm>
                  <a:off x="2880" y="1344"/>
                  <a:ext cx="0" cy="192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10336" name="Line 43"/>
                <p:cNvSpPr>
                  <a:spLocks noChangeShapeType="1"/>
                </p:cNvSpPr>
                <p:nvPr/>
              </p:nvSpPr>
              <p:spPr bwMode="auto">
                <a:xfrm>
                  <a:off x="3264" y="1344"/>
                  <a:ext cx="0" cy="192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10337" name="Line 44"/>
                <p:cNvSpPr>
                  <a:spLocks noChangeShapeType="1"/>
                </p:cNvSpPr>
                <p:nvPr/>
              </p:nvSpPr>
              <p:spPr bwMode="auto">
                <a:xfrm>
                  <a:off x="3648" y="1344"/>
                  <a:ext cx="0" cy="192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10338" name="Line 45"/>
                <p:cNvSpPr>
                  <a:spLocks noChangeShapeType="1"/>
                </p:cNvSpPr>
                <p:nvPr/>
              </p:nvSpPr>
              <p:spPr bwMode="auto">
                <a:xfrm>
                  <a:off x="4032" y="1344"/>
                  <a:ext cx="0" cy="192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10339" name="Line 46"/>
                <p:cNvSpPr>
                  <a:spLocks noChangeShapeType="1"/>
                </p:cNvSpPr>
                <p:nvPr/>
              </p:nvSpPr>
              <p:spPr bwMode="auto">
                <a:xfrm>
                  <a:off x="4416" y="1344"/>
                  <a:ext cx="0" cy="192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10340" name="Line 47"/>
                <p:cNvSpPr>
                  <a:spLocks noChangeShapeType="1"/>
                </p:cNvSpPr>
                <p:nvPr/>
              </p:nvSpPr>
              <p:spPr bwMode="auto">
                <a:xfrm>
                  <a:off x="1344" y="1344"/>
                  <a:ext cx="0" cy="192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10341" name="Line 48"/>
                <p:cNvSpPr>
                  <a:spLocks noChangeShapeType="1"/>
                </p:cNvSpPr>
                <p:nvPr/>
              </p:nvSpPr>
              <p:spPr bwMode="auto">
                <a:xfrm flipV="1">
                  <a:off x="576" y="1728"/>
                  <a:ext cx="422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10342" name="Line 49"/>
                <p:cNvSpPr>
                  <a:spLocks noChangeShapeType="1"/>
                </p:cNvSpPr>
                <p:nvPr/>
              </p:nvSpPr>
              <p:spPr bwMode="auto">
                <a:xfrm flipV="1">
                  <a:off x="576" y="2112"/>
                  <a:ext cx="422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10343" name="Line 50"/>
                <p:cNvSpPr>
                  <a:spLocks noChangeShapeType="1"/>
                </p:cNvSpPr>
                <p:nvPr/>
              </p:nvSpPr>
              <p:spPr bwMode="auto">
                <a:xfrm flipV="1">
                  <a:off x="576" y="2496"/>
                  <a:ext cx="422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10344" name="Line 51"/>
                <p:cNvSpPr>
                  <a:spLocks noChangeShapeType="1"/>
                </p:cNvSpPr>
                <p:nvPr/>
              </p:nvSpPr>
              <p:spPr bwMode="auto">
                <a:xfrm flipV="1">
                  <a:off x="576" y="2880"/>
                  <a:ext cx="422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/>
                <a:lstStyle/>
                <a:p>
                  <a:endParaRPr lang="en-US"/>
                </a:p>
              </p:txBody>
            </p:sp>
          </p:grpSp>
          <p:sp>
            <p:nvSpPr>
              <p:cNvPr id="10313" name="Rectangle 52"/>
              <p:cNvSpPr>
                <a:spLocks noChangeArrowheads="1"/>
              </p:cNvSpPr>
              <p:nvPr/>
            </p:nvSpPr>
            <p:spPr bwMode="auto">
              <a:xfrm>
                <a:off x="960" y="1728"/>
                <a:ext cx="384" cy="384"/>
              </a:xfrm>
              <a:prstGeom prst="rect">
                <a:avLst/>
              </a:prstGeom>
              <a:solidFill>
                <a:srgbClr val="777777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14" name="Rectangle 53"/>
              <p:cNvSpPr>
                <a:spLocks noChangeArrowheads="1"/>
              </p:cNvSpPr>
              <p:nvPr/>
            </p:nvSpPr>
            <p:spPr bwMode="auto">
              <a:xfrm>
                <a:off x="1344" y="2112"/>
                <a:ext cx="384" cy="384"/>
              </a:xfrm>
              <a:prstGeom prst="rect">
                <a:avLst/>
              </a:prstGeom>
              <a:solidFill>
                <a:srgbClr val="777777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15" name="Rectangle 54"/>
              <p:cNvSpPr>
                <a:spLocks noChangeArrowheads="1"/>
              </p:cNvSpPr>
              <p:nvPr/>
            </p:nvSpPr>
            <p:spPr bwMode="auto">
              <a:xfrm>
                <a:off x="960" y="2112"/>
                <a:ext cx="384" cy="384"/>
              </a:xfrm>
              <a:prstGeom prst="rect">
                <a:avLst/>
              </a:prstGeom>
              <a:solidFill>
                <a:srgbClr val="777777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16" name="Rectangle 55"/>
              <p:cNvSpPr>
                <a:spLocks noChangeArrowheads="1"/>
              </p:cNvSpPr>
              <p:nvPr/>
            </p:nvSpPr>
            <p:spPr bwMode="auto">
              <a:xfrm>
                <a:off x="3648" y="2496"/>
                <a:ext cx="384" cy="384"/>
              </a:xfrm>
              <a:prstGeom prst="rect">
                <a:avLst/>
              </a:prstGeom>
              <a:solidFill>
                <a:srgbClr val="777777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17" name="Rectangle 56"/>
              <p:cNvSpPr>
                <a:spLocks noChangeArrowheads="1"/>
              </p:cNvSpPr>
              <p:nvPr/>
            </p:nvSpPr>
            <p:spPr bwMode="auto">
              <a:xfrm>
                <a:off x="4032" y="2496"/>
                <a:ext cx="384" cy="384"/>
              </a:xfrm>
              <a:prstGeom prst="rect">
                <a:avLst/>
              </a:prstGeom>
              <a:solidFill>
                <a:srgbClr val="777777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18" name="Rectangle 57"/>
              <p:cNvSpPr>
                <a:spLocks noChangeArrowheads="1"/>
              </p:cNvSpPr>
              <p:nvPr/>
            </p:nvSpPr>
            <p:spPr bwMode="auto">
              <a:xfrm>
                <a:off x="4032" y="2112"/>
                <a:ext cx="384" cy="384"/>
              </a:xfrm>
              <a:prstGeom prst="rect">
                <a:avLst/>
              </a:prstGeom>
              <a:solidFill>
                <a:srgbClr val="777777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19" name="Rectangle 58"/>
              <p:cNvSpPr>
                <a:spLocks noChangeArrowheads="1"/>
              </p:cNvSpPr>
              <p:nvPr/>
            </p:nvSpPr>
            <p:spPr bwMode="auto">
              <a:xfrm>
                <a:off x="3648" y="1728"/>
                <a:ext cx="384" cy="384"/>
              </a:xfrm>
              <a:prstGeom prst="rect">
                <a:avLst/>
              </a:prstGeom>
              <a:solidFill>
                <a:srgbClr val="777777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20" name="Rectangle 59"/>
              <p:cNvSpPr>
                <a:spLocks noChangeArrowheads="1"/>
              </p:cNvSpPr>
              <p:nvPr/>
            </p:nvSpPr>
            <p:spPr bwMode="auto">
              <a:xfrm>
                <a:off x="4032" y="1728"/>
                <a:ext cx="384" cy="384"/>
              </a:xfrm>
              <a:prstGeom prst="rect">
                <a:avLst/>
              </a:prstGeom>
              <a:solidFill>
                <a:srgbClr val="777777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21" name="Rectangle 60"/>
              <p:cNvSpPr>
                <a:spLocks noChangeArrowheads="1"/>
              </p:cNvSpPr>
              <p:nvPr/>
            </p:nvSpPr>
            <p:spPr bwMode="auto">
              <a:xfrm>
                <a:off x="3264" y="1728"/>
                <a:ext cx="384" cy="384"/>
              </a:xfrm>
              <a:prstGeom prst="rect">
                <a:avLst/>
              </a:prstGeom>
              <a:solidFill>
                <a:srgbClr val="777777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22" name="Rectangle 61"/>
              <p:cNvSpPr>
                <a:spLocks noChangeArrowheads="1"/>
              </p:cNvSpPr>
              <p:nvPr/>
            </p:nvSpPr>
            <p:spPr bwMode="auto">
              <a:xfrm>
                <a:off x="2880" y="1728"/>
                <a:ext cx="384" cy="384"/>
              </a:xfrm>
              <a:prstGeom prst="rect">
                <a:avLst/>
              </a:prstGeom>
              <a:solidFill>
                <a:srgbClr val="777777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23" name="Rectangle 62"/>
              <p:cNvSpPr>
                <a:spLocks noChangeArrowheads="1"/>
              </p:cNvSpPr>
              <p:nvPr/>
            </p:nvSpPr>
            <p:spPr bwMode="auto">
              <a:xfrm>
                <a:off x="2496" y="1728"/>
                <a:ext cx="384" cy="384"/>
              </a:xfrm>
              <a:prstGeom prst="rect">
                <a:avLst/>
              </a:prstGeom>
              <a:solidFill>
                <a:srgbClr val="777777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24" name="Rectangle 63"/>
              <p:cNvSpPr>
                <a:spLocks noChangeArrowheads="1"/>
              </p:cNvSpPr>
              <p:nvPr/>
            </p:nvSpPr>
            <p:spPr bwMode="auto">
              <a:xfrm>
                <a:off x="1728" y="2496"/>
                <a:ext cx="384" cy="384"/>
              </a:xfrm>
              <a:prstGeom prst="rect">
                <a:avLst/>
              </a:prstGeom>
              <a:solidFill>
                <a:srgbClr val="777777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25" name="Rectangle 64"/>
              <p:cNvSpPr>
                <a:spLocks noChangeArrowheads="1"/>
              </p:cNvSpPr>
              <p:nvPr/>
            </p:nvSpPr>
            <p:spPr bwMode="auto">
              <a:xfrm>
                <a:off x="2112" y="2496"/>
                <a:ext cx="384" cy="384"/>
              </a:xfrm>
              <a:prstGeom prst="rect">
                <a:avLst/>
              </a:prstGeom>
              <a:solidFill>
                <a:srgbClr val="777777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26" name="Rectangle 65"/>
              <p:cNvSpPr>
                <a:spLocks noChangeArrowheads="1"/>
              </p:cNvSpPr>
              <p:nvPr/>
            </p:nvSpPr>
            <p:spPr bwMode="auto">
              <a:xfrm>
                <a:off x="2496" y="2496"/>
                <a:ext cx="384" cy="384"/>
              </a:xfrm>
              <a:prstGeom prst="rect">
                <a:avLst/>
              </a:prstGeom>
              <a:solidFill>
                <a:srgbClr val="777777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27" name="Rectangle 66"/>
              <p:cNvSpPr>
                <a:spLocks noChangeArrowheads="1"/>
              </p:cNvSpPr>
              <p:nvPr/>
            </p:nvSpPr>
            <p:spPr bwMode="auto">
              <a:xfrm>
                <a:off x="2880" y="2496"/>
                <a:ext cx="384" cy="384"/>
              </a:xfrm>
              <a:prstGeom prst="rect">
                <a:avLst/>
              </a:prstGeom>
              <a:solidFill>
                <a:srgbClr val="777777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28" name="Rectangle 67"/>
              <p:cNvSpPr>
                <a:spLocks noChangeArrowheads="1"/>
              </p:cNvSpPr>
              <p:nvPr/>
            </p:nvSpPr>
            <p:spPr bwMode="auto">
              <a:xfrm>
                <a:off x="3264" y="2496"/>
                <a:ext cx="384" cy="384"/>
              </a:xfrm>
              <a:prstGeom prst="rect">
                <a:avLst/>
              </a:prstGeom>
              <a:solidFill>
                <a:srgbClr val="777777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29" name="Rectangle 68"/>
              <p:cNvSpPr>
                <a:spLocks noChangeArrowheads="1"/>
              </p:cNvSpPr>
              <p:nvPr/>
            </p:nvSpPr>
            <p:spPr bwMode="auto">
              <a:xfrm>
                <a:off x="1344" y="2496"/>
                <a:ext cx="384" cy="384"/>
              </a:xfrm>
              <a:prstGeom prst="rect">
                <a:avLst/>
              </a:prstGeom>
              <a:solidFill>
                <a:srgbClr val="777777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0310" name="Rectangle 69"/>
            <p:cNvSpPr>
              <a:spLocks noChangeArrowheads="1"/>
            </p:cNvSpPr>
            <p:nvPr/>
          </p:nvSpPr>
          <p:spPr bwMode="auto">
            <a:xfrm>
              <a:off x="768" y="2880"/>
              <a:ext cx="384" cy="384"/>
            </a:xfrm>
            <a:prstGeom prst="rect">
              <a:avLst/>
            </a:prstGeom>
            <a:solidFill>
              <a:srgbClr val="FF3300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11" name="Rectangle 70"/>
            <p:cNvSpPr>
              <a:spLocks noChangeArrowheads="1"/>
            </p:cNvSpPr>
            <p:nvPr/>
          </p:nvSpPr>
          <p:spPr bwMode="auto">
            <a:xfrm>
              <a:off x="3072" y="2496"/>
              <a:ext cx="384" cy="384"/>
            </a:xfrm>
            <a:prstGeom prst="rect">
              <a:avLst/>
            </a:prstGeom>
            <a:solidFill>
              <a:srgbClr val="33CC33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268" name="Text Box 71"/>
          <p:cNvSpPr txBox="1">
            <a:spLocks noChangeArrowheads="1"/>
          </p:cNvSpPr>
          <p:nvPr/>
        </p:nvSpPr>
        <p:spPr bwMode="auto">
          <a:xfrm>
            <a:off x="4953000" y="4038600"/>
            <a:ext cx="3508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0</a:t>
            </a:r>
          </a:p>
        </p:txBody>
      </p:sp>
      <p:sp>
        <p:nvSpPr>
          <p:cNvPr id="10269" name="Text Box 72"/>
          <p:cNvSpPr txBox="1">
            <a:spLocks noChangeArrowheads="1"/>
          </p:cNvSpPr>
          <p:nvPr/>
        </p:nvSpPr>
        <p:spPr bwMode="auto">
          <a:xfrm>
            <a:off x="6172200" y="4038600"/>
            <a:ext cx="3508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2</a:t>
            </a:r>
          </a:p>
        </p:txBody>
      </p:sp>
      <p:sp>
        <p:nvSpPr>
          <p:cNvPr id="10270" name="Text Box 73"/>
          <p:cNvSpPr txBox="1">
            <a:spLocks noChangeArrowheads="1"/>
          </p:cNvSpPr>
          <p:nvPr/>
        </p:nvSpPr>
        <p:spPr bwMode="auto">
          <a:xfrm>
            <a:off x="5562600" y="4038600"/>
            <a:ext cx="3508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1</a:t>
            </a:r>
          </a:p>
        </p:txBody>
      </p:sp>
      <p:sp>
        <p:nvSpPr>
          <p:cNvPr id="10271" name="Text Box 74"/>
          <p:cNvSpPr txBox="1">
            <a:spLocks noChangeArrowheads="1"/>
          </p:cNvSpPr>
          <p:nvPr/>
        </p:nvSpPr>
        <p:spPr bwMode="auto">
          <a:xfrm>
            <a:off x="4343400" y="4038600"/>
            <a:ext cx="3508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1</a:t>
            </a:r>
          </a:p>
        </p:txBody>
      </p:sp>
      <p:sp>
        <p:nvSpPr>
          <p:cNvPr id="10272" name="Text Box 75"/>
          <p:cNvSpPr txBox="1">
            <a:spLocks noChangeArrowheads="1"/>
          </p:cNvSpPr>
          <p:nvPr/>
        </p:nvSpPr>
        <p:spPr bwMode="auto">
          <a:xfrm>
            <a:off x="3124200" y="2819400"/>
            <a:ext cx="3508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5</a:t>
            </a:r>
          </a:p>
        </p:txBody>
      </p:sp>
      <p:sp>
        <p:nvSpPr>
          <p:cNvPr id="10273" name="Text Box 76"/>
          <p:cNvSpPr txBox="1">
            <a:spLocks noChangeArrowheads="1"/>
          </p:cNvSpPr>
          <p:nvPr/>
        </p:nvSpPr>
        <p:spPr bwMode="auto">
          <a:xfrm>
            <a:off x="1295400" y="2819400"/>
            <a:ext cx="3508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8</a:t>
            </a:r>
          </a:p>
        </p:txBody>
      </p:sp>
      <p:sp>
        <p:nvSpPr>
          <p:cNvPr id="10274" name="Text Box 77"/>
          <p:cNvSpPr txBox="1">
            <a:spLocks noChangeArrowheads="1"/>
          </p:cNvSpPr>
          <p:nvPr/>
        </p:nvSpPr>
        <p:spPr bwMode="auto">
          <a:xfrm>
            <a:off x="1905000" y="2819400"/>
            <a:ext cx="3508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7</a:t>
            </a:r>
          </a:p>
        </p:txBody>
      </p:sp>
      <p:sp>
        <p:nvSpPr>
          <p:cNvPr id="10275" name="Text Box 78"/>
          <p:cNvSpPr txBox="1">
            <a:spLocks noChangeArrowheads="1"/>
          </p:cNvSpPr>
          <p:nvPr/>
        </p:nvSpPr>
        <p:spPr bwMode="auto">
          <a:xfrm>
            <a:off x="1295400" y="4648200"/>
            <a:ext cx="3508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7</a:t>
            </a:r>
          </a:p>
        </p:txBody>
      </p:sp>
      <p:sp>
        <p:nvSpPr>
          <p:cNvPr id="10276" name="Text Box 79"/>
          <p:cNvSpPr txBox="1">
            <a:spLocks noChangeArrowheads="1"/>
          </p:cNvSpPr>
          <p:nvPr/>
        </p:nvSpPr>
        <p:spPr bwMode="auto">
          <a:xfrm>
            <a:off x="3733800" y="3429000"/>
            <a:ext cx="3508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3</a:t>
            </a:r>
          </a:p>
        </p:txBody>
      </p:sp>
      <p:sp>
        <p:nvSpPr>
          <p:cNvPr id="10277" name="Text Box 80"/>
          <p:cNvSpPr txBox="1">
            <a:spLocks noChangeArrowheads="1"/>
          </p:cNvSpPr>
          <p:nvPr/>
        </p:nvSpPr>
        <p:spPr bwMode="auto">
          <a:xfrm>
            <a:off x="3733800" y="2819400"/>
            <a:ext cx="3508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4</a:t>
            </a:r>
          </a:p>
        </p:txBody>
      </p:sp>
      <p:sp>
        <p:nvSpPr>
          <p:cNvPr id="10278" name="Text Box 81"/>
          <p:cNvSpPr txBox="1">
            <a:spLocks noChangeArrowheads="1"/>
          </p:cNvSpPr>
          <p:nvPr/>
        </p:nvSpPr>
        <p:spPr bwMode="auto">
          <a:xfrm>
            <a:off x="1905000" y="5257800"/>
            <a:ext cx="3508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7</a:t>
            </a:r>
          </a:p>
        </p:txBody>
      </p:sp>
      <p:sp>
        <p:nvSpPr>
          <p:cNvPr id="10279" name="Text Box 82"/>
          <p:cNvSpPr txBox="1">
            <a:spLocks noChangeArrowheads="1"/>
          </p:cNvSpPr>
          <p:nvPr/>
        </p:nvSpPr>
        <p:spPr bwMode="auto">
          <a:xfrm>
            <a:off x="2514600" y="2819400"/>
            <a:ext cx="3508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6</a:t>
            </a:r>
          </a:p>
        </p:txBody>
      </p:sp>
      <p:sp>
        <p:nvSpPr>
          <p:cNvPr id="10280" name="Text Box 83"/>
          <p:cNvSpPr txBox="1">
            <a:spLocks noChangeArrowheads="1"/>
          </p:cNvSpPr>
          <p:nvPr/>
        </p:nvSpPr>
        <p:spPr bwMode="auto">
          <a:xfrm>
            <a:off x="1295400" y="3429000"/>
            <a:ext cx="3508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7</a:t>
            </a:r>
          </a:p>
        </p:txBody>
      </p:sp>
      <p:sp>
        <p:nvSpPr>
          <p:cNvPr id="10281" name="Text Box 84"/>
          <p:cNvSpPr txBox="1">
            <a:spLocks noChangeArrowheads="1"/>
          </p:cNvSpPr>
          <p:nvPr/>
        </p:nvSpPr>
        <p:spPr bwMode="auto">
          <a:xfrm>
            <a:off x="1295400" y="4038600"/>
            <a:ext cx="3508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6</a:t>
            </a:r>
          </a:p>
        </p:txBody>
      </p:sp>
      <p:sp>
        <p:nvSpPr>
          <p:cNvPr id="10282" name="Text Box 85"/>
          <p:cNvSpPr txBox="1">
            <a:spLocks noChangeArrowheads="1"/>
          </p:cNvSpPr>
          <p:nvPr/>
        </p:nvSpPr>
        <p:spPr bwMode="auto">
          <a:xfrm>
            <a:off x="3124200" y="4038600"/>
            <a:ext cx="3508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3</a:t>
            </a:r>
          </a:p>
        </p:txBody>
      </p:sp>
      <p:sp>
        <p:nvSpPr>
          <p:cNvPr id="10283" name="Text Box 86"/>
          <p:cNvSpPr txBox="1">
            <a:spLocks noChangeArrowheads="1"/>
          </p:cNvSpPr>
          <p:nvPr/>
        </p:nvSpPr>
        <p:spPr bwMode="auto">
          <a:xfrm>
            <a:off x="3733800" y="4038600"/>
            <a:ext cx="3508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2</a:t>
            </a:r>
          </a:p>
        </p:txBody>
      </p:sp>
      <p:sp>
        <p:nvSpPr>
          <p:cNvPr id="10284" name="Text Box 87"/>
          <p:cNvSpPr txBox="1">
            <a:spLocks noChangeArrowheads="1"/>
          </p:cNvSpPr>
          <p:nvPr/>
        </p:nvSpPr>
        <p:spPr bwMode="auto">
          <a:xfrm>
            <a:off x="1295400" y="5257800"/>
            <a:ext cx="3508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8</a:t>
            </a:r>
          </a:p>
        </p:txBody>
      </p:sp>
      <p:sp>
        <p:nvSpPr>
          <p:cNvPr id="10285" name="Text Box 88"/>
          <p:cNvSpPr txBox="1">
            <a:spLocks noChangeArrowheads="1"/>
          </p:cNvSpPr>
          <p:nvPr/>
        </p:nvSpPr>
        <p:spPr bwMode="auto">
          <a:xfrm>
            <a:off x="1905000" y="4648200"/>
            <a:ext cx="3508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6</a:t>
            </a:r>
          </a:p>
        </p:txBody>
      </p:sp>
      <p:sp>
        <p:nvSpPr>
          <p:cNvPr id="10286" name="Text Box 89"/>
          <p:cNvSpPr txBox="1">
            <a:spLocks noChangeArrowheads="1"/>
          </p:cNvSpPr>
          <p:nvPr/>
        </p:nvSpPr>
        <p:spPr bwMode="auto">
          <a:xfrm>
            <a:off x="3124200" y="3429000"/>
            <a:ext cx="3508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4</a:t>
            </a:r>
          </a:p>
        </p:txBody>
      </p:sp>
      <p:sp>
        <p:nvSpPr>
          <p:cNvPr id="10287" name="Text Box 90"/>
          <p:cNvSpPr txBox="1">
            <a:spLocks noChangeArrowheads="1"/>
          </p:cNvSpPr>
          <p:nvPr/>
        </p:nvSpPr>
        <p:spPr bwMode="auto">
          <a:xfrm>
            <a:off x="2514600" y="3429000"/>
            <a:ext cx="3508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5</a:t>
            </a:r>
          </a:p>
        </p:txBody>
      </p:sp>
      <p:sp>
        <p:nvSpPr>
          <p:cNvPr id="10288" name="Text Box 91"/>
          <p:cNvSpPr txBox="1">
            <a:spLocks noChangeArrowheads="1"/>
          </p:cNvSpPr>
          <p:nvPr/>
        </p:nvSpPr>
        <p:spPr bwMode="auto">
          <a:xfrm>
            <a:off x="4953000" y="2819400"/>
            <a:ext cx="3508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2</a:t>
            </a:r>
          </a:p>
        </p:txBody>
      </p:sp>
      <p:sp>
        <p:nvSpPr>
          <p:cNvPr id="10289" name="Text Box 92"/>
          <p:cNvSpPr txBox="1">
            <a:spLocks noChangeArrowheads="1"/>
          </p:cNvSpPr>
          <p:nvPr/>
        </p:nvSpPr>
        <p:spPr bwMode="auto">
          <a:xfrm>
            <a:off x="4343400" y="2819400"/>
            <a:ext cx="3508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3</a:t>
            </a:r>
          </a:p>
        </p:txBody>
      </p:sp>
      <p:sp>
        <p:nvSpPr>
          <p:cNvPr id="10290" name="Text Box 93"/>
          <p:cNvSpPr txBox="1">
            <a:spLocks noChangeArrowheads="1"/>
          </p:cNvSpPr>
          <p:nvPr/>
        </p:nvSpPr>
        <p:spPr bwMode="auto">
          <a:xfrm>
            <a:off x="5562600" y="2819400"/>
            <a:ext cx="3508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3</a:t>
            </a:r>
          </a:p>
        </p:txBody>
      </p:sp>
      <p:sp>
        <p:nvSpPr>
          <p:cNvPr id="10291" name="Text Box 94"/>
          <p:cNvSpPr txBox="1">
            <a:spLocks noChangeArrowheads="1"/>
          </p:cNvSpPr>
          <p:nvPr/>
        </p:nvSpPr>
        <p:spPr bwMode="auto">
          <a:xfrm>
            <a:off x="4343400" y="5257800"/>
            <a:ext cx="3508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3</a:t>
            </a:r>
          </a:p>
        </p:txBody>
      </p:sp>
      <p:sp>
        <p:nvSpPr>
          <p:cNvPr id="10292" name="Text Box 95"/>
          <p:cNvSpPr txBox="1">
            <a:spLocks noChangeArrowheads="1"/>
          </p:cNvSpPr>
          <p:nvPr/>
        </p:nvSpPr>
        <p:spPr bwMode="auto">
          <a:xfrm>
            <a:off x="2514600" y="5257800"/>
            <a:ext cx="3508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6</a:t>
            </a:r>
          </a:p>
        </p:txBody>
      </p:sp>
      <p:sp>
        <p:nvSpPr>
          <p:cNvPr id="10293" name="Text Box 96"/>
          <p:cNvSpPr txBox="1">
            <a:spLocks noChangeArrowheads="1"/>
          </p:cNvSpPr>
          <p:nvPr/>
        </p:nvSpPr>
        <p:spPr bwMode="auto">
          <a:xfrm>
            <a:off x="3124200" y="5257800"/>
            <a:ext cx="3508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5</a:t>
            </a:r>
          </a:p>
        </p:txBody>
      </p:sp>
      <p:sp>
        <p:nvSpPr>
          <p:cNvPr id="10294" name="Text Box 97"/>
          <p:cNvSpPr txBox="1">
            <a:spLocks noChangeArrowheads="1"/>
          </p:cNvSpPr>
          <p:nvPr/>
        </p:nvSpPr>
        <p:spPr bwMode="auto">
          <a:xfrm>
            <a:off x="4953000" y="5257800"/>
            <a:ext cx="3508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2</a:t>
            </a:r>
          </a:p>
        </p:txBody>
      </p:sp>
      <p:sp>
        <p:nvSpPr>
          <p:cNvPr id="10295" name="Text Box 98"/>
          <p:cNvSpPr txBox="1">
            <a:spLocks noChangeArrowheads="1"/>
          </p:cNvSpPr>
          <p:nvPr/>
        </p:nvSpPr>
        <p:spPr bwMode="auto">
          <a:xfrm>
            <a:off x="3733800" y="5257800"/>
            <a:ext cx="3508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4</a:t>
            </a:r>
          </a:p>
        </p:txBody>
      </p:sp>
      <p:sp>
        <p:nvSpPr>
          <p:cNvPr id="10296" name="Text Box 99"/>
          <p:cNvSpPr txBox="1">
            <a:spLocks noChangeArrowheads="1"/>
          </p:cNvSpPr>
          <p:nvPr/>
        </p:nvSpPr>
        <p:spPr bwMode="auto">
          <a:xfrm>
            <a:off x="6172200" y="5257800"/>
            <a:ext cx="3508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4</a:t>
            </a:r>
          </a:p>
        </p:txBody>
      </p:sp>
      <p:sp>
        <p:nvSpPr>
          <p:cNvPr id="10297" name="Text Box 100"/>
          <p:cNvSpPr txBox="1">
            <a:spLocks noChangeArrowheads="1"/>
          </p:cNvSpPr>
          <p:nvPr/>
        </p:nvSpPr>
        <p:spPr bwMode="auto">
          <a:xfrm>
            <a:off x="5562600" y="5257800"/>
            <a:ext cx="3508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3</a:t>
            </a:r>
          </a:p>
        </p:txBody>
      </p:sp>
      <p:sp>
        <p:nvSpPr>
          <p:cNvPr id="10298" name="Text Box 101"/>
          <p:cNvSpPr txBox="1">
            <a:spLocks noChangeArrowheads="1"/>
          </p:cNvSpPr>
          <p:nvPr/>
        </p:nvSpPr>
        <p:spPr bwMode="auto">
          <a:xfrm>
            <a:off x="6781800" y="5257800"/>
            <a:ext cx="3508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5</a:t>
            </a:r>
          </a:p>
        </p:txBody>
      </p:sp>
      <p:sp>
        <p:nvSpPr>
          <p:cNvPr id="10299" name="Text Box 102"/>
          <p:cNvSpPr txBox="1">
            <a:spLocks noChangeArrowheads="1"/>
          </p:cNvSpPr>
          <p:nvPr/>
        </p:nvSpPr>
        <p:spPr bwMode="auto">
          <a:xfrm>
            <a:off x="6781800" y="2819400"/>
            <a:ext cx="3508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5</a:t>
            </a:r>
          </a:p>
        </p:txBody>
      </p:sp>
      <p:sp>
        <p:nvSpPr>
          <p:cNvPr id="10300" name="Text Box 103"/>
          <p:cNvSpPr txBox="1">
            <a:spLocks noChangeArrowheads="1"/>
          </p:cNvSpPr>
          <p:nvPr/>
        </p:nvSpPr>
        <p:spPr bwMode="auto">
          <a:xfrm>
            <a:off x="6172200" y="2819400"/>
            <a:ext cx="3508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4</a:t>
            </a:r>
          </a:p>
        </p:txBody>
      </p:sp>
      <p:sp>
        <p:nvSpPr>
          <p:cNvPr id="10301" name="Text Box 104"/>
          <p:cNvSpPr txBox="1">
            <a:spLocks noChangeArrowheads="1"/>
          </p:cNvSpPr>
          <p:nvPr/>
        </p:nvSpPr>
        <p:spPr bwMode="auto">
          <a:xfrm>
            <a:off x="7391400" y="2819400"/>
            <a:ext cx="3508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6</a:t>
            </a:r>
          </a:p>
        </p:txBody>
      </p:sp>
      <p:sp>
        <p:nvSpPr>
          <p:cNvPr id="10302" name="Text Box 105"/>
          <p:cNvSpPr txBox="1">
            <a:spLocks noChangeArrowheads="1"/>
          </p:cNvSpPr>
          <p:nvPr/>
        </p:nvSpPr>
        <p:spPr bwMode="auto">
          <a:xfrm>
            <a:off x="7391400" y="3429000"/>
            <a:ext cx="3508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5</a:t>
            </a:r>
          </a:p>
        </p:txBody>
      </p:sp>
      <p:sp>
        <p:nvSpPr>
          <p:cNvPr id="10303" name="Text Box 106"/>
          <p:cNvSpPr txBox="1">
            <a:spLocks noChangeArrowheads="1"/>
          </p:cNvSpPr>
          <p:nvPr/>
        </p:nvSpPr>
        <p:spPr bwMode="auto">
          <a:xfrm>
            <a:off x="7391400" y="5257800"/>
            <a:ext cx="3508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6</a:t>
            </a:r>
          </a:p>
        </p:txBody>
      </p:sp>
      <p:sp>
        <p:nvSpPr>
          <p:cNvPr id="10304" name="Text Box 107"/>
          <p:cNvSpPr txBox="1">
            <a:spLocks noChangeArrowheads="1"/>
          </p:cNvSpPr>
          <p:nvPr/>
        </p:nvSpPr>
        <p:spPr bwMode="auto">
          <a:xfrm>
            <a:off x="7391400" y="4038600"/>
            <a:ext cx="3508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4</a:t>
            </a:r>
          </a:p>
        </p:txBody>
      </p:sp>
      <p:sp>
        <p:nvSpPr>
          <p:cNvPr id="10305" name="Text Box 108"/>
          <p:cNvSpPr txBox="1">
            <a:spLocks noChangeArrowheads="1"/>
          </p:cNvSpPr>
          <p:nvPr/>
        </p:nvSpPr>
        <p:spPr bwMode="auto">
          <a:xfrm>
            <a:off x="7391400" y="4648200"/>
            <a:ext cx="3508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5</a:t>
            </a:r>
          </a:p>
        </p:txBody>
      </p:sp>
      <p:sp>
        <p:nvSpPr>
          <p:cNvPr id="10306" name="Text Box 109"/>
          <p:cNvSpPr txBox="1">
            <a:spLocks noChangeArrowheads="1"/>
          </p:cNvSpPr>
          <p:nvPr/>
        </p:nvSpPr>
        <p:spPr bwMode="auto">
          <a:xfrm>
            <a:off x="762000" y="1752600"/>
            <a:ext cx="77914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800000"/>
                </a:solidFill>
              </a:rPr>
              <a:t>f(N) = h(N), with h(N) = Manhattan distance to the goal</a:t>
            </a:r>
          </a:p>
        </p:txBody>
      </p:sp>
      <p:sp>
        <p:nvSpPr>
          <p:cNvPr id="286830" name="Rectangle 110"/>
          <p:cNvSpPr>
            <a:spLocks noChangeArrowheads="1"/>
          </p:cNvSpPr>
          <p:nvPr/>
        </p:nvSpPr>
        <p:spPr bwMode="auto">
          <a:xfrm>
            <a:off x="1219200" y="4572000"/>
            <a:ext cx="609600" cy="609600"/>
          </a:xfrm>
          <a:prstGeom prst="rect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7</a:t>
            </a:r>
          </a:p>
        </p:txBody>
      </p:sp>
      <p:sp>
        <p:nvSpPr>
          <p:cNvPr id="286831" name="Rectangle 111"/>
          <p:cNvSpPr>
            <a:spLocks noChangeArrowheads="1"/>
          </p:cNvSpPr>
          <p:nvPr/>
        </p:nvSpPr>
        <p:spPr bwMode="auto">
          <a:xfrm>
            <a:off x="4876800" y="3962400"/>
            <a:ext cx="609600" cy="609600"/>
          </a:xfrm>
          <a:prstGeom prst="rect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68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67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67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6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500"/>
                            </p:stCondLst>
                            <p:childTnLst>
                              <p:par>
                                <p:cTn id="3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6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000"/>
                            </p:stCondLst>
                            <p:childTnLst>
                              <p:par>
                                <p:cTn id="3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6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500"/>
                            </p:stCondLst>
                            <p:childTnLst>
                              <p:par>
                                <p:cTn id="3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67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3000"/>
                            </p:stCondLst>
                            <p:childTnLst>
                              <p:par>
                                <p:cTn id="3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67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3500"/>
                            </p:stCondLst>
                            <p:childTnLst>
                              <p:par>
                                <p:cTn id="4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6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4000"/>
                            </p:stCondLst>
                            <p:childTnLst>
                              <p:par>
                                <p:cTn id="4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6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4500"/>
                            </p:stCondLst>
                            <p:childTnLst>
                              <p:par>
                                <p:cTn id="4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6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0"/>
                            </p:stCondLst>
                            <p:childTnLst>
                              <p:par>
                                <p:cTn id="5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6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500"/>
                            </p:stCondLst>
                            <p:childTnLst>
                              <p:par>
                                <p:cTn id="5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6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6000"/>
                            </p:stCondLst>
                            <p:childTnLst>
                              <p:par>
                                <p:cTn id="5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6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6500"/>
                            </p:stCondLst>
                            <p:childTnLst>
                              <p:par>
                                <p:cTn id="6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6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7000"/>
                            </p:stCondLst>
                            <p:childTnLst>
                              <p:par>
                                <p:cTn id="6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6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7500"/>
                            </p:stCondLst>
                            <p:childTnLst>
                              <p:par>
                                <p:cTn id="6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6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8000"/>
                            </p:stCondLst>
                            <p:childTnLst>
                              <p:par>
                                <p:cTn id="6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6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8500"/>
                            </p:stCondLst>
                            <p:childTnLst>
                              <p:par>
                                <p:cTn id="7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6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9000"/>
                            </p:stCondLst>
                            <p:childTnLst>
                              <p:par>
                                <p:cTn id="7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6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9500"/>
                            </p:stCondLst>
                            <p:childTnLst>
                              <p:par>
                                <p:cTn id="7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6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10000"/>
                            </p:stCondLst>
                            <p:childTnLst>
                              <p:par>
                                <p:cTn id="8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6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10500"/>
                            </p:stCondLst>
                            <p:childTnLst>
                              <p:par>
                                <p:cTn id="8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68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22" grpId="0" animBg="1"/>
      <p:bldP spid="286723" grpId="0" animBg="1"/>
      <p:bldP spid="286724" grpId="0" animBg="1"/>
      <p:bldP spid="286725" grpId="0" animBg="1"/>
      <p:bldP spid="286726" grpId="0" animBg="1"/>
      <p:bldP spid="286727" grpId="0" animBg="1"/>
      <p:bldP spid="286728" grpId="0" animBg="1"/>
      <p:bldP spid="286729" grpId="0" animBg="1"/>
      <p:bldP spid="286730" grpId="0" animBg="1"/>
      <p:bldP spid="286731" grpId="0" animBg="1"/>
      <p:bldP spid="286732" grpId="0" animBg="1"/>
      <p:bldP spid="286733" grpId="0" animBg="1"/>
      <p:bldP spid="286734" grpId="0" animBg="1"/>
      <p:bldP spid="286735" grpId="0" animBg="1"/>
      <p:bldP spid="286736" grpId="0" animBg="1"/>
      <p:bldP spid="286737" grpId="0" animBg="1"/>
      <p:bldP spid="286738" grpId="0" animBg="1"/>
      <p:bldP spid="286739" grpId="0" animBg="1"/>
      <p:bldP spid="286740" grpId="0" animBg="1"/>
      <p:bldP spid="286741" grpId="0" animBg="1"/>
      <p:bldP spid="286742" grpId="0" animBg="1"/>
      <p:bldP spid="286830" grpId="0" animBg="1" autoUpdateAnimBg="0"/>
      <p:bldP spid="286831" grpId="0" animBg="1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0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8-Puzzle</a:t>
            </a:r>
          </a:p>
        </p:txBody>
      </p:sp>
      <p:grpSp>
        <p:nvGrpSpPr>
          <p:cNvPr id="13315" name="Group 3"/>
          <p:cNvGrpSpPr>
            <a:grpSpLocks/>
          </p:cNvGrpSpPr>
          <p:nvPr/>
        </p:nvGrpSpPr>
        <p:grpSpPr bwMode="auto">
          <a:xfrm>
            <a:off x="5181600" y="1447800"/>
            <a:ext cx="1828800" cy="1828800"/>
            <a:chOff x="3264" y="1152"/>
            <a:chExt cx="1152" cy="1152"/>
          </a:xfrm>
        </p:grpSpPr>
        <p:sp>
          <p:nvSpPr>
            <p:cNvPr id="13339" name="Rectangle 4"/>
            <p:cNvSpPr>
              <a:spLocks noChangeArrowheads="1"/>
            </p:cNvSpPr>
            <p:nvPr/>
          </p:nvSpPr>
          <p:spPr bwMode="auto">
            <a:xfrm>
              <a:off x="3264" y="1152"/>
              <a:ext cx="1152" cy="1152"/>
            </a:xfrm>
            <a:prstGeom prst="rect">
              <a:avLst/>
            </a:prstGeom>
            <a:noFill/>
            <a:ln w="571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40" name="Rectangle 5"/>
            <p:cNvSpPr>
              <a:spLocks noChangeArrowheads="1"/>
            </p:cNvSpPr>
            <p:nvPr/>
          </p:nvSpPr>
          <p:spPr bwMode="auto">
            <a:xfrm>
              <a:off x="3264" y="1152"/>
              <a:ext cx="384" cy="384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41" name="Rectangle 6"/>
            <p:cNvSpPr>
              <a:spLocks noChangeArrowheads="1"/>
            </p:cNvSpPr>
            <p:nvPr/>
          </p:nvSpPr>
          <p:spPr bwMode="auto">
            <a:xfrm>
              <a:off x="3264" y="1536"/>
              <a:ext cx="384" cy="384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42" name="Rectangle 7"/>
            <p:cNvSpPr>
              <a:spLocks noChangeArrowheads="1"/>
            </p:cNvSpPr>
            <p:nvPr/>
          </p:nvSpPr>
          <p:spPr bwMode="auto">
            <a:xfrm>
              <a:off x="3264" y="1920"/>
              <a:ext cx="384" cy="384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43" name="Rectangle 8"/>
            <p:cNvSpPr>
              <a:spLocks noChangeArrowheads="1"/>
            </p:cNvSpPr>
            <p:nvPr/>
          </p:nvSpPr>
          <p:spPr bwMode="auto">
            <a:xfrm>
              <a:off x="3648" y="1152"/>
              <a:ext cx="384" cy="384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44" name="Rectangle 9"/>
            <p:cNvSpPr>
              <a:spLocks noChangeArrowheads="1"/>
            </p:cNvSpPr>
            <p:nvPr/>
          </p:nvSpPr>
          <p:spPr bwMode="auto">
            <a:xfrm>
              <a:off x="3648" y="1536"/>
              <a:ext cx="384" cy="384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45" name="Rectangle 10"/>
            <p:cNvSpPr>
              <a:spLocks noChangeArrowheads="1"/>
            </p:cNvSpPr>
            <p:nvPr/>
          </p:nvSpPr>
          <p:spPr bwMode="auto">
            <a:xfrm>
              <a:off x="4032" y="1536"/>
              <a:ext cx="384" cy="384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46" name="Rectangle 11"/>
            <p:cNvSpPr>
              <a:spLocks noChangeArrowheads="1"/>
            </p:cNvSpPr>
            <p:nvPr/>
          </p:nvSpPr>
          <p:spPr bwMode="auto">
            <a:xfrm>
              <a:off x="3648" y="1920"/>
              <a:ext cx="384" cy="384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47" name="Rectangle 12"/>
            <p:cNvSpPr>
              <a:spLocks noChangeArrowheads="1"/>
            </p:cNvSpPr>
            <p:nvPr/>
          </p:nvSpPr>
          <p:spPr bwMode="auto">
            <a:xfrm>
              <a:off x="4032" y="1152"/>
              <a:ext cx="384" cy="384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48" name="Text Box 13"/>
            <p:cNvSpPr txBox="1">
              <a:spLocks noChangeArrowheads="1"/>
            </p:cNvSpPr>
            <p:nvPr/>
          </p:nvSpPr>
          <p:spPr bwMode="auto">
            <a:xfrm>
              <a:off x="3361" y="1200"/>
              <a:ext cx="221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1</a:t>
              </a:r>
            </a:p>
          </p:txBody>
        </p:sp>
        <p:sp>
          <p:nvSpPr>
            <p:cNvPr id="13349" name="Text Box 14"/>
            <p:cNvSpPr txBox="1">
              <a:spLocks noChangeArrowheads="1"/>
            </p:cNvSpPr>
            <p:nvPr/>
          </p:nvSpPr>
          <p:spPr bwMode="auto">
            <a:xfrm>
              <a:off x="3746" y="1200"/>
              <a:ext cx="221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2</a:t>
              </a:r>
            </a:p>
          </p:txBody>
        </p:sp>
        <p:sp>
          <p:nvSpPr>
            <p:cNvPr id="13350" name="Text Box 15"/>
            <p:cNvSpPr txBox="1">
              <a:spLocks noChangeArrowheads="1"/>
            </p:cNvSpPr>
            <p:nvPr/>
          </p:nvSpPr>
          <p:spPr bwMode="auto">
            <a:xfrm>
              <a:off x="4128" y="1200"/>
              <a:ext cx="221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3</a:t>
              </a:r>
            </a:p>
          </p:txBody>
        </p:sp>
        <p:sp>
          <p:nvSpPr>
            <p:cNvPr id="13351" name="Text Box 16"/>
            <p:cNvSpPr txBox="1">
              <a:spLocks noChangeArrowheads="1"/>
            </p:cNvSpPr>
            <p:nvPr/>
          </p:nvSpPr>
          <p:spPr bwMode="auto">
            <a:xfrm>
              <a:off x="3361" y="1584"/>
              <a:ext cx="221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4</a:t>
              </a:r>
            </a:p>
          </p:txBody>
        </p:sp>
        <p:sp>
          <p:nvSpPr>
            <p:cNvPr id="13352" name="Text Box 17"/>
            <p:cNvSpPr txBox="1">
              <a:spLocks noChangeArrowheads="1"/>
            </p:cNvSpPr>
            <p:nvPr/>
          </p:nvSpPr>
          <p:spPr bwMode="auto">
            <a:xfrm>
              <a:off x="3746" y="1584"/>
              <a:ext cx="221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5</a:t>
              </a:r>
            </a:p>
          </p:txBody>
        </p:sp>
        <p:sp>
          <p:nvSpPr>
            <p:cNvPr id="13353" name="Text Box 18"/>
            <p:cNvSpPr txBox="1">
              <a:spLocks noChangeArrowheads="1"/>
            </p:cNvSpPr>
            <p:nvPr/>
          </p:nvSpPr>
          <p:spPr bwMode="auto">
            <a:xfrm>
              <a:off x="4128" y="1584"/>
              <a:ext cx="221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6</a:t>
              </a:r>
            </a:p>
          </p:txBody>
        </p:sp>
        <p:sp>
          <p:nvSpPr>
            <p:cNvPr id="13354" name="Text Box 19"/>
            <p:cNvSpPr txBox="1">
              <a:spLocks noChangeArrowheads="1"/>
            </p:cNvSpPr>
            <p:nvPr/>
          </p:nvSpPr>
          <p:spPr bwMode="auto">
            <a:xfrm>
              <a:off x="3361" y="1967"/>
              <a:ext cx="221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7</a:t>
              </a:r>
            </a:p>
          </p:txBody>
        </p:sp>
        <p:sp>
          <p:nvSpPr>
            <p:cNvPr id="13355" name="Text Box 20"/>
            <p:cNvSpPr txBox="1">
              <a:spLocks noChangeArrowheads="1"/>
            </p:cNvSpPr>
            <p:nvPr/>
          </p:nvSpPr>
          <p:spPr bwMode="auto">
            <a:xfrm>
              <a:off x="3746" y="1967"/>
              <a:ext cx="221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8</a:t>
              </a:r>
            </a:p>
          </p:txBody>
        </p:sp>
      </p:grpSp>
      <p:grpSp>
        <p:nvGrpSpPr>
          <p:cNvPr id="13316" name="Group 21"/>
          <p:cNvGrpSpPr>
            <a:grpSpLocks/>
          </p:cNvGrpSpPr>
          <p:nvPr/>
        </p:nvGrpSpPr>
        <p:grpSpPr bwMode="auto">
          <a:xfrm>
            <a:off x="1828800" y="1371600"/>
            <a:ext cx="1828800" cy="1828800"/>
            <a:chOff x="576" y="2688"/>
            <a:chExt cx="1152" cy="1152"/>
          </a:xfrm>
        </p:grpSpPr>
        <p:sp>
          <p:nvSpPr>
            <p:cNvPr id="13322" name="Rectangle 22"/>
            <p:cNvSpPr>
              <a:spLocks noChangeArrowheads="1"/>
            </p:cNvSpPr>
            <p:nvPr/>
          </p:nvSpPr>
          <p:spPr bwMode="auto">
            <a:xfrm>
              <a:off x="576" y="2688"/>
              <a:ext cx="1152" cy="1152"/>
            </a:xfrm>
            <a:prstGeom prst="rect">
              <a:avLst/>
            </a:prstGeom>
            <a:noFill/>
            <a:ln w="571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23" name="Rectangle 23"/>
            <p:cNvSpPr>
              <a:spLocks noChangeArrowheads="1"/>
            </p:cNvSpPr>
            <p:nvPr/>
          </p:nvSpPr>
          <p:spPr bwMode="auto">
            <a:xfrm>
              <a:off x="1344" y="3072"/>
              <a:ext cx="384" cy="384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24" name="Rectangle 24"/>
            <p:cNvSpPr>
              <a:spLocks noChangeArrowheads="1"/>
            </p:cNvSpPr>
            <p:nvPr/>
          </p:nvSpPr>
          <p:spPr bwMode="auto">
            <a:xfrm>
              <a:off x="576" y="3072"/>
              <a:ext cx="384" cy="384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25" name="Rectangle 25"/>
            <p:cNvSpPr>
              <a:spLocks noChangeArrowheads="1"/>
            </p:cNvSpPr>
            <p:nvPr/>
          </p:nvSpPr>
          <p:spPr bwMode="auto">
            <a:xfrm>
              <a:off x="576" y="3456"/>
              <a:ext cx="384" cy="384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26" name="Rectangle 26"/>
            <p:cNvSpPr>
              <a:spLocks noChangeArrowheads="1"/>
            </p:cNvSpPr>
            <p:nvPr/>
          </p:nvSpPr>
          <p:spPr bwMode="auto">
            <a:xfrm>
              <a:off x="576" y="2688"/>
              <a:ext cx="384" cy="384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27" name="Rectangle 27"/>
            <p:cNvSpPr>
              <a:spLocks noChangeArrowheads="1"/>
            </p:cNvSpPr>
            <p:nvPr/>
          </p:nvSpPr>
          <p:spPr bwMode="auto">
            <a:xfrm>
              <a:off x="960" y="3072"/>
              <a:ext cx="384" cy="384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28" name="Rectangle 28"/>
            <p:cNvSpPr>
              <a:spLocks noChangeArrowheads="1"/>
            </p:cNvSpPr>
            <p:nvPr/>
          </p:nvSpPr>
          <p:spPr bwMode="auto">
            <a:xfrm>
              <a:off x="1344" y="3456"/>
              <a:ext cx="384" cy="384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29" name="Rectangle 29"/>
            <p:cNvSpPr>
              <a:spLocks noChangeArrowheads="1"/>
            </p:cNvSpPr>
            <p:nvPr/>
          </p:nvSpPr>
          <p:spPr bwMode="auto">
            <a:xfrm>
              <a:off x="960" y="3456"/>
              <a:ext cx="384" cy="384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30" name="Rectangle 30"/>
            <p:cNvSpPr>
              <a:spLocks noChangeArrowheads="1"/>
            </p:cNvSpPr>
            <p:nvPr/>
          </p:nvSpPr>
          <p:spPr bwMode="auto">
            <a:xfrm>
              <a:off x="1344" y="2688"/>
              <a:ext cx="384" cy="384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31" name="Text Box 31"/>
            <p:cNvSpPr txBox="1">
              <a:spLocks noChangeArrowheads="1"/>
            </p:cNvSpPr>
            <p:nvPr/>
          </p:nvSpPr>
          <p:spPr bwMode="auto">
            <a:xfrm>
              <a:off x="1441" y="3120"/>
              <a:ext cx="221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1</a:t>
              </a:r>
            </a:p>
          </p:txBody>
        </p:sp>
        <p:sp>
          <p:nvSpPr>
            <p:cNvPr id="13332" name="Text Box 32"/>
            <p:cNvSpPr txBox="1">
              <a:spLocks noChangeArrowheads="1"/>
            </p:cNvSpPr>
            <p:nvPr/>
          </p:nvSpPr>
          <p:spPr bwMode="auto">
            <a:xfrm>
              <a:off x="1056" y="3120"/>
              <a:ext cx="221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2</a:t>
              </a:r>
            </a:p>
          </p:txBody>
        </p:sp>
        <p:sp>
          <p:nvSpPr>
            <p:cNvPr id="13333" name="Text Box 33"/>
            <p:cNvSpPr txBox="1">
              <a:spLocks noChangeArrowheads="1"/>
            </p:cNvSpPr>
            <p:nvPr/>
          </p:nvSpPr>
          <p:spPr bwMode="auto">
            <a:xfrm>
              <a:off x="1056" y="3504"/>
              <a:ext cx="221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3</a:t>
              </a:r>
            </a:p>
          </p:txBody>
        </p:sp>
        <p:sp>
          <p:nvSpPr>
            <p:cNvPr id="13334" name="Text Box 34"/>
            <p:cNvSpPr txBox="1">
              <a:spLocks noChangeArrowheads="1"/>
            </p:cNvSpPr>
            <p:nvPr/>
          </p:nvSpPr>
          <p:spPr bwMode="auto">
            <a:xfrm>
              <a:off x="672" y="3120"/>
              <a:ext cx="221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4</a:t>
              </a:r>
            </a:p>
          </p:txBody>
        </p:sp>
        <p:sp>
          <p:nvSpPr>
            <p:cNvPr id="13335" name="Text Box 35"/>
            <p:cNvSpPr txBox="1">
              <a:spLocks noChangeArrowheads="1"/>
            </p:cNvSpPr>
            <p:nvPr/>
          </p:nvSpPr>
          <p:spPr bwMode="auto">
            <a:xfrm>
              <a:off x="672" y="2736"/>
              <a:ext cx="221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5</a:t>
              </a:r>
            </a:p>
          </p:txBody>
        </p:sp>
        <p:sp>
          <p:nvSpPr>
            <p:cNvPr id="13336" name="Text Box 36"/>
            <p:cNvSpPr txBox="1">
              <a:spLocks noChangeArrowheads="1"/>
            </p:cNvSpPr>
            <p:nvPr/>
          </p:nvSpPr>
          <p:spPr bwMode="auto">
            <a:xfrm>
              <a:off x="1441" y="3504"/>
              <a:ext cx="221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6</a:t>
              </a:r>
            </a:p>
          </p:txBody>
        </p:sp>
        <p:sp>
          <p:nvSpPr>
            <p:cNvPr id="13337" name="Text Box 37"/>
            <p:cNvSpPr txBox="1">
              <a:spLocks noChangeArrowheads="1"/>
            </p:cNvSpPr>
            <p:nvPr/>
          </p:nvSpPr>
          <p:spPr bwMode="auto">
            <a:xfrm>
              <a:off x="672" y="3504"/>
              <a:ext cx="221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7</a:t>
              </a:r>
            </a:p>
          </p:txBody>
        </p:sp>
        <p:sp>
          <p:nvSpPr>
            <p:cNvPr id="13338" name="Text Box 38"/>
            <p:cNvSpPr txBox="1">
              <a:spLocks noChangeArrowheads="1"/>
            </p:cNvSpPr>
            <p:nvPr/>
          </p:nvSpPr>
          <p:spPr bwMode="auto">
            <a:xfrm>
              <a:off x="1441" y="2736"/>
              <a:ext cx="221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8</a:t>
              </a:r>
            </a:p>
          </p:txBody>
        </p:sp>
      </p:grpSp>
      <p:sp>
        <p:nvSpPr>
          <p:cNvPr id="13317" name="Text Box 39"/>
          <p:cNvSpPr txBox="1">
            <a:spLocks noChangeArrowheads="1"/>
          </p:cNvSpPr>
          <p:nvPr/>
        </p:nvSpPr>
        <p:spPr bwMode="auto">
          <a:xfrm>
            <a:off x="2514600" y="3276600"/>
            <a:ext cx="3873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/>
              <a:t>N</a:t>
            </a:r>
          </a:p>
        </p:txBody>
      </p:sp>
      <p:sp>
        <p:nvSpPr>
          <p:cNvPr id="13318" name="Text Box 40"/>
          <p:cNvSpPr txBox="1">
            <a:spLocks noChangeArrowheads="1"/>
          </p:cNvSpPr>
          <p:nvPr/>
        </p:nvSpPr>
        <p:spPr bwMode="auto">
          <a:xfrm>
            <a:off x="5715000" y="3276600"/>
            <a:ext cx="7477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/>
              <a:t>goal</a:t>
            </a:r>
          </a:p>
        </p:txBody>
      </p:sp>
      <p:sp>
        <p:nvSpPr>
          <p:cNvPr id="217129" name="Text Box 41"/>
          <p:cNvSpPr txBox="1">
            <a:spLocks noChangeArrowheads="1"/>
          </p:cNvSpPr>
          <p:nvPr/>
        </p:nvSpPr>
        <p:spPr bwMode="auto">
          <a:xfrm>
            <a:off x="762000" y="3733800"/>
            <a:ext cx="564641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Tx/>
              <a:buChar char="•"/>
            </a:pPr>
            <a:r>
              <a:rPr lang="en-US" dirty="0">
                <a:solidFill>
                  <a:srgbClr val="CC6600"/>
                </a:solidFill>
              </a:rPr>
              <a:t> h</a:t>
            </a:r>
            <a:r>
              <a:rPr lang="en-US" sz="1800" dirty="0">
                <a:solidFill>
                  <a:srgbClr val="CC6600"/>
                </a:solidFill>
              </a:rPr>
              <a:t>1</a:t>
            </a:r>
            <a:r>
              <a:rPr lang="en-US" dirty="0">
                <a:solidFill>
                  <a:srgbClr val="CC6600"/>
                </a:solidFill>
              </a:rPr>
              <a:t>(N) = number of misplaced tiles = </a:t>
            </a:r>
            <a:r>
              <a:rPr lang="en-US" dirty="0" smtClean="0">
                <a:solidFill>
                  <a:srgbClr val="CC6600"/>
                </a:solidFill>
              </a:rPr>
              <a:t>6</a:t>
            </a:r>
            <a:endParaRPr lang="en-US" dirty="0">
              <a:solidFill>
                <a:srgbClr val="CC6600"/>
              </a:solidFill>
            </a:endParaRPr>
          </a:p>
        </p:txBody>
      </p:sp>
      <p:sp>
        <p:nvSpPr>
          <p:cNvPr id="217130" name="Rectangle 42"/>
          <p:cNvSpPr>
            <a:spLocks noChangeArrowheads="1"/>
          </p:cNvSpPr>
          <p:nvPr/>
        </p:nvSpPr>
        <p:spPr bwMode="auto">
          <a:xfrm>
            <a:off x="762000" y="4114800"/>
            <a:ext cx="73914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en-US" dirty="0">
                <a:solidFill>
                  <a:srgbClr val="33CC33"/>
                </a:solidFill>
              </a:rPr>
              <a:t> h</a:t>
            </a:r>
            <a:r>
              <a:rPr lang="en-US" sz="1800" dirty="0">
                <a:solidFill>
                  <a:srgbClr val="33CC33"/>
                </a:solidFill>
              </a:rPr>
              <a:t>2</a:t>
            </a:r>
            <a:r>
              <a:rPr lang="en-US" dirty="0">
                <a:solidFill>
                  <a:srgbClr val="33CC33"/>
                </a:solidFill>
              </a:rPr>
              <a:t>(N) = sum of distances of each tile to goal = 13</a:t>
            </a:r>
            <a:br>
              <a:rPr lang="en-US" dirty="0">
                <a:solidFill>
                  <a:srgbClr val="33CC33"/>
                </a:solidFill>
              </a:rPr>
            </a:br>
            <a:endParaRPr lang="en-US" dirty="0">
              <a:solidFill>
                <a:srgbClr val="33CC3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7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7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7129" grpId="0" autoUpdateAnimBg="0"/>
      <p:bldP spid="217130" grpId="0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8-Puzzle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en-US" sz="2400" dirty="0" smtClean="0"/>
              <a:t>Where score function for a non-central tile is 2 if it is not followed by the correct tile in clockwise order and 0 otherwise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sz="2400" dirty="0" smtClean="0"/>
              <a:t>h</a:t>
            </a:r>
            <a:r>
              <a:rPr lang="en-US" sz="1800" dirty="0" smtClean="0"/>
              <a:t>3</a:t>
            </a:r>
            <a:r>
              <a:rPr lang="en-US" sz="2400" dirty="0" smtClean="0"/>
              <a:t>(N) = (sum of distances of each tile to goal)</a:t>
            </a:r>
            <a:br>
              <a:rPr lang="en-US" sz="2400" dirty="0" smtClean="0"/>
            </a:br>
            <a:r>
              <a:rPr lang="en-US" sz="2400" dirty="0" smtClean="0"/>
              <a:t>              + 3 x (sum of score functions for each tile) = 2+3+0+1+3+0+3+1+3x(2+2+2+2+2+0+2) = 49</a:t>
            </a:r>
            <a:br>
              <a:rPr lang="en-US" sz="2400" dirty="0" smtClean="0"/>
            </a:br>
            <a:r>
              <a:rPr lang="en-US" sz="2400" dirty="0" smtClean="0"/>
              <a:t>           is not admissible</a:t>
            </a:r>
          </a:p>
          <a:p>
            <a:pPr>
              <a:spcBef>
                <a:spcPct val="50000"/>
              </a:spcBef>
              <a:buFontTx/>
              <a:buChar char="•"/>
            </a:pPr>
            <a:endParaRPr lang="en-US" sz="2400" dirty="0" smtClean="0"/>
          </a:p>
          <a:p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4483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147763" y="1212850"/>
            <a:ext cx="6416675" cy="5289550"/>
          </a:xfrm>
          <a:prstGeom prst="rect">
            <a:avLst/>
          </a:prstGeom>
          <a:noFill/>
        </p:spPr>
      </p:pic>
      <p:sp>
        <p:nvSpPr>
          <p:cNvPr id="404484" name="Rectangle 4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Heuristic search of a hypothetical state space (Fig. 4.4)</a:t>
            </a:r>
          </a:p>
        </p:txBody>
      </p:sp>
      <p:sp>
        <p:nvSpPr>
          <p:cNvPr id="404486" name="Line 6"/>
          <p:cNvSpPr>
            <a:spLocks noChangeShapeType="1"/>
          </p:cNvSpPr>
          <p:nvPr/>
        </p:nvSpPr>
        <p:spPr bwMode="auto">
          <a:xfrm flipV="1">
            <a:off x="2057400" y="1371600"/>
            <a:ext cx="2057400" cy="381000"/>
          </a:xfrm>
          <a:prstGeom prst="line">
            <a:avLst/>
          </a:prstGeom>
          <a:noFill/>
          <a:ln w="12700">
            <a:solidFill>
              <a:srgbClr val="0000FF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04487" name="Text Box 7"/>
          <p:cNvSpPr txBox="1">
            <a:spLocks noChangeArrowheads="1"/>
          </p:cNvSpPr>
          <p:nvPr/>
        </p:nvSpPr>
        <p:spPr bwMode="auto">
          <a:xfrm>
            <a:off x="1189038" y="1584325"/>
            <a:ext cx="792162" cy="3968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>
                <a:solidFill>
                  <a:srgbClr val="0000FF"/>
                </a:solidFill>
              </a:rPr>
              <a:t>node</a:t>
            </a:r>
          </a:p>
        </p:txBody>
      </p:sp>
      <p:sp>
        <p:nvSpPr>
          <p:cNvPr id="404488" name="Line 8"/>
          <p:cNvSpPr>
            <a:spLocks noChangeShapeType="1"/>
          </p:cNvSpPr>
          <p:nvPr/>
        </p:nvSpPr>
        <p:spPr bwMode="auto">
          <a:xfrm flipH="1" flipV="1">
            <a:off x="4800600" y="1371600"/>
            <a:ext cx="1219200" cy="304800"/>
          </a:xfrm>
          <a:prstGeom prst="line">
            <a:avLst/>
          </a:prstGeom>
          <a:noFill/>
          <a:ln w="12700">
            <a:solidFill>
              <a:srgbClr val="0000FF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04489" name="Text Box 9"/>
          <p:cNvSpPr txBox="1">
            <a:spLocks noChangeArrowheads="1"/>
          </p:cNvSpPr>
          <p:nvPr/>
        </p:nvSpPr>
        <p:spPr bwMode="auto">
          <a:xfrm>
            <a:off x="6045200" y="1752600"/>
            <a:ext cx="2552700" cy="7016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l"/>
            <a:r>
              <a:rPr lang="en-US">
                <a:solidFill>
                  <a:srgbClr val="0000FF"/>
                </a:solidFill>
              </a:rPr>
              <a:t>The heuristic value </a:t>
            </a:r>
          </a:p>
          <a:p>
            <a:pPr algn="l"/>
            <a:r>
              <a:rPr lang="en-US">
                <a:solidFill>
                  <a:srgbClr val="0000FF"/>
                </a:solidFill>
              </a:rPr>
              <a:t>of the node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0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Take the DFS algorithm</a:t>
            </a:r>
          </a:p>
        </p:txBody>
      </p:sp>
      <p:sp>
        <p:nvSpPr>
          <p:cNvPr id="400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295400"/>
            <a:ext cx="8001000" cy="4514850"/>
          </a:xfrm>
        </p:spPr>
        <p:txBody>
          <a:bodyPr>
            <a:noAutofit/>
          </a:bodyPr>
          <a:lstStyle/>
          <a:p>
            <a:r>
              <a:rPr lang="en-US" sz="2000"/>
              <a:t>Function depth_first_search;</a:t>
            </a:r>
          </a:p>
          <a:p>
            <a:r>
              <a:rPr lang="en-US" sz="2000"/>
              <a:t>begin</a:t>
            </a:r>
            <a:br>
              <a:rPr lang="en-US" sz="2000"/>
            </a:br>
            <a:r>
              <a:rPr lang="en-US" sz="2000"/>
              <a:t>  open := [Start];</a:t>
            </a:r>
            <a:br>
              <a:rPr lang="en-US" sz="2000"/>
            </a:br>
            <a:r>
              <a:rPr lang="en-US" sz="2000"/>
              <a:t>  closed := [ ];</a:t>
            </a:r>
            <a:br>
              <a:rPr lang="en-US" sz="2000"/>
            </a:br>
            <a:r>
              <a:rPr lang="en-US" sz="2000"/>
              <a:t>  while open </a:t>
            </a:r>
            <a:r>
              <a:rPr lang="en-US" sz="2000">
                <a:sym typeface="Symbol" pitchFamily="18" charset="2"/>
              </a:rPr>
              <a:t> [ ] do</a:t>
            </a:r>
            <a:br>
              <a:rPr lang="en-US" sz="2000">
                <a:sym typeface="Symbol" pitchFamily="18" charset="2"/>
              </a:rPr>
            </a:br>
            <a:r>
              <a:rPr lang="en-US" sz="2000">
                <a:sym typeface="Symbol" pitchFamily="18" charset="2"/>
              </a:rPr>
              <a:t>    begin</a:t>
            </a:r>
            <a:br>
              <a:rPr lang="en-US" sz="2000">
                <a:sym typeface="Symbol" pitchFamily="18" charset="2"/>
              </a:rPr>
            </a:br>
            <a:r>
              <a:rPr lang="en-US" sz="2000">
                <a:sym typeface="Symbol" pitchFamily="18" charset="2"/>
              </a:rPr>
              <a:t>      remove leftmost state from open, call it X;</a:t>
            </a:r>
            <a:br>
              <a:rPr lang="en-US" sz="2000">
                <a:sym typeface="Symbol" pitchFamily="18" charset="2"/>
              </a:rPr>
            </a:br>
            <a:r>
              <a:rPr lang="en-US" sz="2000">
                <a:sym typeface="Symbol" pitchFamily="18" charset="2"/>
              </a:rPr>
              <a:t>      if X is a goal then return SUCCESS</a:t>
            </a:r>
            <a:br>
              <a:rPr lang="en-US" sz="2000">
                <a:sym typeface="Symbol" pitchFamily="18" charset="2"/>
              </a:rPr>
            </a:br>
            <a:r>
              <a:rPr lang="en-US" sz="2000">
                <a:sym typeface="Symbol" pitchFamily="18" charset="2"/>
              </a:rPr>
              <a:t>        else begin</a:t>
            </a:r>
            <a:br>
              <a:rPr lang="en-US" sz="2000">
                <a:sym typeface="Symbol" pitchFamily="18" charset="2"/>
              </a:rPr>
            </a:br>
            <a:r>
              <a:rPr lang="en-US" sz="2000">
                <a:sym typeface="Symbol" pitchFamily="18" charset="2"/>
              </a:rPr>
              <a:t>          generate children of X;</a:t>
            </a:r>
            <a:br>
              <a:rPr lang="en-US" sz="2000">
                <a:sym typeface="Symbol" pitchFamily="18" charset="2"/>
              </a:rPr>
            </a:br>
            <a:r>
              <a:rPr lang="en-US" sz="2000">
                <a:sym typeface="Symbol" pitchFamily="18" charset="2"/>
              </a:rPr>
              <a:t>          put X on closed;</a:t>
            </a:r>
            <a:br>
              <a:rPr lang="en-US" sz="2000">
                <a:sym typeface="Symbol" pitchFamily="18" charset="2"/>
              </a:rPr>
            </a:br>
            <a:r>
              <a:rPr lang="en-US" sz="2000">
                <a:sym typeface="Symbol" pitchFamily="18" charset="2"/>
              </a:rPr>
              <a:t>          discard remaining children of X if already on open or closed</a:t>
            </a:r>
            <a:br>
              <a:rPr lang="en-US" sz="2000">
                <a:sym typeface="Symbol" pitchFamily="18" charset="2"/>
              </a:rPr>
            </a:br>
            <a:r>
              <a:rPr lang="en-US" sz="2000">
                <a:sym typeface="Symbol" pitchFamily="18" charset="2"/>
              </a:rPr>
              <a:t>          put remaining children on </a:t>
            </a:r>
            <a:r>
              <a:rPr lang="en-US" sz="2000" u="sng">
                <a:sym typeface="Symbol" pitchFamily="18" charset="2"/>
              </a:rPr>
              <a:t>left end of open</a:t>
            </a:r>
            <a:r>
              <a:rPr lang="en-US" sz="2000">
                <a:sym typeface="Symbol" pitchFamily="18" charset="2"/>
              </a:rPr>
              <a:t/>
            </a:r>
            <a:br>
              <a:rPr lang="en-US" sz="2000">
                <a:sym typeface="Symbol" pitchFamily="18" charset="2"/>
              </a:rPr>
            </a:br>
            <a:r>
              <a:rPr lang="en-US" sz="2000">
                <a:sym typeface="Symbol" pitchFamily="18" charset="2"/>
              </a:rPr>
              <a:t>        end</a:t>
            </a:r>
            <a:br>
              <a:rPr lang="en-US" sz="2000">
                <a:sym typeface="Symbol" pitchFamily="18" charset="2"/>
              </a:rPr>
            </a:br>
            <a:r>
              <a:rPr lang="en-US" sz="2000">
                <a:sym typeface="Symbol" pitchFamily="18" charset="2"/>
              </a:rPr>
              <a:t>      end;</a:t>
            </a:r>
            <a:br>
              <a:rPr lang="en-US" sz="2000">
                <a:sym typeface="Symbol" pitchFamily="18" charset="2"/>
              </a:rPr>
            </a:br>
            <a:r>
              <a:rPr lang="en-US" sz="2000">
                <a:sym typeface="Symbol" pitchFamily="18" charset="2"/>
              </a:rPr>
              <a:t>  return FAIL</a:t>
            </a:r>
            <a:br>
              <a:rPr lang="en-US" sz="2000">
                <a:sym typeface="Symbol" pitchFamily="18" charset="2"/>
              </a:rPr>
            </a:br>
            <a:r>
              <a:rPr lang="en-US" sz="2000">
                <a:sym typeface="Symbol" pitchFamily="18" charset="2"/>
              </a:rPr>
              <a:t>end. </a:t>
            </a:r>
            <a:endParaRPr lang="en-US" sz="200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345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Add the children to OPEN with respect to their heuristic value</a:t>
            </a:r>
          </a:p>
        </p:txBody>
      </p:sp>
      <p:sp>
        <p:nvSpPr>
          <p:cNvPr id="403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295400"/>
            <a:ext cx="8001000" cy="4514850"/>
          </a:xfrm>
        </p:spPr>
        <p:txBody>
          <a:bodyPr>
            <a:noAutofit/>
          </a:bodyPr>
          <a:lstStyle/>
          <a:p>
            <a:r>
              <a:rPr lang="en-US" sz="1800"/>
              <a:t>Function best_first_search;</a:t>
            </a:r>
          </a:p>
          <a:p>
            <a:r>
              <a:rPr lang="en-US" sz="1800"/>
              <a:t>begin</a:t>
            </a:r>
            <a:br>
              <a:rPr lang="en-US" sz="1800"/>
            </a:br>
            <a:r>
              <a:rPr lang="en-US" sz="1800"/>
              <a:t>  open := [Start];</a:t>
            </a:r>
            <a:br>
              <a:rPr lang="en-US" sz="1800"/>
            </a:br>
            <a:r>
              <a:rPr lang="en-US" sz="1800"/>
              <a:t>  closed := [ ];</a:t>
            </a:r>
            <a:br>
              <a:rPr lang="en-US" sz="1800"/>
            </a:br>
            <a:r>
              <a:rPr lang="en-US" sz="1800"/>
              <a:t>  while open </a:t>
            </a:r>
            <a:r>
              <a:rPr lang="en-US" sz="1800">
                <a:sym typeface="Symbol" pitchFamily="18" charset="2"/>
              </a:rPr>
              <a:t> [ ] do</a:t>
            </a:r>
            <a:br>
              <a:rPr lang="en-US" sz="1800">
                <a:sym typeface="Symbol" pitchFamily="18" charset="2"/>
              </a:rPr>
            </a:br>
            <a:r>
              <a:rPr lang="en-US" sz="1800">
                <a:sym typeface="Symbol" pitchFamily="18" charset="2"/>
              </a:rPr>
              <a:t>    begin</a:t>
            </a:r>
            <a:br>
              <a:rPr lang="en-US" sz="1800">
                <a:sym typeface="Symbol" pitchFamily="18" charset="2"/>
              </a:rPr>
            </a:br>
            <a:r>
              <a:rPr lang="en-US" sz="1800">
                <a:sym typeface="Symbol" pitchFamily="18" charset="2"/>
              </a:rPr>
              <a:t>      remove leftmost state from open, call it X;</a:t>
            </a:r>
            <a:br>
              <a:rPr lang="en-US" sz="1800">
                <a:sym typeface="Symbol" pitchFamily="18" charset="2"/>
              </a:rPr>
            </a:br>
            <a:r>
              <a:rPr lang="en-US" sz="1800">
                <a:sym typeface="Symbol" pitchFamily="18" charset="2"/>
              </a:rPr>
              <a:t>      if X is a goal then return SUCCESS</a:t>
            </a:r>
            <a:br>
              <a:rPr lang="en-US" sz="1800">
                <a:sym typeface="Symbol" pitchFamily="18" charset="2"/>
              </a:rPr>
            </a:br>
            <a:r>
              <a:rPr lang="en-US" sz="1800">
                <a:sym typeface="Symbol" pitchFamily="18" charset="2"/>
              </a:rPr>
              <a:t>        else begin</a:t>
            </a:r>
            <a:br>
              <a:rPr lang="en-US" sz="1800">
                <a:sym typeface="Symbol" pitchFamily="18" charset="2"/>
              </a:rPr>
            </a:br>
            <a:r>
              <a:rPr lang="en-US" sz="1800">
                <a:sym typeface="Symbol" pitchFamily="18" charset="2"/>
              </a:rPr>
              <a:t>          generate children of X;</a:t>
            </a:r>
            <a:br>
              <a:rPr lang="en-US" sz="1800">
                <a:sym typeface="Symbol" pitchFamily="18" charset="2"/>
              </a:rPr>
            </a:br>
            <a:r>
              <a:rPr lang="en-US" sz="1800">
                <a:sym typeface="Symbol" pitchFamily="18" charset="2"/>
              </a:rPr>
              <a:t>          assign each child their heuristic value;</a:t>
            </a:r>
            <a:br>
              <a:rPr lang="en-US" sz="1800">
                <a:sym typeface="Symbol" pitchFamily="18" charset="2"/>
              </a:rPr>
            </a:br>
            <a:r>
              <a:rPr lang="en-US" sz="1800">
                <a:sym typeface="Symbol" pitchFamily="18" charset="2"/>
              </a:rPr>
              <a:t>          put X on closed;</a:t>
            </a:r>
            <a:br>
              <a:rPr lang="en-US" sz="1800">
                <a:sym typeface="Symbol" pitchFamily="18" charset="2"/>
              </a:rPr>
            </a:br>
            <a:r>
              <a:rPr lang="en-US" sz="1800">
                <a:sym typeface="Symbol" pitchFamily="18" charset="2"/>
              </a:rPr>
              <a:t>          (discard remaining children of X if already on open or closed)</a:t>
            </a:r>
            <a:br>
              <a:rPr lang="en-US" sz="1800">
                <a:sym typeface="Symbol" pitchFamily="18" charset="2"/>
              </a:rPr>
            </a:br>
            <a:r>
              <a:rPr lang="en-US" sz="1800">
                <a:sym typeface="Symbol" pitchFamily="18" charset="2"/>
              </a:rPr>
              <a:t>          put remaining children on </a:t>
            </a:r>
            <a:r>
              <a:rPr lang="en-US" sz="1800" u="sng">
                <a:sym typeface="Symbol" pitchFamily="18" charset="2"/>
              </a:rPr>
              <a:t>open</a:t>
            </a:r>
            <a:br>
              <a:rPr lang="en-US" sz="1800" u="sng">
                <a:sym typeface="Symbol" pitchFamily="18" charset="2"/>
              </a:rPr>
            </a:br>
            <a:r>
              <a:rPr lang="en-US" sz="1800">
                <a:sym typeface="Symbol" pitchFamily="18" charset="2"/>
              </a:rPr>
              <a:t>          </a:t>
            </a:r>
            <a:r>
              <a:rPr lang="en-US" sz="1800" u="sng">
                <a:sym typeface="Symbol" pitchFamily="18" charset="2"/>
              </a:rPr>
              <a:t>sort open by heuristic merit (best leftmost)</a:t>
            </a:r>
            <a:r>
              <a:rPr lang="en-US" sz="1800">
                <a:sym typeface="Symbol" pitchFamily="18" charset="2"/>
              </a:rPr>
              <a:t/>
            </a:r>
            <a:br>
              <a:rPr lang="en-US" sz="1800">
                <a:sym typeface="Symbol" pitchFamily="18" charset="2"/>
              </a:rPr>
            </a:br>
            <a:r>
              <a:rPr lang="en-US" sz="1800">
                <a:sym typeface="Symbol" pitchFamily="18" charset="2"/>
              </a:rPr>
              <a:t>        end</a:t>
            </a:r>
            <a:br>
              <a:rPr lang="en-US" sz="1800">
                <a:sym typeface="Symbol" pitchFamily="18" charset="2"/>
              </a:rPr>
            </a:br>
            <a:r>
              <a:rPr lang="en-US" sz="1800">
                <a:sym typeface="Symbol" pitchFamily="18" charset="2"/>
              </a:rPr>
              <a:t>      end;</a:t>
            </a:r>
            <a:br>
              <a:rPr lang="en-US" sz="1800">
                <a:sym typeface="Symbol" pitchFamily="18" charset="2"/>
              </a:rPr>
            </a:br>
            <a:r>
              <a:rPr lang="en-US" sz="1800">
                <a:sym typeface="Symbol" pitchFamily="18" charset="2"/>
              </a:rPr>
              <a:t>  return FAIL</a:t>
            </a:r>
            <a:br>
              <a:rPr lang="en-US" sz="1800">
                <a:sym typeface="Symbol" pitchFamily="18" charset="2"/>
              </a:rPr>
            </a:br>
            <a:r>
              <a:rPr lang="en-US" sz="1800">
                <a:sym typeface="Symbol" pitchFamily="18" charset="2"/>
              </a:rPr>
              <a:t>end. </a:t>
            </a:r>
            <a:endParaRPr lang="en-US" sz="1800"/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7848600" y="2514600"/>
            <a:ext cx="1295400" cy="914400"/>
            <a:chOff x="4944" y="1584"/>
            <a:chExt cx="816" cy="576"/>
          </a:xfrm>
        </p:grpSpPr>
        <p:sp>
          <p:nvSpPr>
            <p:cNvPr id="403460" name="AutoShape 4"/>
            <p:cNvSpPr>
              <a:spLocks noChangeArrowheads="1"/>
            </p:cNvSpPr>
            <p:nvPr/>
          </p:nvSpPr>
          <p:spPr bwMode="auto">
            <a:xfrm>
              <a:off x="4944" y="1584"/>
              <a:ext cx="816" cy="576"/>
            </a:xfrm>
            <a:prstGeom prst="irregularSeal1">
              <a:avLst/>
            </a:prstGeom>
            <a:solidFill>
              <a:srgbClr val="FFCC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3461" name="Text Box 5"/>
            <p:cNvSpPr txBox="1">
              <a:spLocks noChangeArrowheads="1"/>
            </p:cNvSpPr>
            <p:nvPr/>
          </p:nvSpPr>
          <p:spPr bwMode="auto">
            <a:xfrm>
              <a:off x="5115" y="1723"/>
              <a:ext cx="427" cy="25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new</a:t>
              </a:r>
            </a:p>
          </p:txBody>
        </p:sp>
      </p:grpSp>
      <p:sp>
        <p:nvSpPr>
          <p:cNvPr id="403463" name="Line 7"/>
          <p:cNvSpPr>
            <a:spLocks noChangeShapeType="1"/>
          </p:cNvSpPr>
          <p:nvPr/>
        </p:nvSpPr>
        <p:spPr bwMode="auto">
          <a:xfrm flipH="1">
            <a:off x="5791200" y="3124200"/>
            <a:ext cx="2057400" cy="914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03464" name="Line 8"/>
          <p:cNvSpPr>
            <a:spLocks noChangeShapeType="1"/>
          </p:cNvSpPr>
          <p:nvPr/>
        </p:nvSpPr>
        <p:spPr bwMode="auto">
          <a:xfrm flipH="1">
            <a:off x="6248400" y="3124200"/>
            <a:ext cx="1752600" cy="1905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03465" name="Text Box 9"/>
          <p:cNvSpPr txBox="1">
            <a:spLocks noChangeArrowheads="1"/>
          </p:cNvSpPr>
          <p:nvPr/>
        </p:nvSpPr>
        <p:spPr bwMode="auto">
          <a:xfrm>
            <a:off x="5138738" y="5668963"/>
            <a:ext cx="3297237" cy="3968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>
                <a:solidFill>
                  <a:schemeClr val="tx1"/>
                </a:solidFill>
              </a:rPr>
              <a:t>will be handled differently</a:t>
            </a:r>
          </a:p>
        </p:txBody>
      </p:sp>
      <p:sp>
        <p:nvSpPr>
          <p:cNvPr id="403466" name="Line 10"/>
          <p:cNvSpPr>
            <a:spLocks noChangeShapeType="1"/>
          </p:cNvSpPr>
          <p:nvPr/>
        </p:nvSpPr>
        <p:spPr bwMode="auto">
          <a:xfrm flipH="1" flipV="1">
            <a:off x="7391400" y="4724400"/>
            <a:ext cx="838200" cy="914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9123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19200" y="1371600"/>
            <a:ext cx="6416675" cy="5289550"/>
          </a:xfrm>
          <a:prstGeom prst="rect">
            <a:avLst/>
          </a:prstGeom>
          <a:noFill/>
        </p:spPr>
      </p:pic>
      <p:sp>
        <p:nvSpPr>
          <p:cNvPr id="389124" name="Rectangle 4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/>
              <a:t>Heuristic search of </a:t>
            </a:r>
            <a:r>
              <a:rPr lang="en-US" sz="3600" smtClean="0"/>
              <a:t/>
            </a:r>
            <a:br>
              <a:rPr lang="en-US" sz="3600" smtClean="0"/>
            </a:br>
            <a:r>
              <a:rPr lang="en-US" sz="3600" smtClean="0"/>
              <a:t>a </a:t>
            </a:r>
            <a:r>
              <a:rPr lang="en-US" sz="3600"/>
              <a:t>hypothetical state space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117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1922463"/>
            <a:ext cx="8534400" cy="3013075"/>
          </a:xfrm>
          <a:prstGeom prst="rect">
            <a:avLst/>
          </a:prstGeom>
          <a:noFill/>
        </p:spPr>
      </p:pic>
      <p:sp>
        <p:nvSpPr>
          <p:cNvPr id="391172" name="Rectangle 4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A trace of the execution of best_first_search for Fig. 4.4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Heuristic Search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Best First Search</a:t>
            </a:r>
          </a:p>
          <a:p>
            <a:r>
              <a:rPr lang="en-US" smtClean="0"/>
              <a:t>A*</a:t>
            </a:r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219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071688" y="1244600"/>
            <a:ext cx="4625975" cy="5051425"/>
          </a:xfrm>
          <a:prstGeom prst="rect">
            <a:avLst/>
          </a:prstGeom>
          <a:noFill/>
        </p:spPr>
      </p:pic>
      <p:sp>
        <p:nvSpPr>
          <p:cNvPr id="392196" name="Rectangle 4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/>
              <a:t>Heuristic search of a hypothetical state space with open and closed highlighted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Greedy BFS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1524000"/>
            <a:ext cx="8502877" cy="434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Greedy best-first </a:t>
            </a:r>
            <a:r>
              <a:rPr lang="en-US" dirty="0"/>
              <a:t>search example</a:t>
            </a:r>
          </a:p>
        </p:txBody>
      </p:sp>
      <p:pic>
        <p:nvPicPr>
          <p:cNvPr id="10244" name="Picture 4" descr="greedy-progress01c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52600" y="1828800"/>
            <a:ext cx="5467350" cy="19907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108" name="Picture 4" descr="greedy-progress02c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52600" y="1828800"/>
            <a:ext cx="5467350" cy="1990725"/>
          </a:xfrm>
          <a:prstGeom prst="rect">
            <a:avLst/>
          </a:prstGeom>
          <a:noFill/>
        </p:spPr>
      </p:pic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Greedy best-first </a:t>
            </a:r>
            <a:r>
              <a:rPr lang="en-US" dirty="0"/>
              <a:t>search example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132" name="Picture 4" descr="greedy-progress03c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52600" y="1828800"/>
            <a:ext cx="5467350" cy="1990725"/>
          </a:xfrm>
          <a:prstGeom prst="rect">
            <a:avLst/>
          </a:prstGeom>
          <a:noFill/>
        </p:spPr>
      </p:pic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Greedy best-first </a:t>
            </a:r>
            <a:r>
              <a:rPr lang="en-US" dirty="0"/>
              <a:t>search example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9156" name="Picture 4" descr="greedy-progress04c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52600" y="1828800"/>
            <a:ext cx="5467350" cy="1990725"/>
          </a:xfrm>
          <a:prstGeom prst="rect">
            <a:avLst/>
          </a:prstGeom>
          <a:noFill/>
        </p:spPr>
      </p:pic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Greedy best-first </a:t>
            </a:r>
            <a:r>
              <a:rPr lang="en-US" dirty="0"/>
              <a:t>search example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/>
              <a:t>January 31, 2006</a:t>
            </a:r>
          </a:p>
        </p:txBody>
      </p:sp>
      <p:sp>
        <p:nvSpPr>
          <p:cNvPr id="13315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/>
              <a:t>AI: Chapter 4: Informed Search and Exploration</a:t>
            </a:r>
          </a:p>
        </p:txBody>
      </p:sp>
      <p:sp>
        <p:nvSpPr>
          <p:cNvPr id="1331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AB0F7B0-7102-42CB-90A1-FE0CDF34CF7F}" type="slidenum">
              <a:rPr lang="en-US"/>
              <a:pPr/>
              <a:t>26</a:t>
            </a:fld>
            <a:endParaRPr lang="en-US"/>
          </a:p>
        </p:txBody>
      </p:sp>
      <p:sp>
        <p:nvSpPr>
          <p:cNvPr id="1331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 Quick Review - Again</a:t>
            </a:r>
          </a:p>
        </p:txBody>
      </p:sp>
      <p:sp>
        <p:nvSpPr>
          <p:cNvPr id="1331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g(n) = cost from the initial state to the current state n</a:t>
            </a:r>
          </a:p>
          <a:p>
            <a:pPr eaLnBrk="1" hangingPunct="1">
              <a:lnSpc>
                <a:spcPct val="90000"/>
              </a:lnSpc>
            </a:pPr>
            <a:endParaRPr lang="en-US" smtClean="0"/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h(n) = estimated cost of the cheapest path from node n to a goal node</a:t>
            </a:r>
          </a:p>
          <a:p>
            <a:pPr eaLnBrk="1" hangingPunct="1">
              <a:lnSpc>
                <a:spcPct val="90000"/>
              </a:lnSpc>
            </a:pPr>
            <a:endParaRPr lang="en-US" smtClean="0"/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f(n) = evaluation function to select a node for expansion (usually the lowest cost node)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/>
              <a:t>January 31, 2006</a:t>
            </a:r>
          </a:p>
        </p:txBody>
      </p:sp>
      <p:sp>
        <p:nvSpPr>
          <p:cNvPr id="14339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/>
              <a:t>AI: Chapter 4: Informed Search and Exploration</a:t>
            </a:r>
          </a:p>
        </p:txBody>
      </p:sp>
      <p:sp>
        <p:nvSpPr>
          <p:cNvPr id="1434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B75589A-205A-4F91-B6C8-DC069015A4CF}" type="slidenum">
              <a:rPr lang="en-US"/>
              <a:pPr/>
              <a:t>27</a:t>
            </a:fld>
            <a:endParaRPr lang="en-US"/>
          </a:p>
        </p:txBody>
      </p:sp>
      <p:sp>
        <p:nvSpPr>
          <p:cNvPr id="1434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A* Search</a:t>
            </a:r>
          </a:p>
        </p:txBody>
      </p:sp>
      <p:sp>
        <p:nvSpPr>
          <p:cNvPr id="1434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A* (A star) is the most widely known form of Best-First search</a:t>
            </a:r>
          </a:p>
          <a:p>
            <a:pPr lvl="1" eaLnBrk="1" hangingPunct="1"/>
            <a:r>
              <a:rPr lang="en-US" dirty="0" smtClean="0"/>
              <a:t>It evaluates nodes by combining g(n) and h(n)</a:t>
            </a:r>
          </a:p>
          <a:p>
            <a:pPr lvl="1" eaLnBrk="1" hangingPunct="1"/>
            <a:r>
              <a:rPr lang="en-US" dirty="0" smtClean="0"/>
              <a:t>f(n) = g(n) + h(n)</a:t>
            </a:r>
          </a:p>
          <a:p>
            <a:pPr lvl="1" eaLnBrk="1" hangingPunct="1"/>
            <a:r>
              <a:rPr lang="en-US" dirty="0" smtClean="0"/>
              <a:t>Where</a:t>
            </a:r>
          </a:p>
          <a:p>
            <a:pPr lvl="2" eaLnBrk="1" hangingPunct="1"/>
            <a:r>
              <a:rPr lang="en-US" dirty="0" smtClean="0"/>
              <a:t>g(n) = cost so far to reach n</a:t>
            </a:r>
          </a:p>
          <a:p>
            <a:pPr lvl="2" eaLnBrk="1" hangingPunct="1"/>
            <a:r>
              <a:rPr lang="en-US" dirty="0" smtClean="0"/>
              <a:t>h(n) = estimated cost to goal from n</a:t>
            </a:r>
          </a:p>
          <a:p>
            <a:pPr lvl="2" eaLnBrk="1" hangingPunct="1"/>
            <a:r>
              <a:rPr lang="en-US" dirty="0" smtClean="0"/>
              <a:t>f(n) = estimated total cost of path through 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8339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5175" y="1225550"/>
            <a:ext cx="7358063" cy="5556250"/>
          </a:xfrm>
          <a:prstGeom prst="rect">
            <a:avLst/>
          </a:prstGeom>
          <a:noFill/>
        </p:spPr>
      </p:pic>
      <p:sp>
        <p:nvSpPr>
          <p:cNvPr id="398340" name="Rectangle 4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The heuristic f applied to states in the 8-puzzle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36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98663" y="1228725"/>
            <a:ext cx="4533900" cy="5235575"/>
          </a:xfrm>
          <a:prstGeom prst="rect">
            <a:avLst/>
          </a:prstGeom>
          <a:noFill/>
        </p:spPr>
      </p:pic>
      <p:sp>
        <p:nvSpPr>
          <p:cNvPr id="413701" name="Rectangle 5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The successive stages of OPEN and CLOSED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smtClean="0"/>
              <a:t>Heuristic Search</a:t>
            </a:r>
          </a:p>
        </p:txBody>
      </p:sp>
      <p:sp>
        <p:nvSpPr>
          <p:cNvPr id="1028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>
          <a:xfrm>
            <a:off x="838200" y="1371600"/>
            <a:ext cx="7772400" cy="47244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Heuristic search exploits additional knowledge about the problem that helps direct search to more promising paths.</a:t>
            </a:r>
          </a:p>
          <a:p>
            <a:pPr eaLnBrk="1" hangingPunct="1">
              <a:lnSpc>
                <a:spcPct val="90000"/>
              </a:lnSpc>
            </a:pPr>
            <a:r>
              <a:rPr lang="en-US" dirty="0" smtClean="0"/>
              <a:t>A heuristic function that gives us an </a:t>
            </a:r>
            <a:r>
              <a:rPr lang="en-US" dirty="0" smtClean="0">
                <a:solidFill>
                  <a:srgbClr val="800000"/>
                </a:solidFill>
              </a:rPr>
              <a:t>estimate</a:t>
            </a:r>
            <a:r>
              <a:rPr lang="en-US" dirty="0" smtClean="0"/>
              <a:t> of how far we are from a goal.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/>
              <a:t>Example:</a:t>
            </a:r>
          </a:p>
          <a:p>
            <a:pPr lvl="1" eaLnBrk="1" hangingPunct="1">
              <a:lnSpc>
                <a:spcPct val="90000"/>
              </a:lnSpc>
            </a:pPr>
            <a:endParaRPr lang="en-US" dirty="0" smtClean="0"/>
          </a:p>
          <a:p>
            <a:pPr lvl="1" eaLnBrk="1" hangingPunct="1">
              <a:lnSpc>
                <a:spcPct val="90000"/>
              </a:lnSpc>
            </a:pPr>
            <a:endParaRPr lang="en-US" dirty="0" smtClean="0"/>
          </a:p>
          <a:p>
            <a:pPr lvl="1" eaLnBrk="1" hangingPunct="1">
              <a:lnSpc>
                <a:spcPct val="90000"/>
              </a:lnSpc>
            </a:pPr>
            <a:endParaRPr lang="en-US" dirty="0" smtClean="0"/>
          </a:p>
          <a:p>
            <a:pPr lvl="1" eaLnBrk="1" hangingPunct="1">
              <a:lnSpc>
                <a:spcPct val="90000"/>
              </a:lnSpc>
            </a:pPr>
            <a:endParaRPr lang="en-US" dirty="0" smtClean="0"/>
          </a:p>
          <a:p>
            <a:pPr eaLnBrk="1" hangingPunct="1">
              <a:lnSpc>
                <a:spcPct val="90000"/>
              </a:lnSpc>
            </a:pPr>
            <a:r>
              <a:rPr lang="en-US" dirty="0" smtClean="0"/>
              <a:t>How do we use </a:t>
            </a:r>
            <a:r>
              <a:rPr lang="en-US" dirty="0" smtClean="0"/>
              <a:t>heuristics?</a:t>
            </a:r>
            <a:endParaRPr lang="en-US" dirty="0" smtClean="0"/>
          </a:p>
        </p:txBody>
      </p:sp>
      <p:graphicFrame>
        <p:nvGraphicFramePr>
          <p:cNvPr id="1026" name="Object 4"/>
          <p:cNvGraphicFramePr>
            <a:graphicFrameLocks noChangeAspect="1"/>
          </p:cNvGraphicFramePr>
          <p:nvPr/>
        </p:nvGraphicFramePr>
        <p:xfrm>
          <a:off x="4038600" y="3581400"/>
          <a:ext cx="2057400" cy="1868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VISIO" r:id="rId3" imgW="1623960" imgH="1474560" progId="">
                  <p:embed/>
                </p:oleObj>
              </mc:Choice>
              <mc:Fallback>
                <p:oleObj name="VISIO" r:id="rId3" imgW="1623960" imgH="1474560" progId="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3581400"/>
                        <a:ext cx="2057400" cy="1868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6770" name="Picture 2" descr="temp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14563" y="342900"/>
            <a:ext cx="5146675" cy="6292850"/>
          </a:xfrm>
          <a:prstGeom prst="rect">
            <a:avLst/>
          </a:prstGeom>
          <a:noFill/>
        </p:spPr>
      </p:pic>
    </p:spTree>
  </p:cSld>
  <p:clrMapOvr>
    <a:masterClrMapping/>
  </p:clrMapOvr>
  <p:transition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9842" name="Picture 2" descr="temp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0" y="0"/>
            <a:ext cx="5100638" cy="6481763"/>
          </a:xfrm>
          <a:prstGeom prst="rect">
            <a:avLst/>
          </a:prstGeom>
          <a:noFill/>
        </p:spPr>
      </p:pic>
    </p:spTree>
  </p:cSld>
  <p:clrMapOvr>
    <a:masterClrMapping/>
  </p:clrMapOvr>
  <p:transition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Date Placeholder 2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/>
              <a:t>January 31, 2006</a:t>
            </a:r>
          </a:p>
        </p:txBody>
      </p:sp>
      <p:sp>
        <p:nvSpPr>
          <p:cNvPr id="17411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/>
              <a:t>AI: Chapter 4: Informed Search and Exploration</a:t>
            </a:r>
          </a:p>
        </p:txBody>
      </p:sp>
      <p:sp>
        <p:nvSpPr>
          <p:cNvPr id="17412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D1AC60D-F748-4288-BB15-B497B99E8403}" type="slidenum">
              <a:rPr lang="en-US"/>
              <a:pPr/>
              <a:t>32</a:t>
            </a:fld>
            <a:endParaRPr lang="en-US"/>
          </a:p>
        </p:txBody>
      </p:sp>
      <p:sp>
        <p:nvSpPr>
          <p:cNvPr id="1741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Greedy Best-First Search</a:t>
            </a:r>
          </a:p>
        </p:txBody>
      </p:sp>
      <p:pic>
        <p:nvPicPr>
          <p:cNvPr id="17414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1600200"/>
            <a:ext cx="8667750" cy="420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Date Placeholder 2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/>
              <a:t>January 31, 2006</a:t>
            </a:r>
          </a:p>
        </p:txBody>
      </p:sp>
      <p:sp>
        <p:nvSpPr>
          <p:cNvPr id="18435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/>
              <a:t>AI: Chapter 4: Informed Search and Exploration</a:t>
            </a:r>
          </a:p>
        </p:txBody>
      </p:sp>
      <p:sp>
        <p:nvSpPr>
          <p:cNvPr id="18436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523B804-0DF1-4C68-8CB6-CF27A5346F49}" type="slidenum">
              <a:rPr lang="en-US"/>
              <a:pPr/>
              <a:t>33</a:t>
            </a:fld>
            <a:endParaRPr lang="en-US"/>
          </a:p>
        </p:txBody>
      </p:sp>
      <p:sp>
        <p:nvSpPr>
          <p:cNvPr id="1843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A* Search</a:t>
            </a:r>
          </a:p>
        </p:txBody>
      </p:sp>
      <p:pic>
        <p:nvPicPr>
          <p:cNvPr id="18438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919538" y="1752600"/>
            <a:ext cx="1304925" cy="73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9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76300" y="3476625"/>
            <a:ext cx="73914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Date Placeholder 2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/>
              <a:t>January 31, 2006</a:t>
            </a:r>
          </a:p>
        </p:txBody>
      </p:sp>
      <p:sp>
        <p:nvSpPr>
          <p:cNvPr id="19459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/>
              <a:t>AI: Chapter 4: Informed Search and Exploration</a:t>
            </a:r>
          </a:p>
        </p:txBody>
      </p:sp>
      <p:sp>
        <p:nvSpPr>
          <p:cNvPr id="19460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1A2CA63-8C78-4037-9F61-CD6B0C794235}" type="slidenum">
              <a:rPr lang="en-US"/>
              <a:pPr/>
              <a:t>34</a:t>
            </a:fld>
            <a:endParaRPr lang="en-US"/>
          </a:p>
        </p:txBody>
      </p:sp>
      <p:sp>
        <p:nvSpPr>
          <p:cNvPr id="1946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A* Search</a:t>
            </a:r>
          </a:p>
        </p:txBody>
      </p:sp>
      <p:pic>
        <p:nvPicPr>
          <p:cNvPr id="19462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0975" y="2376488"/>
            <a:ext cx="8734425" cy="2024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Date Placeholder 2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/>
              <a:t>January 31, 2006</a:t>
            </a:r>
          </a:p>
        </p:txBody>
      </p:sp>
      <p:sp>
        <p:nvSpPr>
          <p:cNvPr id="22531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/>
              <a:t>AI: Chapter 4: Informed Search and Exploration</a:t>
            </a:r>
          </a:p>
        </p:txBody>
      </p:sp>
      <p:sp>
        <p:nvSpPr>
          <p:cNvPr id="22532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E2C6C89-79F3-426C-A7C6-90FE181E9F20}" type="slidenum">
              <a:rPr lang="en-US"/>
              <a:pPr/>
              <a:t>35</a:t>
            </a:fld>
            <a:endParaRPr lang="en-US"/>
          </a:p>
        </p:txBody>
      </p:sp>
      <p:sp>
        <p:nvSpPr>
          <p:cNvPr id="2253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A* Search</a:t>
            </a:r>
          </a:p>
        </p:txBody>
      </p:sp>
      <p:pic>
        <p:nvPicPr>
          <p:cNvPr id="22534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0013" y="1514475"/>
            <a:ext cx="8739187" cy="3678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6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36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8-Puzzle</a:t>
            </a:r>
          </a:p>
        </p:txBody>
      </p:sp>
      <p:grpSp>
        <p:nvGrpSpPr>
          <p:cNvPr id="2" name="Group 210"/>
          <p:cNvGrpSpPr>
            <a:grpSpLocks/>
          </p:cNvGrpSpPr>
          <p:nvPr/>
        </p:nvGrpSpPr>
        <p:grpSpPr bwMode="auto">
          <a:xfrm>
            <a:off x="1371600" y="3657600"/>
            <a:ext cx="457200" cy="777875"/>
            <a:chOff x="864" y="2304"/>
            <a:chExt cx="288" cy="490"/>
          </a:xfrm>
        </p:grpSpPr>
        <p:sp>
          <p:nvSpPr>
            <p:cNvPr id="27854" name="Rectangle 3"/>
            <p:cNvSpPr>
              <a:spLocks noChangeArrowheads="1"/>
            </p:cNvSpPr>
            <p:nvPr/>
          </p:nvSpPr>
          <p:spPr bwMode="auto">
            <a:xfrm>
              <a:off x="864" y="2304"/>
              <a:ext cx="96" cy="9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855" name="Rectangle 4"/>
            <p:cNvSpPr>
              <a:spLocks noChangeArrowheads="1"/>
            </p:cNvSpPr>
            <p:nvPr/>
          </p:nvSpPr>
          <p:spPr bwMode="auto">
            <a:xfrm>
              <a:off x="960" y="2304"/>
              <a:ext cx="96" cy="96"/>
            </a:xfrm>
            <a:prstGeom prst="rect">
              <a:avLst/>
            </a:prstGeom>
            <a:solidFill>
              <a:srgbClr val="CC66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856" name="Rectangle 5"/>
            <p:cNvSpPr>
              <a:spLocks noChangeArrowheads="1"/>
            </p:cNvSpPr>
            <p:nvPr/>
          </p:nvSpPr>
          <p:spPr bwMode="auto">
            <a:xfrm>
              <a:off x="864" y="2400"/>
              <a:ext cx="96" cy="96"/>
            </a:xfrm>
            <a:prstGeom prst="rect">
              <a:avLst/>
            </a:prstGeom>
            <a:solidFill>
              <a:srgbClr val="CCFFCC"/>
            </a:solidFill>
            <a:ln w="9525">
              <a:solidFill>
                <a:schemeClr val="tx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857" name="Rectangle 6"/>
            <p:cNvSpPr>
              <a:spLocks noChangeArrowheads="1"/>
            </p:cNvSpPr>
            <p:nvPr/>
          </p:nvSpPr>
          <p:spPr bwMode="auto">
            <a:xfrm>
              <a:off x="960" y="2400"/>
              <a:ext cx="96" cy="96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858" name="Rectangle 7"/>
            <p:cNvSpPr>
              <a:spLocks noChangeArrowheads="1"/>
            </p:cNvSpPr>
            <p:nvPr/>
          </p:nvSpPr>
          <p:spPr bwMode="auto">
            <a:xfrm>
              <a:off x="1056" y="2400"/>
              <a:ext cx="96" cy="96"/>
            </a:xfrm>
            <a:prstGeom prst="rect">
              <a:avLst/>
            </a:prstGeom>
            <a:solidFill>
              <a:srgbClr val="FF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859" name="Rectangle 8"/>
            <p:cNvSpPr>
              <a:spLocks noChangeArrowheads="1"/>
            </p:cNvSpPr>
            <p:nvPr/>
          </p:nvSpPr>
          <p:spPr bwMode="auto">
            <a:xfrm>
              <a:off x="864" y="2496"/>
              <a:ext cx="96" cy="96"/>
            </a:xfrm>
            <a:prstGeom prst="rect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860" name="Rectangle 9"/>
            <p:cNvSpPr>
              <a:spLocks noChangeArrowheads="1"/>
            </p:cNvSpPr>
            <p:nvPr/>
          </p:nvSpPr>
          <p:spPr bwMode="auto">
            <a:xfrm>
              <a:off x="960" y="2496"/>
              <a:ext cx="96" cy="9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861" name="Rectangle 10"/>
            <p:cNvSpPr>
              <a:spLocks noChangeArrowheads="1"/>
            </p:cNvSpPr>
            <p:nvPr/>
          </p:nvSpPr>
          <p:spPr bwMode="auto">
            <a:xfrm>
              <a:off x="1056" y="2496"/>
              <a:ext cx="96" cy="96"/>
            </a:xfrm>
            <a:prstGeom prst="rect">
              <a:avLst/>
            </a:prstGeom>
            <a:solidFill>
              <a:srgbClr val="FF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862" name="Rectangle 11"/>
            <p:cNvSpPr>
              <a:spLocks noChangeArrowheads="1"/>
            </p:cNvSpPr>
            <p:nvPr/>
          </p:nvSpPr>
          <p:spPr bwMode="auto">
            <a:xfrm>
              <a:off x="1056" y="2304"/>
              <a:ext cx="96" cy="96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863" name="Text Box 21"/>
            <p:cNvSpPr txBox="1">
              <a:spLocks noChangeArrowheads="1"/>
            </p:cNvSpPr>
            <p:nvPr/>
          </p:nvSpPr>
          <p:spPr bwMode="auto">
            <a:xfrm>
              <a:off x="912" y="2544"/>
              <a:ext cx="203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/>
                <a:t>4</a:t>
              </a:r>
            </a:p>
          </p:txBody>
        </p:sp>
      </p:grpSp>
      <p:grpSp>
        <p:nvGrpSpPr>
          <p:cNvPr id="3" name="Group 225"/>
          <p:cNvGrpSpPr>
            <a:grpSpLocks/>
          </p:cNvGrpSpPr>
          <p:nvPr/>
        </p:nvGrpSpPr>
        <p:grpSpPr bwMode="auto">
          <a:xfrm>
            <a:off x="7467600" y="4267200"/>
            <a:ext cx="457200" cy="457200"/>
            <a:chOff x="4704" y="2688"/>
            <a:chExt cx="288" cy="288"/>
          </a:xfrm>
        </p:grpSpPr>
        <p:sp>
          <p:nvSpPr>
            <p:cNvPr id="27845" name="Rectangle 200"/>
            <p:cNvSpPr>
              <a:spLocks noChangeArrowheads="1"/>
            </p:cNvSpPr>
            <p:nvPr/>
          </p:nvSpPr>
          <p:spPr bwMode="auto">
            <a:xfrm>
              <a:off x="4800" y="2688"/>
              <a:ext cx="96" cy="9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846" name="Rectangle 201"/>
            <p:cNvSpPr>
              <a:spLocks noChangeArrowheads="1"/>
            </p:cNvSpPr>
            <p:nvPr/>
          </p:nvSpPr>
          <p:spPr bwMode="auto">
            <a:xfrm>
              <a:off x="4704" y="2784"/>
              <a:ext cx="96" cy="96"/>
            </a:xfrm>
            <a:prstGeom prst="rect">
              <a:avLst/>
            </a:prstGeom>
            <a:solidFill>
              <a:srgbClr val="CC66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847" name="Rectangle 202"/>
            <p:cNvSpPr>
              <a:spLocks noChangeArrowheads="1"/>
            </p:cNvSpPr>
            <p:nvPr/>
          </p:nvSpPr>
          <p:spPr bwMode="auto">
            <a:xfrm>
              <a:off x="4704" y="2688"/>
              <a:ext cx="96" cy="96"/>
            </a:xfrm>
            <a:prstGeom prst="rect">
              <a:avLst/>
            </a:prstGeom>
            <a:solidFill>
              <a:srgbClr val="CCFFCC"/>
            </a:solidFill>
            <a:ln w="9525">
              <a:solidFill>
                <a:schemeClr val="tx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848" name="Rectangle 203"/>
            <p:cNvSpPr>
              <a:spLocks noChangeArrowheads="1"/>
            </p:cNvSpPr>
            <p:nvPr/>
          </p:nvSpPr>
          <p:spPr bwMode="auto">
            <a:xfrm>
              <a:off x="4800" y="2880"/>
              <a:ext cx="96" cy="96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849" name="Rectangle 204"/>
            <p:cNvSpPr>
              <a:spLocks noChangeArrowheads="1"/>
            </p:cNvSpPr>
            <p:nvPr/>
          </p:nvSpPr>
          <p:spPr bwMode="auto">
            <a:xfrm>
              <a:off x="4896" y="2784"/>
              <a:ext cx="96" cy="96"/>
            </a:xfrm>
            <a:prstGeom prst="rect">
              <a:avLst/>
            </a:prstGeom>
            <a:solidFill>
              <a:srgbClr val="FF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850" name="Rectangle 205"/>
            <p:cNvSpPr>
              <a:spLocks noChangeArrowheads="1"/>
            </p:cNvSpPr>
            <p:nvPr/>
          </p:nvSpPr>
          <p:spPr bwMode="auto">
            <a:xfrm>
              <a:off x="4704" y="2880"/>
              <a:ext cx="96" cy="96"/>
            </a:xfrm>
            <a:prstGeom prst="rect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851" name="Rectangle 206"/>
            <p:cNvSpPr>
              <a:spLocks noChangeArrowheads="1"/>
            </p:cNvSpPr>
            <p:nvPr/>
          </p:nvSpPr>
          <p:spPr bwMode="auto">
            <a:xfrm>
              <a:off x="4800" y="2784"/>
              <a:ext cx="96" cy="9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852" name="Rectangle 207"/>
            <p:cNvSpPr>
              <a:spLocks noChangeArrowheads="1"/>
            </p:cNvSpPr>
            <p:nvPr/>
          </p:nvSpPr>
          <p:spPr bwMode="auto">
            <a:xfrm>
              <a:off x="4896" y="2880"/>
              <a:ext cx="96" cy="96"/>
            </a:xfrm>
            <a:prstGeom prst="rect">
              <a:avLst/>
            </a:prstGeom>
            <a:solidFill>
              <a:srgbClr val="FF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853" name="Rectangle 208"/>
            <p:cNvSpPr>
              <a:spLocks noChangeArrowheads="1"/>
            </p:cNvSpPr>
            <p:nvPr/>
          </p:nvSpPr>
          <p:spPr bwMode="auto">
            <a:xfrm>
              <a:off x="4896" y="2688"/>
              <a:ext cx="96" cy="96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" name="Group 232"/>
          <p:cNvGrpSpPr>
            <a:grpSpLocks/>
          </p:cNvGrpSpPr>
          <p:nvPr/>
        </p:nvGrpSpPr>
        <p:grpSpPr bwMode="auto">
          <a:xfrm>
            <a:off x="1828800" y="2133600"/>
            <a:ext cx="1219200" cy="3978275"/>
            <a:chOff x="1152" y="1344"/>
            <a:chExt cx="768" cy="2506"/>
          </a:xfrm>
        </p:grpSpPr>
        <p:grpSp>
          <p:nvGrpSpPr>
            <p:cNvPr id="5" name="Group 214"/>
            <p:cNvGrpSpPr>
              <a:grpSpLocks/>
            </p:cNvGrpSpPr>
            <p:nvPr/>
          </p:nvGrpSpPr>
          <p:grpSpPr bwMode="auto">
            <a:xfrm>
              <a:off x="1632" y="1344"/>
              <a:ext cx="288" cy="2506"/>
              <a:chOff x="1632" y="1344"/>
              <a:chExt cx="288" cy="2506"/>
            </a:xfrm>
          </p:grpSpPr>
          <p:grpSp>
            <p:nvGrpSpPr>
              <p:cNvPr id="6" name="Group 213"/>
              <p:cNvGrpSpPr>
                <a:grpSpLocks/>
              </p:cNvGrpSpPr>
              <p:nvPr/>
            </p:nvGrpSpPr>
            <p:grpSpPr bwMode="auto">
              <a:xfrm>
                <a:off x="1632" y="1344"/>
                <a:ext cx="288" cy="490"/>
                <a:chOff x="1632" y="1344"/>
                <a:chExt cx="288" cy="490"/>
              </a:xfrm>
            </p:grpSpPr>
            <p:sp>
              <p:nvSpPr>
                <p:cNvPr id="27835" name="Rectangle 22"/>
                <p:cNvSpPr>
                  <a:spLocks noChangeArrowheads="1"/>
                </p:cNvSpPr>
                <p:nvPr/>
              </p:nvSpPr>
              <p:spPr bwMode="auto">
                <a:xfrm>
                  <a:off x="1632" y="1344"/>
                  <a:ext cx="96" cy="96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7836" name="Rectangle 23"/>
                <p:cNvSpPr>
                  <a:spLocks noChangeArrowheads="1"/>
                </p:cNvSpPr>
                <p:nvPr/>
              </p:nvSpPr>
              <p:spPr bwMode="auto">
                <a:xfrm>
                  <a:off x="1728" y="1344"/>
                  <a:ext cx="96" cy="96"/>
                </a:xfrm>
                <a:prstGeom prst="rect">
                  <a:avLst/>
                </a:prstGeom>
                <a:solidFill>
                  <a:srgbClr val="CC660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7837" name="Rectangle 24"/>
                <p:cNvSpPr>
                  <a:spLocks noChangeArrowheads="1"/>
                </p:cNvSpPr>
                <p:nvPr/>
              </p:nvSpPr>
              <p:spPr bwMode="auto">
                <a:xfrm>
                  <a:off x="1632" y="1440"/>
                  <a:ext cx="96" cy="96"/>
                </a:xfrm>
                <a:prstGeom prst="rect">
                  <a:avLst/>
                </a:prstGeom>
                <a:solidFill>
                  <a:srgbClr val="CCFFCC"/>
                </a:solidFill>
                <a:ln w="9525">
                  <a:solidFill>
                    <a:schemeClr val="tx2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7838" name="Rectangle 25"/>
                <p:cNvSpPr>
                  <a:spLocks noChangeArrowheads="1"/>
                </p:cNvSpPr>
                <p:nvPr/>
              </p:nvSpPr>
              <p:spPr bwMode="auto">
                <a:xfrm>
                  <a:off x="1728" y="1440"/>
                  <a:ext cx="96" cy="96"/>
                </a:xfrm>
                <a:prstGeom prst="rect">
                  <a:avLst/>
                </a:prstGeom>
                <a:solidFill>
                  <a:schemeClr val="hlink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7839" name="Rectangle 26"/>
                <p:cNvSpPr>
                  <a:spLocks noChangeArrowheads="1"/>
                </p:cNvSpPr>
                <p:nvPr/>
              </p:nvSpPr>
              <p:spPr bwMode="auto">
                <a:xfrm>
                  <a:off x="1824" y="1440"/>
                  <a:ext cx="96" cy="96"/>
                </a:xfrm>
                <a:prstGeom prst="rect">
                  <a:avLst/>
                </a:prstGeom>
                <a:solidFill>
                  <a:srgbClr val="FFCCFF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7840" name="Rectangle 27"/>
                <p:cNvSpPr>
                  <a:spLocks noChangeArrowheads="1"/>
                </p:cNvSpPr>
                <p:nvPr/>
              </p:nvSpPr>
              <p:spPr bwMode="auto">
                <a:xfrm>
                  <a:off x="1728" y="1536"/>
                  <a:ext cx="96" cy="96"/>
                </a:xfrm>
                <a:prstGeom prst="rect">
                  <a:avLst/>
                </a:prstGeom>
                <a:solidFill>
                  <a:srgbClr val="33CC33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7841" name="Rectangle 28"/>
                <p:cNvSpPr>
                  <a:spLocks noChangeArrowheads="1"/>
                </p:cNvSpPr>
                <p:nvPr/>
              </p:nvSpPr>
              <p:spPr bwMode="auto">
                <a:xfrm>
                  <a:off x="1632" y="1536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7842" name="Rectangle 29"/>
                <p:cNvSpPr>
                  <a:spLocks noChangeArrowheads="1"/>
                </p:cNvSpPr>
                <p:nvPr/>
              </p:nvSpPr>
              <p:spPr bwMode="auto">
                <a:xfrm>
                  <a:off x="1824" y="1536"/>
                  <a:ext cx="96" cy="96"/>
                </a:xfrm>
                <a:prstGeom prst="rect">
                  <a:avLst/>
                </a:prstGeom>
                <a:solidFill>
                  <a:srgbClr val="FF990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7843" name="Rectangle 30"/>
                <p:cNvSpPr>
                  <a:spLocks noChangeArrowheads="1"/>
                </p:cNvSpPr>
                <p:nvPr/>
              </p:nvSpPr>
              <p:spPr bwMode="auto">
                <a:xfrm>
                  <a:off x="1824" y="1344"/>
                  <a:ext cx="96" cy="96"/>
                </a:xfrm>
                <a:prstGeom prst="rect">
                  <a:avLst/>
                </a:prstGeom>
                <a:solidFill>
                  <a:srgbClr val="FF330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7844" name="Text Box 67"/>
                <p:cNvSpPr txBox="1">
                  <a:spLocks noChangeArrowheads="1"/>
                </p:cNvSpPr>
                <p:nvPr/>
              </p:nvSpPr>
              <p:spPr bwMode="auto">
                <a:xfrm>
                  <a:off x="1680" y="1584"/>
                  <a:ext cx="203" cy="2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/>
                    <a:t>5</a:t>
                  </a:r>
                </a:p>
              </p:txBody>
            </p:sp>
          </p:grpSp>
          <p:grpSp>
            <p:nvGrpSpPr>
              <p:cNvPr id="7" name="Group 211"/>
              <p:cNvGrpSpPr>
                <a:grpSpLocks/>
              </p:cNvGrpSpPr>
              <p:nvPr/>
            </p:nvGrpSpPr>
            <p:grpSpPr bwMode="auto">
              <a:xfrm>
                <a:off x="1632" y="3360"/>
                <a:ext cx="288" cy="490"/>
                <a:chOff x="1632" y="3360"/>
                <a:chExt cx="288" cy="490"/>
              </a:xfrm>
            </p:grpSpPr>
            <p:sp>
              <p:nvSpPr>
                <p:cNvPr id="27825" name="Rectangle 58"/>
                <p:cNvSpPr>
                  <a:spLocks noChangeArrowheads="1"/>
                </p:cNvSpPr>
                <p:nvPr/>
              </p:nvSpPr>
              <p:spPr bwMode="auto">
                <a:xfrm>
                  <a:off x="1632" y="3360"/>
                  <a:ext cx="96" cy="96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7826" name="Rectangle 59"/>
                <p:cNvSpPr>
                  <a:spLocks noChangeArrowheads="1"/>
                </p:cNvSpPr>
                <p:nvPr/>
              </p:nvSpPr>
              <p:spPr bwMode="auto">
                <a:xfrm>
                  <a:off x="1728" y="3360"/>
                  <a:ext cx="96" cy="96"/>
                </a:xfrm>
                <a:prstGeom prst="rect">
                  <a:avLst/>
                </a:prstGeom>
                <a:solidFill>
                  <a:srgbClr val="CC660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7827" name="Rectangle 60"/>
                <p:cNvSpPr>
                  <a:spLocks noChangeArrowheads="1"/>
                </p:cNvSpPr>
                <p:nvPr/>
              </p:nvSpPr>
              <p:spPr bwMode="auto">
                <a:xfrm>
                  <a:off x="1632" y="3456"/>
                  <a:ext cx="96" cy="96"/>
                </a:xfrm>
                <a:prstGeom prst="rect">
                  <a:avLst/>
                </a:prstGeom>
                <a:solidFill>
                  <a:srgbClr val="CCFFCC"/>
                </a:solidFill>
                <a:ln w="9525">
                  <a:solidFill>
                    <a:schemeClr val="tx2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7828" name="Rectangle 61"/>
                <p:cNvSpPr>
                  <a:spLocks noChangeArrowheads="1"/>
                </p:cNvSpPr>
                <p:nvPr/>
              </p:nvSpPr>
              <p:spPr bwMode="auto">
                <a:xfrm>
                  <a:off x="1728" y="3456"/>
                  <a:ext cx="96" cy="96"/>
                </a:xfrm>
                <a:prstGeom prst="rect">
                  <a:avLst/>
                </a:prstGeom>
                <a:solidFill>
                  <a:schemeClr val="hlink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7829" name="Rectangle 62"/>
                <p:cNvSpPr>
                  <a:spLocks noChangeArrowheads="1"/>
                </p:cNvSpPr>
                <p:nvPr/>
              </p:nvSpPr>
              <p:spPr bwMode="auto">
                <a:xfrm>
                  <a:off x="1824" y="3456"/>
                  <a:ext cx="96" cy="96"/>
                </a:xfrm>
                <a:prstGeom prst="rect">
                  <a:avLst/>
                </a:prstGeom>
                <a:solidFill>
                  <a:srgbClr val="FFCCFF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7830" name="Rectangle 63"/>
                <p:cNvSpPr>
                  <a:spLocks noChangeArrowheads="1"/>
                </p:cNvSpPr>
                <p:nvPr/>
              </p:nvSpPr>
              <p:spPr bwMode="auto">
                <a:xfrm>
                  <a:off x="1632" y="3552"/>
                  <a:ext cx="96" cy="96"/>
                </a:xfrm>
                <a:prstGeom prst="rect">
                  <a:avLst/>
                </a:prstGeom>
                <a:solidFill>
                  <a:srgbClr val="33CC33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7831" name="Rectangle 64"/>
                <p:cNvSpPr>
                  <a:spLocks noChangeArrowheads="1"/>
                </p:cNvSpPr>
                <p:nvPr/>
              </p:nvSpPr>
              <p:spPr bwMode="auto">
                <a:xfrm>
                  <a:off x="1824" y="3552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7832" name="Rectangle 65"/>
                <p:cNvSpPr>
                  <a:spLocks noChangeArrowheads="1"/>
                </p:cNvSpPr>
                <p:nvPr/>
              </p:nvSpPr>
              <p:spPr bwMode="auto">
                <a:xfrm>
                  <a:off x="1728" y="3552"/>
                  <a:ext cx="96" cy="96"/>
                </a:xfrm>
                <a:prstGeom prst="rect">
                  <a:avLst/>
                </a:prstGeom>
                <a:solidFill>
                  <a:srgbClr val="FF990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7833" name="Rectangle 66"/>
                <p:cNvSpPr>
                  <a:spLocks noChangeArrowheads="1"/>
                </p:cNvSpPr>
                <p:nvPr/>
              </p:nvSpPr>
              <p:spPr bwMode="auto">
                <a:xfrm>
                  <a:off x="1824" y="3360"/>
                  <a:ext cx="96" cy="96"/>
                </a:xfrm>
                <a:prstGeom prst="rect">
                  <a:avLst/>
                </a:prstGeom>
                <a:solidFill>
                  <a:srgbClr val="FF330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7834" name="Text Box 68"/>
                <p:cNvSpPr txBox="1">
                  <a:spLocks noChangeArrowheads="1"/>
                </p:cNvSpPr>
                <p:nvPr/>
              </p:nvSpPr>
              <p:spPr bwMode="auto">
                <a:xfrm>
                  <a:off x="1680" y="3600"/>
                  <a:ext cx="203" cy="2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/>
                    <a:t>5</a:t>
                  </a:r>
                </a:p>
              </p:txBody>
            </p:sp>
          </p:grpSp>
          <p:grpSp>
            <p:nvGrpSpPr>
              <p:cNvPr id="8" name="Group 212"/>
              <p:cNvGrpSpPr>
                <a:grpSpLocks/>
              </p:cNvGrpSpPr>
              <p:nvPr/>
            </p:nvGrpSpPr>
            <p:grpSpPr bwMode="auto">
              <a:xfrm>
                <a:off x="1632" y="2592"/>
                <a:ext cx="288" cy="490"/>
                <a:chOff x="1632" y="2592"/>
                <a:chExt cx="288" cy="490"/>
              </a:xfrm>
            </p:grpSpPr>
            <p:sp>
              <p:nvSpPr>
                <p:cNvPr id="27815" name="Rectangle 49"/>
                <p:cNvSpPr>
                  <a:spLocks noChangeArrowheads="1"/>
                </p:cNvSpPr>
                <p:nvPr/>
              </p:nvSpPr>
              <p:spPr bwMode="auto">
                <a:xfrm>
                  <a:off x="1632" y="2592"/>
                  <a:ext cx="96" cy="96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7816" name="Rectangle 50"/>
                <p:cNvSpPr>
                  <a:spLocks noChangeArrowheads="1"/>
                </p:cNvSpPr>
                <p:nvPr/>
              </p:nvSpPr>
              <p:spPr bwMode="auto">
                <a:xfrm>
                  <a:off x="1728" y="2592"/>
                  <a:ext cx="96" cy="96"/>
                </a:xfrm>
                <a:prstGeom prst="rect">
                  <a:avLst/>
                </a:prstGeom>
                <a:solidFill>
                  <a:srgbClr val="CC660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7817" name="Rectangle 51"/>
                <p:cNvSpPr>
                  <a:spLocks noChangeArrowheads="1"/>
                </p:cNvSpPr>
                <p:nvPr/>
              </p:nvSpPr>
              <p:spPr bwMode="auto">
                <a:xfrm>
                  <a:off x="1632" y="2688"/>
                  <a:ext cx="96" cy="96"/>
                </a:xfrm>
                <a:prstGeom prst="rect">
                  <a:avLst/>
                </a:prstGeom>
                <a:solidFill>
                  <a:srgbClr val="CCFFCC"/>
                </a:solidFill>
                <a:ln w="9525">
                  <a:solidFill>
                    <a:schemeClr val="tx2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7818" name="Rectangle 52"/>
                <p:cNvSpPr>
                  <a:spLocks noChangeArrowheads="1"/>
                </p:cNvSpPr>
                <p:nvPr/>
              </p:nvSpPr>
              <p:spPr bwMode="auto">
                <a:xfrm>
                  <a:off x="1728" y="2784"/>
                  <a:ext cx="96" cy="96"/>
                </a:xfrm>
                <a:prstGeom prst="rect">
                  <a:avLst/>
                </a:prstGeom>
                <a:solidFill>
                  <a:schemeClr val="hlink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7819" name="Rectangle 53"/>
                <p:cNvSpPr>
                  <a:spLocks noChangeArrowheads="1"/>
                </p:cNvSpPr>
                <p:nvPr/>
              </p:nvSpPr>
              <p:spPr bwMode="auto">
                <a:xfrm>
                  <a:off x="1824" y="2688"/>
                  <a:ext cx="96" cy="96"/>
                </a:xfrm>
                <a:prstGeom prst="rect">
                  <a:avLst/>
                </a:prstGeom>
                <a:solidFill>
                  <a:srgbClr val="FFCCFF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7820" name="Rectangle 54"/>
                <p:cNvSpPr>
                  <a:spLocks noChangeArrowheads="1"/>
                </p:cNvSpPr>
                <p:nvPr/>
              </p:nvSpPr>
              <p:spPr bwMode="auto">
                <a:xfrm>
                  <a:off x="1632" y="2784"/>
                  <a:ext cx="96" cy="96"/>
                </a:xfrm>
                <a:prstGeom prst="rect">
                  <a:avLst/>
                </a:prstGeom>
                <a:solidFill>
                  <a:srgbClr val="33CC33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7821" name="Rectangle 55"/>
                <p:cNvSpPr>
                  <a:spLocks noChangeArrowheads="1"/>
                </p:cNvSpPr>
                <p:nvPr/>
              </p:nvSpPr>
              <p:spPr bwMode="auto">
                <a:xfrm>
                  <a:off x="1728" y="2688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7822" name="Rectangle 56"/>
                <p:cNvSpPr>
                  <a:spLocks noChangeArrowheads="1"/>
                </p:cNvSpPr>
                <p:nvPr/>
              </p:nvSpPr>
              <p:spPr bwMode="auto">
                <a:xfrm>
                  <a:off x="1824" y="2784"/>
                  <a:ext cx="96" cy="96"/>
                </a:xfrm>
                <a:prstGeom prst="rect">
                  <a:avLst/>
                </a:prstGeom>
                <a:solidFill>
                  <a:srgbClr val="FF990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7823" name="Rectangle 57"/>
                <p:cNvSpPr>
                  <a:spLocks noChangeArrowheads="1"/>
                </p:cNvSpPr>
                <p:nvPr/>
              </p:nvSpPr>
              <p:spPr bwMode="auto">
                <a:xfrm>
                  <a:off x="1824" y="2592"/>
                  <a:ext cx="96" cy="96"/>
                </a:xfrm>
                <a:prstGeom prst="rect">
                  <a:avLst/>
                </a:prstGeom>
                <a:solidFill>
                  <a:srgbClr val="FF330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7824" name="Text Box 69"/>
                <p:cNvSpPr txBox="1">
                  <a:spLocks noChangeArrowheads="1"/>
                </p:cNvSpPr>
                <p:nvPr/>
              </p:nvSpPr>
              <p:spPr bwMode="auto">
                <a:xfrm>
                  <a:off x="1680" y="2832"/>
                  <a:ext cx="203" cy="2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/>
                    <a:t>3</a:t>
                  </a:r>
                </a:p>
              </p:txBody>
            </p:sp>
          </p:grpSp>
        </p:grpSp>
        <p:grpSp>
          <p:nvGrpSpPr>
            <p:cNvPr id="9" name="Group 231"/>
            <p:cNvGrpSpPr>
              <a:grpSpLocks/>
            </p:cNvGrpSpPr>
            <p:nvPr/>
          </p:nvGrpSpPr>
          <p:grpSpPr bwMode="auto">
            <a:xfrm>
              <a:off x="1152" y="1488"/>
              <a:ext cx="480" cy="2016"/>
              <a:chOff x="1152" y="1488"/>
              <a:chExt cx="480" cy="2016"/>
            </a:xfrm>
          </p:grpSpPr>
          <p:sp>
            <p:nvSpPr>
              <p:cNvPr id="27809" name="Line 227"/>
              <p:cNvSpPr>
                <a:spLocks noChangeShapeType="1"/>
              </p:cNvSpPr>
              <p:nvPr/>
            </p:nvSpPr>
            <p:spPr bwMode="auto">
              <a:xfrm>
                <a:off x="1152" y="2448"/>
                <a:ext cx="480" cy="2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27810" name="Line 228"/>
              <p:cNvSpPr>
                <a:spLocks noChangeShapeType="1"/>
              </p:cNvSpPr>
              <p:nvPr/>
            </p:nvSpPr>
            <p:spPr bwMode="auto">
              <a:xfrm flipV="1">
                <a:off x="1152" y="1488"/>
                <a:ext cx="480" cy="96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27811" name="Line 230"/>
              <p:cNvSpPr>
                <a:spLocks noChangeShapeType="1"/>
              </p:cNvSpPr>
              <p:nvPr/>
            </p:nvSpPr>
            <p:spPr bwMode="auto">
              <a:xfrm>
                <a:off x="1152" y="2448"/>
                <a:ext cx="480" cy="105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/>
              <a:lstStyle/>
              <a:p>
                <a:endParaRPr lang="en-US"/>
              </a:p>
            </p:txBody>
          </p:sp>
        </p:grpSp>
      </p:grpSp>
      <p:grpSp>
        <p:nvGrpSpPr>
          <p:cNvPr id="10" name="Group 239"/>
          <p:cNvGrpSpPr>
            <a:grpSpLocks/>
          </p:cNvGrpSpPr>
          <p:nvPr/>
        </p:nvGrpSpPr>
        <p:grpSpPr bwMode="auto">
          <a:xfrm>
            <a:off x="4267200" y="1752600"/>
            <a:ext cx="1219200" cy="1844675"/>
            <a:chOff x="2688" y="1104"/>
            <a:chExt cx="768" cy="1162"/>
          </a:xfrm>
        </p:grpSpPr>
        <p:grpSp>
          <p:nvGrpSpPr>
            <p:cNvPr id="11" name="Group 237"/>
            <p:cNvGrpSpPr>
              <a:grpSpLocks/>
            </p:cNvGrpSpPr>
            <p:nvPr/>
          </p:nvGrpSpPr>
          <p:grpSpPr bwMode="auto">
            <a:xfrm>
              <a:off x="3168" y="1104"/>
              <a:ext cx="288" cy="1162"/>
              <a:chOff x="3168" y="1104"/>
              <a:chExt cx="288" cy="1162"/>
            </a:xfrm>
          </p:grpSpPr>
          <p:grpSp>
            <p:nvGrpSpPr>
              <p:cNvPr id="12" name="Group 218"/>
              <p:cNvGrpSpPr>
                <a:grpSpLocks/>
              </p:cNvGrpSpPr>
              <p:nvPr/>
            </p:nvGrpSpPr>
            <p:grpSpPr bwMode="auto">
              <a:xfrm>
                <a:off x="3168" y="1104"/>
                <a:ext cx="288" cy="490"/>
                <a:chOff x="3168" y="1104"/>
                <a:chExt cx="288" cy="490"/>
              </a:xfrm>
            </p:grpSpPr>
            <p:sp>
              <p:nvSpPr>
                <p:cNvPr id="27797" name="Rectangle 100"/>
                <p:cNvSpPr>
                  <a:spLocks noChangeArrowheads="1"/>
                </p:cNvSpPr>
                <p:nvPr/>
              </p:nvSpPr>
              <p:spPr bwMode="auto">
                <a:xfrm>
                  <a:off x="3168" y="1200"/>
                  <a:ext cx="96" cy="96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7798" name="Rectangle 101"/>
                <p:cNvSpPr>
                  <a:spLocks noChangeArrowheads="1"/>
                </p:cNvSpPr>
                <p:nvPr/>
              </p:nvSpPr>
              <p:spPr bwMode="auto">
                <a:xfrm>
                  <a:off x="3264" y="1104"/>
                  <a:ext cx="96" cy="96"/>
                </a:xfrm>
                <a:prstGeom prst="rect">
                  <a:avLst/>
                </a:prstGeom>
                <a:solidFill>
                  <a:srgbClr val="CC660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7799" name="Rectangle 102"/>
                <p:cNvSpPr>
                  <a:spLocks noChangeArrowheads="1"/>
                </p:cNvSpPr>
                <p:nvPr/>
              </p:nvSpPr>
              <p:spPr bwMode="auto">
                <a:xfrm>
                  <a:off x="3264" y="1200"/>
                  <a:ext cx="96" cy="96"/>
                </a:xfrm>
                <a:prstGeom prst="rect">
                  <a:avLst/>
                </a:prstGeom>
                <a:solidFill>
                  <a:srgbClr val="CCFFCC"/>
                </a:solidFill>
                <a:ln w="9525">
                  <a:solidFill>
                    <a:schemeClr val="tx2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7800" name="Rectangle 103"/>
                <p:cNvSpPr>
                  <a:spLocks noChangeArrowheads="1"/>
                </p:cNvSpPr>
                <p:nvPr/>
              </p:nvSpPr>
              <p:spPr bwMode="auto">
                <a:xfrm>
                  <a:off x="3264" y="1296"/>
                  <a:ext cx="96" cy="96"/>
                </a:xfrm>
                <a:prstGeom prst="rect">
                  <a:avLst/>
                </a:prstGeom>
                <a:solidFill>
                  <a:schemeClr val="hlink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7801" name="Rectangle 104"/>
                <p:cNvSpPr>
                  <a:spLocks noChangeArrowheads="1"/>
                </p:cNvSpPr>
                <p:nvPr/>
              </p:nvSpPr>
              <p:spPr bwMode="auto">
                <a:xfrm>
                  <a:off x="3360" y="1200"/>
                  <a:ext cx="96" cy="96"/>
                </a:xfrm>
                <a:prstGeom prst="rect">
                  <a:avLst/>
                </a:prstGeom>
                <a:solidFill>
                  <a:srgbClr val="FFCCFF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7802" name="Rectangle 105"/>
                <p:cNvSpPr>
                  <a:spLocks noChangeArrowheads="1"/>
                </p:cNvSpPr>
                <p:nvPr/>
              </p:nvSpPr>
              <p:spPr bwMode="auto">
                <a:xfrm>
                  <a:off x="3168" y="1296"/>
                  <a:ext cx="96" cy="96"/>
                </a:xfrm>
                <a:prstGeom prst="rect">
                  <a:avLst/>
                </a:prstGeom>
                <a:solidFill>
                  <a:srgbClr val="33CC33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7803" name="Rectangle 106"/>
                <p:cNvSpPr>
                  <a:spLocks noChangeArrowheads="1"/>
                </p:cNvSpPr>
                <p:nvPr/>
              </p:nvSpPr>
              <p:spPr bwMode="auto">
                <a:xfrm>
                  <a:off x="3168" y="1104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7804" name="Rectangle 107"/>
                <p:cNvSpPr>
                  <a:spLocks noChangeArrowheads="1"/>
                </p:cNvSpPr>
                <p:nvPr/>
              </p:nvSpPr>
              <p:spPr bwMode="auto">
                <a:xfrm>
                  <a:off x="3360" y="1296"/>
                  <a:ext cx="96" cy="96"/>
                </a:xfrm>
                <a:prstGeom prst="rect">
                  <a:avLst/>
                </a:prstGeom>
                <a:solidFill>
                  <a:srgbClr val="FF990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7805" name="Rectangle 108"/>
                <p:cNvSpPr>
                  <a:spLocks noChangeArrowheads="1"/>
                </p:cNvSpPr>
                <p:nvPr/>
              </p:nvSpPr>
              <p:spPr bwMode="auto">
                <a:xfrm>
                  <a:off x="3360" y="1104"/>
                  <a:ext cx="96" cy="96"/>
                </a:xfrm>
                <a:prstGeom prst="rect">
                  <a:avLst/>
                </a:prstGeom>
                <a:solidFill>
                  <a:srgbClr val="FF330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7806" name="Text Box 118"/>
                <p:cNvSpPr txBox="1">
                  <a:spLocks noChangeArrowheads="1"/>
                </p:cNvSpPr>
                <p:nvPr/>
              </p:nvSpPr>
              <p:spPr bwMode="auto">
                <a:xfrm>
                  <a:off x="3216" y="1344"/>
                  <a:ext cx="203" cy="2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/>
                    <a:t>3</a:t>
                  </a:r>
                </a:p>
              </p:txBody>
            </p:sp>
          </p:grpSp>
          <p:grpSp>
            <p:nvGrpSpPr>
              <p:cNvPr id="13" name="Group 219"/>
              <p:cNvGrpSpPr>
                <a:grpSpLocks/>
              </p:cNvGrpSpPr>
              <p:nvPr/>
            </p:nvGrpSpPr>
            <p:grpSpPr bwMode="auto">
              <a:xfrm>
                <a:off x="3168" y="1776"/>
                <a:ext cx="288" cy="490"/>
                <a:chOff x="3168" y="1776"/>
                <a:chExt cx="288" cy="490"/>
              </a:xfrm>
            </p:grpSpPr>
            <p:sp>
              <p:nvSpPr>
                <p:cNvPr id="27787" name="Rectangle 109"/>
                <p:cNvSpPr>
                  <a:spLocks noChangeArrowheads="1"/>
                </p:cNvSpPr>
                <p:nvPr/>
              </p:nvSpPr>
              <p:spPr bwMode="auto">
                <a:xfrm>
                  <a:off x="3168" y="1776"/>
                  <a:ext cx="96" cy="96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7788" name="Rectangle 110"/>
                <p:cNvSpPr>
                  <a:spLocks noChangeArrowheads="1"/>
                </p:cNvSpPr>
                <p:nvPr/>
              </p:nvSpPr>
              <p:spPr bwMode="auto">
                <a:xfrm>
                  <a:off x="3264" y="1776"/>
                  <a:ext cx="96" cy="96"/>
                </a:xfrm>
                <a:prstGeom prst="rect">
                  <a:avLst/>
                </a:prstGeom>
                <a:solidFill>
                  <a:srgbClr val="CC660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7789" name="Rectangle 111"/>
                <p:cNvSpPr>
                  <a:spLocks noChangeArrowheads="1"/>
                </p:cNvSpPr>
                <p:nvPr/>
              </p:nvSpPr>
              <p:spPr bwMode="auto">
                <a:xfrm>
                  <a:off x="3264" y="1872"/>
                  <a:ext cx="96" cy="96"/>
                </a:xfrm>
                <a:prstGeom prst="rect">
                  <a:avLst/>
                </a:prstGeom>
                <a:solidFill>
                  <a:srgbClr val="CCFFCC"/>
                </a:solidFill>
                <a:ln w="9525">
                  <a:solidFill>
                    <a:schemeClr val="tx2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7790" name="Rectangle 112"/>
                <p:cNvSpPr>
                  <a:spLocks noChangeArrowheads="1"/>
                </p:cNvSpPr>
                <p:nvPr/>
              </p:nvSpPr>
              <p:spPr bwMode="auto">
                <a:xfrm>
                  <a:off x="3264" y="1968"/>
                  <a:ext cx="96" cy="96"/>
                </a:xfrm>
                <a:prstGeom prst="rect">
                  <a:avLst/>
                </a:prstGeom>
                <a:solidFill>
                  <a:schemeClr val="hlink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7791" name="Rectangle 113"/>
                <p:cNvSpPr>
                  <a:spLocks noChangeArrowheads="1"/>
                </p:cNvSpPr>
                <p:nvPr/>
              </p:nvSpPr>
              <p:spPr bwMode="auto">
                <a:xfrm>
                  <a:off x="3360" y="1872"/>
                  <a:ext cx="96" cy="96"/>
                </a:xfrm>
                <a:prstGeom prst="rect">
                  <a:avLst/>
                </a:prstGeom>
                <a:solidFill>
                  <a:srgbClr val="FFCCFF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7792" name="Rectangle 114"/>
                <p:cNvSpPr>
                  <a:spLocks noChangeArrowheads="1"/>
                </p:cNvSpPr>
                <p:nvPr/>
              </p:nvSpPr>
              <p:spPr bwMode="auto">
                <a:xfrm>
                  <a:off x="3168" y="1872"/>
                  <a:ext cx="96" cy="96"/>
                </a:xfrm>
                <a:prstGeom prst="rect">
                  <a:avLst/>
                </a:prstGeom>
                <a:solidFill>
                  <a:srgbClr val="33CC33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7793" name="Rectangle 115"/>
                <p:cNvSpPr>
                  <a:spLocks noChangeArrowheads="1"/>
                </p:cNvSpPr>
                <p:nvPr/>
              </p:nvSpPr>
              <p:spPr bwMode="auto">
                <a:xfrm>
                  <a:off x="3168" y="1968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7794" name="Rectangle 116"/>
                <p:cNvSpPr>
                  <a:spLocks noChangeArrowheads="1"/>
                </p:cNvSpPr>
                <p:nvPr/>
              </p:nvSpPr>
              <p:spPr bwMode="auto">
                <a:xfrm>
                  <a:off x="3360" y="1968"/>
                  <a:ext cx="96" cy="96"/>
                </a:xfrm>
                <a:prstGeom prst="rect">
                  <a:avLst/>
                </a:prstGeom>
                <a:solidFill>
                  <a:srgbClr val="FF990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7795" name="Rectangle 117"/>
                <p:cNvSpPr>
                  <a:spLocks noChangeArrowheads="1"/>
                </p:cNvSpPr>
                <p:nvPr/>
              </p:nvSpPr>
              <p:spPr bwMode="auto">
                <a:xfrm>
                  <a:off x="3360" y="1776"/>
                  <a:ext cx="96" cy="96"/>
                </a:xfrm>
                <a:prstGeom prst="rect">
                  <a:avLst/>
                </a:prstGeom>
                <a:solidFill>
                  <a:srgbClr val="FF330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7796" name="Text Box 119"/>
                <p:cNvSpPr txBox="1">
                  <a:spLocks noChangeArrowheads="1"/>
                </p:cNvSpPr>
                <p:nvPr/>
              </p:nvSpPr>
              <p:spPr bwMode="auto">
                <a:xfrm>
                  <a:off x="3216" y="2016"/>
                  <a:ext cx="203" cy="2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/>
                    <a:t>4</a:t>
                  </a:r>
                </a:p>
              </p:txBody>
            </p:sp>
          </p:grpSp>
        </p:grpSp>
        <p:grpSp>
          <p:nvGrpSpPr>
            <p:cNvPr id="14" name="Group 238"/>
            <p:cNvGrpSpPr>
              <a:grpSpLocks/>
            </p:cNvGrpSpPr>
            <p:nvPr/>
          </p:nvGrpSpPr>
          <p:grpSpPr bwMode="auto">
            <a:xfrm>
              <a:off x="2688" y="1248"/>
              <a:ext cx="480" cy="672"/>
              <a:chOff x="2688" y="1248"/>
              <a:chExt cx="480" cy="672"/>
            </a:xfrm>
          </p:grpSpPr>
          <p:sp>
            <p:nvSpPr>
              <p:cNvPr id="27783" name="Line 235"/>
              <p:cNvSpPr>
                <a:spLocks noChangeShapeType="1"/>
              </p:cNvSpPr>
              <p:nvPr/>
            </p:nvSpPr>
            <p:spPr bwMode="auto">
              <a:xfrm flipV="1">
                <a:off x="2688" y="1248"/>
                <a:ext cx="480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27784" name="Line 236"/>
              <p:cNvSpPr>
                <a:spLocks noChangeShapeType="1"/>
              </p:cNvSpPr>
              <p:nvPr/>
            </p:nvSpPr>
            <p:spPr bwMode="auto">
              <a:xfrm>
                <a:off x="2688" y="1488"/>
                <a:ext cx="480" cy="43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/>
              <a:lstStyle/>
              <a:p>
                <a:endParaRPr lang="en-US"/>
              </a:p>
            </p:txBody>
          </p:sp>
        </p:grpSp>
      </p:grpSp>
      <p:grpSp>
        <p:nvGrpSpPr>
          <p:cNvPr id="15" name="Group 241"/>
          <p:cNvGrpSpPr>
            <a:grpSpLocks/>
          </p:cNvGrpSpPr>
          <p:nvPr/>
        </p:nvGrpSpPr>
        <p:grpSpPr bwMode="auto">
          <a:xfrm>
            <a:off x="5486400" y="1752600"/>
            <a:ext cx="1219200" cy="777875"/>
            <a:chOff x="3456" y="1104"/>
            <a:chExt cx="768" cy="490"/>
          </a:xfrm>
        </p:grpSpPr>
        <p:grpSp>
          <p:nvGrpSpPr>
            <p:cNvPr id="16" name="Group 221"/>
            <p:cNvGrpSpPr>
              <a:grpSpLocks/>
            </p:cNvGrpSpPr>
            <p:nvPr/>
          </p:nvGrpSpPr>
          <p:grpSpPr bwMode="auto">
            <a:xfrm>
              <a:off x="3936" y="1104"/>
              <a:ext cx="288" cy="490"/>
              <a:chOff x="3936" y="1104"/>
              <a:chExt cx="288" cy="490"/>
            </a:xfrm>
          </p:grpSpPr>
          <p:sp>
            <p:nvSpPr>
              <p:cNvPr id="27771" name="Rectangle 120"/>
              <p:cNvSpPr>
                <a:spLocks noChangeArrowheads="1"/>
              </p:cNvSpPr>
              <p:nvPr/>
            </p:nvSpPr>
            <p:spPr bwMode="auto">
              <a:xfrm>
                <a:off x="3936" y="1200"/>
                <a:ext cx="96" cy="96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772" name="Rectangle 121"/>
              <p:cNvSpPr>
                <a:spLocks noChangeArrowheads="1"/>
              </p:cNvSpPr>
              <p:nvPr/>
            </p:nvSpPr>
            <p:spPr bwMode="auto">
              <a:xfrm>
                <a:off x="3936" y="1104"/>
                <a:ext cx="96" cy="96"/>
              </a:xfrm>
              <a:prstGeom prst="rect">
                <a:avLst/>
              </a:prstGeom>
              <a:solidFill>
                <a:srgbClr val="CC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773" name="Rectangle 122"/>
              <p:cNvSpPr>
                <a:spLocks noChangeArrowheads="1"/>
              </p:cNvSpPr>
              <p:nvPr/>
            </p:nvSpPr>
            <p:spPr bwMode="auto">
              <a:xfrm>
                <a:off x="4032" y="1200"/>
                <a:ext cx="96" cy="96"/>
              </a:xfrm>
              <a:prstGeom prst="rect">
                <a:avLst/>
              </a:prstGeom>
              <a:solidFill>
                <a:srgbClr val="CCFFCC"/>
              </a:solidFill>
              <a:ln w="9525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774" name="Rectangle 123"/>
              <p:cNvSpPr>
                <a:spLocks noChangeArrowheads="1"/>
              </p:cNvSpPr>
              <p:nvPr/>
            </p:nvSpPr>
            <p:spPr bwMode="auto">
              <a:xfrm>
                <a:off x="4032" y="1296"/>
                <a:ext cx="96" cy="96"/>
              </a:xfrm>
              <a:prstGeom prst="rect">
                <a:avLst/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775" name="Rectangle 124"/>
              <p:cNvSpPr>
                <a:spLocks noChangeArrowheads="1"/>
              </p:cNvSpPr>
              <p:nvPr/>
            </p:nvSpPr>
            <p:spPr bwMode="auto">
              <a:xfrm>
                <a:off x="4128" y="1200"/>
                <a:ext cx="96" cy="96"/>
              </a:xfrm>
              <a:prstGeom prst="rect">
                <a:avLst/>
              </a:prstGeom>
              <a:solidFill>
                <a:srgbClr val="FFCC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776" name="Rectangle 125"/>
              <p:cNvSpPr>
                <a:spLocks noChangeArrowheads="1"/>
              </p:cNvSpPr>
              <p:nvPr/>
            </p:nvSpPr>
            <p:spPr bwMode="auto">
              <a:xfrm>
                <a:off x="3936" y="1296"/>
                <a:ext cx="96" cy="96"/>
              </a:xfrm>
              <a:prstGeom prst="rect">
                <a:avLst/>
              </a:prstGeom>
              <a:solidFill>
                <a:srgbClr val="33CC33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777" name="Rectangle 126"/>
              <p:cNvSpPr>
                <a:spLocks noChangeArrowheads="1"/>
              </p:cNvSpPr>
              <p:nvPr/>
            </p:nvSpPr>
            <p:spPr bwMode="auto">
              <a:xfrm>
                <a:off x="4032" y="1104"/>
                <a:ext cx="96" cy="96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778" name="Rectangle 127"/>
              <p:cNvSpPr>
                <a:spLocks noChangeArrowheads="1"/>
              </p:cNvSpPr>
              <p:nvPr/>
            </p:nvSpPr>
            <p:spPr bwMode="auto">
              <a:xfrm>
                <a:off x="4128" y="1296"/>
                <a:ext cx="96" cy="96"/>
              </a:xfrm>
              <a:prstGeom prst="rect">
                <a:avLst/>
              </a:prstGeom>
              <a:solidFill>
                <a:srgbClr val="FF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779" name="Rectangle 128"/>
              <p:cNvSpPr>
                <a:spLocks noChangeArrowheads="1"/>
              </p:cNvSpPr>
              <p:nvPr/>
            </p:nvSpPr>
            <p:spPr bwMode="auto">
              <a:xfrm>
                <a:off x="4128" y="1104"/>
                <a:ext cx="96" cy="96"/>
              </a:xfrm>
              <a:prstGeom prst="rect">
                <a:avLst/>
              </a:prstGeom>
              <a:solidFill>
                <a:srgbClr val="FF33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780" name="Text Box 129"/>
              <p:cNvSpPr txBox="1">
                <a:spLocks noChangeArrowheads="1"/>
              </p:cNvSpPr>
              <p:nvPr/>
            </p:nvSpPr>
            <p:spPr bwMode="auto">
              <a:xfrm>
                <a:off x="3984" y="1344"/>
                <a:ext cx="203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/>
                  <a:t>3</a:t>
                </a:r>
              </a:p>
            </p:txBody>
          </p:sp>
        </p:grpSp>
        <p:sp>
          <p:nvSpPr>
            <p:cNvPr id="27770" name="Line 240"/>
            <p:cNvSpPr>
              <a:spLocks noChangeShapeType="1"/>
            </p:cNvSpPr>
            <p:nvPr/>
          </p:nvSpPr>
          <p:spPr bwMode="auto">
            <a:xfrm>
              <a:off x="3456" y="1248"/>
              <a:ext cx="48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17" name="Group 243"/>
          <p:cNvGrpSpPr>
            <a:grpSpLocks/>
          </p:cNvGrpSpPr>
          <p:nvPr/>
        </p:nvGrpSpPr>
        <p:grpSpPr bwMode="auto">
          <a:xfrm>
            <a:off x="6705600" y="1752600"/>
            <a:ext cx="1219200" cy="777875"/>
            <a:chOff x="4224" y="1104"/>
            <a:chExt cx="768" cy="490"/>
          </a:xfrm>
        </p:grpSpPr>
        <p:grpSp>
          <p:nvGrpSpPr>
            <p:cNvPr id="18" name="Group 223"/>
            <p:cNvGrpSpPr>
              <a:grpSpLocks/>
            </p:cNvGrpSpPr>
            <p:nvPr/>
          </p:nvGrpSpPr>
          <p:grpSpPr bwMode="auto">
            <a:xfrm>
              <a:off x="4704" y="1104"/>
              <a:ext cx="288" cy="490"/>
              <a:chOff x="4704" y="1104"/>
              <a:chExt cx="288" cy="490"/>
            </a:xfrm>
          </p:grpSpPr>
          <p:sp>
            <p:nvSpPr>
              <p:cNvPr id="27759" name="Rectangle 140"/>
              <p:cNvSpPr>
                <a:spLocks noChangeArrowheads="1"/>
              </p:cNvSpPr>
              <p:nvPr/>
            </p:nvSpPr>
            <p:spPr bwMode="auto">
              <a:xfrm>
                <a:off x="4704" y="1200"/>
                <a:ext cx="96" cy="96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760" name="Rectangle 141"/>
              <p:cNvSpPr>
                <a:spLocks noChangeArrowheads="1"/>
              </p:cNvSpPr>
              <p:nvPr/>
            </p:nvSpPr>
            <p:spPr bwMode="auto">
              <a:xfrm>
                <a:off x="4704" y="1104"/>
                <a:ext cx="96" cy="96"/>
              </a:xfrm>
              <a:prstGeom prst="rect">
                <a:avLst/>
              </a:prstGeom>
              <a:solidFill>
                <a:srgbClr val="CC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761" name="Rectangle 142"/>
              <p:cNvSpPr>
                <a:spLocks noChangeArrowheads="1"/>
              </p:cNvSpPr>
              <p:nvPr/>
            </p:nvSpPr>
            <p:spPr bwMode="auto">
              <a:xfrm>
                <a:off x="4800" y="1200"/>
                <a:ext cx="96" cy="96"/>
              </a:xfrm>
              <a:prstGeom prst="rect">
                <a:avLst/>
              </a:prstGeom>
              <a:solidFill>
                <a:srgbClr val="CCFFCC"/>
              </a:solidFill>
              <a:ln w="9525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762" name="Rectangle 143"/>
              <p:cNvSpPr>
                <a:spLocks noChangeArrowheads="1"/>
              </p:cNvSpPr>
              <p:nvPr/>
            </p:nvSpPr>
            <p:spPr bwMode="auto">
              <a:xfrm>
                <a:off x="4800" y="1296"/>
                <a:ext cx="96" cy="96"/>
              </a:xfrm>
              <a:prstGeom prst="rect">
                <a:avLst/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763" name="Rectangle 144"/>
              <p:cNvSpPr>
                <a:spLocks noChangeArrowheads="1"/>
              </p:cNvSpPr>
              <p:nvPr/>
            </p:nvSpPr>
            <p:spPr bwMode="auto">
              <a:xfrm>
                <a:off x="4896" y="1200"/>
                <a:ext cx="96" cy="96"/>
              </a:xfrm>
              <a:prstGeom prst="rect">
                <a:avLst/>
              </a:prstGeom>
              <a:solidFill>
                <a:srgbClr val="FFCC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764" name="Rectangle 145"/>
              <p:cNvSpPr>
                <a:spLocks noChangeArrowheads="1"/>
              </p:cNvSpPr>
              <p:nvPr/>
            </p:nvSpPr>
            <p:spPr bwMode="auto">
              <a:xfrm>
                <a:off x="4704" y="1296"/>
                <a:ext cx="96" cy="96"/>
              </a:xfrm>
              <a:prstGeom prst="rect">
                <a:avLst/>
              </a:prstGeom>
              <a:solidFill>
                <a:srgbClr val="33CC33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765" name="Rectangle 146"/>
              <p:cNvSpPr>
                <a:spLocks noChangeArrowheads="1"/>
              </p:cNvSpPr>
              <p:nvPr/>
            </p:nvSpPr>
            <p:spPr bwMode="auto">
              <a:xfrm>
                <a:off x="4896" y="1104"/>
                <a:ext cx="96" cy="96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766" name="Rectangle 147"/>
              <p:cNvSpPr>
                <a:spLocks noChangeArrowheads="1"/>
              </p:cNvSpPr>
              <p:nvPr/>
            </p:nvSpPr>
            <p:spPr bwMode="auto">
              <a:xfrm>
                <a:off x="4896" y="1296"/>
                <a:ext cx="96" cy="96"/>
              </a:xfrm>
              <a:prstGeom prst="rect">
                <a:avLst/>
              </a:prstGeom>
              <a:solidFill>
                <a:srgbClr val="FF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767" name="Rectangle 148"/>
              <p:cNvSpPr>
                <a:spLocks noChangeArrowheads="1"/>
              </p:cNvSpPr>
              <p:nvPr/>
            </p:nvSpPr>
            <p:spPr bwMode="auto">
              <a:xfrm>
                <a:off x="4800" y="1104"/>
                <a:ext cx="96" cy="96"/>
              </a:xfrm>
              <a:prstGeom prst="rect">
                <a:avLst/>
              </a:prstGeom>
              <a:solidFill>
                <a:srgbClr val="FF33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768" name="Text Box 149"/>
              <p:cNvSpPr txBox="1">
                <a:spLocks noChangeArrowheads="1"/>
              </p:cNvSpPr>
              <p:nvPr/>
            </p:nvSpPr>
            <p:spPr bwMode="auto">
              <a:xfrm>
                <a:off x="4752" y="1344"/>
                <a:ext cx="203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/>
                  <a:t>4</a:t>
                </a:r>
              </a:p>
            </p:txBody>
          </p:sp>
        </p:grpSp>
        <p:sp>
          <p:nvSpPr>
            <p:cNvPr id="27758" name="Line 242"/>
            <p:cNvSpPr>
              <a:spLocks noChangeShapeType="1"/>
            </p:cNvSpPr>
            <p:nvPr/>
          </p:nvSpPr>
          <p:spPr bwMode="auto">
            <a:xfrm>
              <a:off x="4224" y="1248"/>
              <a:ext cx="48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19" name="Group 262"/>
          <p:cNvGrpSpPr>
            <a:grpSpLocks/>
          </p:cNvGrpSpPr>
          <p:nvPr/>
        </p:nvGrpSpPr>
        <p:grpSpPr bwMode="auto">
          <a:xfrm>
            <a:off x="4267200" y="3733800"/>
            <a:ext cx="1219200" cy="1690688"/>
            <a:chOff x="2688" y="2352"/>
            <a:chExt cx="768" cy="1065"/>
          </a:xfrm>
        </p:grpSpPr>
        <p:grpSp>
          <p:nvGrpSpPr>
            <p:cNvPr id="20" name="Group 261"/>
            <p:cNvGrpSpPr>
              <a:grpSpLocks/>
            </p:cNvGrpSpPr>
            <p:nvPr/>
          </p:nvGrpSpPr>
          <p:grpSpPr bwMode="auto">
            <a:xfrm>
              <a:off x="3168" y="2352"/>
              <a:ext cx="288" cy="1065"/>
              <a:chOff x="3168" y="2352"/>
              <a:chExt cx="288" cy="1065"/>
            </a:xfrm>
          </p:grpSpPr>
          <p:grpSp>
            <p:nvGrpSpPr>
              <p:cNvPr id="21" name="Group 260"/>
              <p:cNvGrpSpPr>
                <a:grpSpLocks/>
              </p:cNvGrpSpPr>
              <p:nvPr/>
            </p:nvGrpSpPr>
            <p:grpSpPr bwMode="auto">
              <a:xfrm>
                <a:off x="3168" y="2928"/>
                <a:ext cx="288" cy="489"/>
                <a:chOff x="3168" y="2928"/>
                <a:chExt cx="288" cy="489"/>
              </a:xfrm>
            </p:grpSpPr>
            <p:sp>
              <p:nvSpPr>
                <p:cNvPr id="27748" name="Rectangle 160"/>
                <p:cNvSpPr>
                  <a:spLocks noChangeArrowheads="1"/>
                </p:cNvSpPr>
                <p:nvPr/>
              </p:nvSpPr>
              <p:spPr bwMode="auto">
                <a:xfrm>
                  <a:off x="3168" y="2928"/>
                  <a:ext cx="96" cy="96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7749" name="Rectangle 161"/>
                <p:cNvSpPr>
                  <a:spLocks noChangeArrowheads="1"/>
                </p:cNvSpPr>
                <p:nvPr/>
              </p:nvSpPr>
              <p:spPr bwMode="auto">
                <a:xfrm>
                  <a:off x="3264" y="3024"/>
                  <a:ext cx="96" cy="96"/>
                </a:xfrm>
                <a:prstGeom prst="rect">
                  <a:avLst/>
                </a:prstGeom>
                <a:solidFill>
                  <a:srgbClr val="CC660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7750" name="Rectangle 162"/>
                <p:cNvSpPr>
                  <a:spLocks noChangeArrowheads="1"/>
                </p:cNvSpPr>
                <p:nvPr/>
              </p:nvSpPr>
              <p:spPr bwMode="auto">
                <a:xfrm>
                  <a:off x="3168" y="3024"/>
                  <a:ext cx="96" cy="96"/>
                </a:xfrm>
                <a:prstGeom prst="rect">
                  <a:avLst/>
                </a:prstGeom>
                <a:solidFill>
                  <a:srgbClr val="CCFFCC"/>
                </a:solidFill>
                <a:ln w="9525">
                  <a:solidFill>
                    <a:schemeClr val="tx2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7751" name="Rectangle 164"/>
                <p:cNvSpPr>
                  <a:spLocks noChangeArrowheads="1"/>
                </p:cNvSpPr>
                <p:nvPr/>
              </p:nvSpPr>
              <p:spPr bwMode="auto">
                <a:xfrm>
                  <a:off x="3360" y="3024"/>
                  <a:ext cx="96" cy="96"/>
                </a:xfrm>
                <a:prstGeom prst="rect">
                  <a:avLst/>
                </a:prstGeom>
                <a:solidFill>
                  <a:srgbClr val="FFCCFF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7752" name="Rectangle 165"/>
                <p:cNvSpPr>
                  <a:spLocks noChangeArrowheads="1"/>
                </p:cNvSpPr>
                <p:nvPr/>
              </p:nvSpPr>
              <p:spPr bwMode="auto">
                <a:xfrm>
                  <a:off x="3168" y="3120"/>
                  <a:ext cx="96" cy="96"/>
                </a:xfrm>
                <a:prstGeom prst="rect">
                  <a:avLst/>
                </a:prstGeom>
                <a:solidFill>
                  <a:srgbClr val="33CC33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7753" name="Rectangle 166"/>
                <p:cNvSpPr>
                  <a:spLocks noChangeArrowheads="1"/>
                </p:cNvSpPr>
                <p:nvPr/>
              </p:nvSpPr>
              <p:spPr bwMode="auto">
                <a:xfrm>
                  <a:off x="3360" y="2928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7754" name="Rectangle 167"/>
                <p:cNvSpPr>
                  <a:spLocks noChangeArrowheads="1"/>
                </p:cNvSpPr>
                <p:nvPr/>
              </p:nvSpPr>
              <p:spPr bwMode="auto">
                <a:xfrm>
                  <a:off x="3360" y="3120"/>
                  <a:ext cx="96" cy="96"/>
                </a:xfrm>
                <a:prstGeom prst="rect">
                  <a:avLst/>
                </a:prstGeom>
                <a:solidFill>
                  <a:srgbClr val="FF990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7755" name="Rectangle 168"/>
                <p:cNvSpPr>
                  <a:spLocks noChangeArrowheads="1"/>
                </p:cNvSpPr>
                <p:nvPr/>
              </p:nvSpPr>
              <p:spPr bwMode="auto">
                <a:xfrm>
                  <a:off x="3264" y="2928"/>
                  <a:ext cx="96" cy="96"/>
                </a:xfrm>
                <a:prstGeom prst="rect">
                  <a:avLst/>
                </a:prstGeom>
                <a:solidFill>
                  <a:srgbClr val="FF330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7756" name="Text Box 169"/>
                <p:cNvSpPr txBox="1">
                  <a:spLocks noChangeArrowheads="1"/>
                </p:cNvSpPr>
                <p:nvPr/>
              </p:nvSpPr>
              <p:spPr bwMode="auto">
                <a:xfrm>
                  <a:off x="3224" y="3167"/>
                  <a:ext cx="203" cy="2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/>
                    <a:t>4</a:t>
                  </a:r>
                </a:p>
              </p:txBody>
            </p:sp>
          </p:grpSp>
          <p:grpSp>
            <p:nvGrpSpPr>
              <p:cNvPr id="22" name="Group 250"/>
              <p:cNvGrpSpPr>
                <a:grpSpLocks/>
              </p:cNvGrpSpPr>
              <p:nvPr/>
            </p:nvGrpSpPr>
            <p:grpSpPr bwMode="auto">
              <a:xfrm>
                <a:off x="3168" y="2352"/>
                <a:ext cx="288" cy="864"/>
                <a:chOff x="3168" y="2352"/>
                <a:chExt cx="288" cy="864"/>
              </a:xfrm>
            </p:grpSpPr>
            <p:grpSp>
              <p:nvGrpSpPr>
                <p:cNvPr id="23" name="Group 220"/>
                <p:cNvGrpSpPr>
                  <a:grpSpLocks/>
                </p:cNvGrpSpPr>
                <p:nvPr/>
              </p:nvGrpSpPr>
              <p:grpSpPr bwMode="auto">
                <a:xfrm>
                  <a:off x="3168" y="2352"/>
                  <a:ext cx="288" cy="489"/>
                  <a:chOff x="3168" y="2352"/>
                  <a:chExt cx="288" cy="489"/>
                </a:xfrm>
              </p:grpSpPr>
              <p:sp>
                <p:nvSpPr>
                  <p:cNvPr id="27738" name="Rectangle 150"/>
                  <p:cNvSpPr>
                    <a:spLocks noChangeArrowheads="1"/>
                  </p:cNvSpPr>
                  <p:nvPr/>
                </p:nvSpPr>
                <p:spPr bwMode="auto">
                  <a:xfrm>
                    <a:off x="3264" y="2352"/>
                    <a:ext cx="96" cy="96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7739" name="Rectangle 151"/>
                  <p:cNvSpPr>
                    <a:spLocks noChangeArrowheads="1"/>
                  </p:cNvSpPr>
                  <p:nvPr/>
                </p:nvSpPr>
                <p:spPr bwMode="auto">
                  <a:xfrm>
                    <a:off x="3264" y="2448"/>
                    <a:ext cx="96" cy="96"/>
                  </a:xfrm>
                  <a:prstGeom prst="rect">
                    <a:avLst/>
                  </a:prstGeom>
                  <a:solidFill>
                    <a:srgbClr val="CC660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7740" name="Rectangle 152"/>
                  <p:cNvSpPr>
                    <a:spLocks noChangeArrowheads="1"/>
                  </p:cNvSpPr>
                  <p:nvPr/>
                </p:nvSpPr>
                <p:spPr bwMode="auto">
                  <a:xfrm>
                    <a:off x="3168" y="2448"/>
                    <a:ext cx="96" cy="96"/>
                  </a:xfrm>
                  <a:prstGeom prst="rect">
                    <a:avLst/>
                  </a:prstGeom>
                  <a:solidFill>
                    <a:srgbClr val="CCFFCC"/>
                  </a:solidFill>
                  <a:ln w="9525">
                    <a:solidFill>
                      <a:schemeClr val="tx2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7741" name="Rectangle 153"/>
                  <p:cNvSpPr>
                    <a:spLocks noChangeArrowheads="1"/>
                  </p:cNvSpPr>
                  <p:nvPr/>
                </p:nvSpPr>
                <p:spPr bwMode="auto">
                  <a:xfrm>
                    <a:off x="3264" y="2544"/>
                    <a:ext cx="96" cy="96"/>
                  </a:xfrm>
                  <a:prstGeom prst="rect">
                    <a:avLst/>
                  </a:prstGeom>
                  <a:solidFill>
                    <a:schemeClr val="hlink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7742" name="Rectangle 154"/>
                  <p:cNvSpPr>
                    <a:spLocks noChangeArrowheads="1"/>
                  </p:cNvSpPr>
                  <p:nvPr/>
                </p:nvSpPr>
                <p:spPr bwMode="auto">
                  <a:xfrm>
                    <a:off x="3360" y="2448"/>
                    <a:ext cx="96" cy="96"/>
                  </a:xfrm>
                  <a:prstGeom prst="rect">
                    <a:avLst/>
                  </a:prstGeom>
                  <a:solidFill>
                    <a:srgbClr val="FFCCFF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7743" name="Rectangle 155"/>
                  <p:cNvSpPr>
                    <a:spLocks noChangeArrowheads="1"/>
                  </p:cNvSpPr>
                  <p:nvPr/>
                </p:nvSpPr>
                <p:spPr bwMode="auto">
                  <a:xfrm>
                    <a:off x="3168" y="2544"/>
                    <a:ext cx="96" cy="96"/>
                  </a:xfrm>
                  <a:prstGeom prst="rect">
                    <a:avLst/>
                  </a:prstGeom>
                  <a:solidFill>
                    <a:srgbClr val="33CC33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7744" name="Rectangle 156"/>
                  <p:cNvSpPr>
                    <a:spLocks noChangeArrowheads="1"/>
                  </p:cNvSpPr>
                  <p:nvPr/>
                </p:nvSpPr>
                <p:spPr bwMode="auto">
                  <a:xfrm>
                    <a:off x="3168" y="2352"/>
                    <a:ext cx="96" cy="96"/>
                  </a:xfrm>
                  <a:prstGeom prst="rect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7745" name="Rectangle 157"/>
                  <p:cNvSpPr>
                    <a:spLocks noChangeArrowheads="1"/>
                  </p:cNvSpPr>
                  <p:nvPr/>
                </p:nvSpPr>
                <p:spPr bwMode="auto">
                  <a:xfrm>
                    <a:off x="3360" y="2544"/>
                    <a:ext cx="96" cy="96"/>
                  </a:xfrm>
                  <a:prstGeom prst="rect">
                    <a:avLst/>
                  </a:prstGeom>
                  <a:solidFill>
                    <a:srgbClr val="FF990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7746" name="Rectangle 158"/>
                  <p:cNvSpPr>
                    <a:spLocks noChangeArrowheads="1"/>
                  </p:cNvSpPr>
                  <p:nvPr/>
                </p:nvSpPr>
                <p:spPr bwMode="auto">
                  <a:xfrm>
                    <a:off x="3360" y="2352"/>
                    <a:ext cx="96" cy="96"/>
                  </a:xfrm>
                  <a:prstGeom prst="rect">
                    <a:avLst/>
                  </a:prstGeom>
                  <a:solidFill>
                    <a:srgbClr val="FF330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7747" name="Text Box 15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224" y="2591"/>
                    <a:ext cx="203" cy="250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 sz="2000"/>
                      <a:t>2</a:t>
                    </a:r>
                  </a:p>
                </p:txBody>
              </p:sp>
            </p:grpSp>
            <p:sp>
              <p:nvSpPr>
                <p:cNvPr id="27737" name="Rectangle 163"/>
                <p:cNvSpPr>
                  <a:spLocks noChangeArrowheads="1"/>
                </p:cNvSpPr>
                <p:nvPr/>
              </p:nvSpPr>
              <p:spPr bwMode="auto">
                <a:xfrm>
                  <a:off x="3264" y="3120"/>
                  <a:ext cx="96" cy="96"/>
                </a:xfrm>
                <a:prstGeom prst="rect">
                  <a:avLst/>
                </a:prstGeom>
                <a:solidFill>
                  <a:schemeClr val="hlink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24" name="Group 251"/>
            <p:cNvGrpSpPr>
              <a:grpSpLocks/>
            </p:cNvGrpSpPr>
            <p:nvPr/>
          </p:nvGrpSpPr>
          <p:grpSpPr bwMode="auto">
            <a:xfrm>
              <a:off x="2688" y="2496"/>
              <a:ext cx="480" cy="576"/>
              <a:chOff x="2688" y="2496"/>
              <a:chExt cx="480" cy="576"/>
            </a:xfrm>
          </p:grpSpPr>
          <p:sp>
            <p:nvSpPr>
              <p:cNvPr id="27732" name="Line 248"/>
              <p:cNvSpPr>
                <a:spLocks noChangeShapeType="1"/>
              </p:cNvSpPr>
              <p:nvPr/>
            </p:nvSpPr>
            <p:spPr bwMode="auto">
              <a:xfrm flipV="1">
                <a:off x="2688" y="2496"/>
                <a:ext cx="480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27733" name="Line 249"/>
              <p:cNvSpPr>
                <a:spLocks noChangeShapeType="1"/>
              </p:cNvSpPr>
              <p:nvPr/>
            </p:nvSpPr>
            <p:spPr bwMode="auto">
              <a:xfrm>
                <a:off x="2688" y="2736"/>
                <a:ext cx="480" cy="3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/>
              <a:lstStyle/>
              <a:p>
                <a:endParaRPr lang="en-US"/>
              </a:p>
            </p:txBody>
          </p:sp>
        </p:grpSp>
      </p:grpSp>
      <p:grpSp>
        <p:nvGrpSpPr>
          <p:cNvPr id="25" name="Group 254"/>
          <p:cNvGrpSpPr>
            <a:grpSpLocks/>
          </p:cNvGrpSpPr>
          <p:nvPr/>
        </p:nvGrpSpPr>
        <p:grpSpPr bwMode="auto">
          <a:xfrm>
            <a:off x="5486400" y="3733800"/>
            <a:ext cx="1219200" cy="776288"/>
            <a:chOff x="3456" y="2352"/>
            <a:chExt cx="768" cy="489"/>
          </a:xfrm>
        </p:grpSpPr>
        <p:grpSp>
          <p:nvGrpSpPr>
            <p:cNvPr id="26" name="Group 222"/>
            <p:cNvGrpSpPr>
              <a:grpSpLocks/>
            </p:cNvGrpSpPr>
            <p:nvPr/>
          </p:nvGrpSpPr>
          <p:grpSpPr bwMode="auto">
            <a:xfrm>
              <a:off x="3936" y="2352"/>
              <a:ext cx="288" cy="489"/>
              <a:chOff x="3936" y="2352"/>
              <a:chExt cx="288" cy="489"/>
            </a:xfrm>
          </p:grpSpPr>
          <p:sp>
            <p:nvSpPr>
              <p:cNvPr id="27720" name="Rectangle 170"/>
              <p:cNvSpPr>
                <a:spLocks noChangeArrowheads="1"/>
              </p:cNvSpPr>
              <p:nvPr/>
            </p:nvSpPr>
            <p:spPr bwMode="auto">
              <a:xfrm>
                <a:off x="4032" y="2352"/>
                <a:ext cx="96" cy="96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721" name="Rectangle 171"/>
              <p:cNvSpPr>
                <a:spLocks noChangeArrowheads="1"/>
              </p:cNvSpPr>
              <p:nvPr/>
            </p:nvSpPr>
            <p:spPr bwMode="auto">
              <a:xfrm>
                <a:off x="4032" y="2448"/>
                <a:ext cx="96" cy="96"/>
              </a:xfrm>
              <a:prstGeom prst="rect">
                <a:avLst/>
              </a:prstGeom>
              <a:solidFill>
                <a:srgbClr val="CC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722" name="Rectangle 172"/>
              <p:cNvSpPr>
                <a:spLocks noChangeArrowheads="1"/>
              </p:cNvSpPr>
              <p:nvPr/>
            </p:nvSpPr>
            <p:spPr bwMode="auto">
              <a:xfrm>
                <a:off x="3936" y="2352"/>
                <a:ext cx="96" cy="96"/>
              </a:xfrm>
              <a:prstGeom prst="rect">
                <a:avLst/>
              </a:prstGeom>
              <a:solidFill>
                <a:srgbClr val="CCFFCC"/>
              </a:solidFill>
              <a:ln w="9525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723" name="Rectangle 173"/>
              <p:cNvSpPr>
                <a:spLocks noChangeArrowheads="1"/>
              </p:cNvSpPr>
              <p:nvPr/>
            </p:nvSpPr>
            <p:spPr bwMode="auto">
              <a:xfrm>
                <a:off x="4032" y="2544"/>
                <a:ext cx="96" cy="96"/>
              </a:xfrm>
              <a:prstGeom prst="rect">
                <a:avLst/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724" name="Rectangle 174"/>
              <p:cNvSpPr>
                <a:spLocks noChangeArrowheads="1"/>
              </p:cNvSpPr>
              <p:nvPr/>
            </p:nvSpPr>
            <p:spPr bwMode="auto">
              <a:xfrm>
                <a:off x="4128" y="2448"/>
                <a:ext cx="96" cy="96"/>
              </a:xfrm>
              <a:prstGeom prst="rect">
                <a:avLst/>
              </a:prstGeom>
              <a:solidFill>
                <a:srgbClr val="FFCC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725" name="Rectangle 175"/>
              <p:cNvSpPr>
                <a:spLocks noChangeArrowheads="1"/>
              </p:cNvSpPr>
              <p:nvPr/>
            </p:nvSpPr>
            <p:spPr bwMode="auto">
              <a:xfrm>
                <a:off x="3936" y="2544"/>
                <a:ext cx="96" cy="96"/>
              </a:xfrm>
              <a:prstGeom prst="rect">
                <a:avLst/>
              </a:prstGeom>
              <a:solidFill>
                <a:srgbClr val="33CC33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726" name="Rectangle 176"/>
              <p:cNvSpPr>
                <a:spLocks noChangeArrowheads="1"/>
              </p:cNvSpPr>
              <p:nvPr/>
            </p:nvSpPr>
            <p:spPr bwMode="auto">
              <a:xfrm>
                <a:off x="3936" y="2448"/>
                <a:ext cx="96" cy="96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727" name="Rectangle 177"/>
              <p:cNvSpPr>
                <a:spLocks noChangeArrowheads="1"/>
              </p:cNvSpPr>
              <p:nvPr/>
            </p:nvSpPr>
            <p:spPr bwMode="auto">
              <a:xfrm>
                <a:off x="4128" y="2544"/>
                <a:ext cx="96" cy="96"/>
              </a:xfrm>
              <a:prstGeom prst="rect">
                <a:avLst/>
              </a:prstGeom>
              <a:solidFill>
                <a:srgbClr val="FF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728" name="Rectangle 178"/>
              <p:cNvSpPr>
                <a:spLocks noChangeArrowheads="1"/>
              </p:cNvSpPr>
              <p:nvPr/>
            </p:nvSpPr>
            <p:spPr bwMode="auto">
              <a:xfrm>
                <a:off x="4128" y="2352"/>
                <a:ext cx="96" cy="96"/>
              </a:xfrm>
              <a:prstGeom prst="rect">
                <a:avLst/>
              </a:prstGeom>
              <a:solidFill>
                <a:srgbClr val="FF33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729" name="Text Box 179"/>
              <p:cNvSpPr txBox="1">
                <a:spLocks noChangeArrowheads="1"/>
              </p:cNvSpPr>
              <p:nvPr/>
            </p:nvSpPr>
            <p:spPr bwMode="auto">
              <a:xfrm>
                <a:off x="3992" y="2591"/>
                <a:ext cx="203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/>
                  <a:t>1</a:t>
                </a:r>
              </a:p>
            </p:txBody>
          </p:sp>
        </p:grpSp>
        <p:sp>
          <p:nvSpPr>
            <p:cNvPr id="27719" name="Line 253"/>
            <p:cNvSpPr>
              <a:spLocks noChangeShapeType="1"/>
            </p:cNvSpPr>
            <p:nvPr/>
          </p:nvSpPr>
          <p:spPr bwMode="auto">
            <a:xfrm>
              <a:off x="3456" y="2496"/>
              <a:ext cx="48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27" name="Group 259"/>
          <p:cNvGrpSpPr>
            <a:grpSpLocks/>
          </p:cNvGrpSpPr>
          <p:nvPr/>
        </p:nvGrpSpPr>
        <p:grpSpPr bwMode="auto">
          <a:xfrm>
            <a:off x="6705600" y="3200400"/>
            <a:ext cx="1219200" cy="1843088"/>
            <a:chOff x="4224" y="2016"/>
            <a:chExt cx="768" cy="1161"/>
          </a:xfrm>
        </p:grpSpPr>
        <p:grpSp>
          <p:nvGrpSpPr>
            <p:cNvPr id="28" name="Group 257"/>
            <p:cNvGrpSpPr>
              <a:grpSpLocks/>
            </p:cNvGrpSpPr>
            <p:nvPr/>
          </p:nvGrpSpPr>
          <p:grpSpPr bwMode="auto">
            <a:xfrm>
              <a:off x="4704" y="2016"/>
              <a:ext cx="288" cy="1161"/>
              <a:chOff x="4704" y="2016"/>
              <a:chExt cx="288" cy="1161"/>
            </a:xfrm>
          </p:grpSpPr>
          <p:grpSp>
            <p:nvGrpSpPr>
              <p:cNvPr id="29" name="Group 224"/>
              <p:cNvGrpSpPr>
                <a:grpSpLocks/>
              </p:cNvGrpSpPr>
              <p:nvPr/>
            </p:nvGrpSpPr>
            <p:grpSpPr bwMode="auto">
              <a:xfrm>
                <a:off x="4704" y="2016"/>
                <a:ext cx="288" cy="489"/>
                <a:chOff x="4704" y="2016"/>
                <a:chExt cx="288" cy="489"/>
              </a:xfrm>
            </p:grpSpPr>
            <p:sp>
              <p:nvSpPr>
                <p:cNvPr id="27708" name="Rectangle 190"/>
                <p:cNvSpPr>
                  <a:spLocks noChangeArrowheads="1"/>
                </p:cNvSpPr>
                <p:nvPr/>
              </p:nvSpPr>
              <p:spPr bwMode="auto">
                <a:xfrm>
                  <a:off x="4800" y="2016"/>
                  <a:ext cx="96" cy="96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7709" name="Rectangle 191"/>
                <p:cNvSpPr>
                  <a:spLocks noChangeArrowheads="1"/>
                </p:cNvSpPr>
                <p:nvPr/>
              </p:nvSpPr>
              <p:spPr bwMode="auto">
                <a:xfrm>
                  <a:off x="4800" y="2112"/>
                  <a:ext cx="96" cy="96"/>
                </a:xfrm>
                <a:prstGeom prst="rect">
                  <a:avLst/>
                </a:prstGeom>
                <a:solidFill>
                  <a:srgbClr val="CC660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7710" name="Rectangle 192"/>
                <p:cNvSpPr>
                  <a:spLocks noChangeArrowheads="1"/>
                </p:cNvSpPr>
                <p:nvPr/>
              </p:nvSpPr>
              <p:spPr bwMode="auto">
                <a:xfrm>
                  <a:off x="4704" y="2016"/>
                  <a:ext cx="96" cy="96"/>
                </a:xfrm>
                <a:prstGeom prst="rect">
                  <a:avLst/>
                </a:prstGeom>
                <a:solidFill>
                  <a:srgbClr val="CCFFCC"/>
                </a:solidFill>
                <a:ln w="9525">
                  <a:solidFill>
                    <a:schemeClr val="tx2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7711" name="Rectangle 193"/>
                <p:cNvSpPr>
                  <a:spLocks noChangeArrowheads="1"/>
                </p:cNvSpPr>
                <p:nvPr/>
              </p:nvSpPr>
              <p:spPr bwMode="auto">
                <a:xfrm>
                  <a:off x="4800" y="2208"/>
                  <a:ext cx="96" cy="96"/>
                </a:xfrm>
                <a:prstGeom prst="rect">
                  <a:avLst/>
                </a:prstGeom>
                <a:solidFill>
                  <a:schemeClr val="hlink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7712" name="Rectangle 194"/>
                <p:cNvSpPr>
                  <a:spLocks noChangeArrowheads="1"/>
                </p:cNvSpPr>
                <p:nvPr/>
              </p:nvSpPr>
              <p:spPr bwMode="auto">
                <a:xfrm>
                  <a:off x="4896" y="2112"/>
                  <a:ext cx="96" cy="96"/>
                </a:xfrm>
                <a:prstGeom prst="rect">
                  <a:avLst/>
                </a:prstGeom>
                <a:solidFill>
                  <a:srgbClr val="FFCCFF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7713" name="Rectangle 195"/>
                <p:cNvSpPr>
                  <a:spLocks noChangeArrowheads="1"/>
                </p:cNvSpPr>
                <p:nvPr/>
              </p:nvSpPr>
              <p:spPr bwMode="auto">
                <a:xfrm>
                  <a:off x="4704" y="2112"/>
                  <a:ext cx="96" cy="96"/>
                </a:xfrm>
                <a:prstGeom prst="rect">
                  <a:avLst/>
                </a:prstGeom>
                <a:solidFill>
                  <a:srgbClr val="33CC33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7714" name="Rectangle 196"/>
                <p:cNvSpPr>
                  <a:spLocks noChangeArrowheads="1"/>
                </p:cNvSpPr>
                <p:nvPr/>
              </p:nvSpPr>
              <p:spPr bwMode="auto">
                <a:xfrm>
                  <a:off x="4704" y="2208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7715" name="Rectangle 197"/>
                <p:cNvSpPr>
                  <a:spLocks noChangeArrowheads="1"/>
                </p:cNvSpPr>
                <p:nvPr/>
              </p:nvSpPr>
              <p:spPr bwMode="auto">
                <a:xfrm>
                  <a:off x="4896" y="2208"/>
                  <a:ext cx="96" cy="96"/>
                </a:xfrm>
                <a:prstGeom prst="rect">
                  <a:avLst/>
                </a:prstGeom>
                <a:solidFill>
                  <a:srgbClr val="FF990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7716" name="Rectangle 198"/>
                <p:cNvSpPr>
                  <a:spLocks noChangeArrowheads="1"/>
                </p:cNvSpPr>
                <p:nvPr/>
              </p:nvSpPr>
              <p:spPr bwMode="auto">
                <a:xfrm>
                  <a:off x="4896" y="2016"/>
                  <a:ext cx="96" cy="96"/>
                </a:xfrm>
                <a:prstGeom prst="rect">
                  <a:avLst/>
                </a:prstGeom>
                <a:solidFill>
                  <a:srgbClr val="FF330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7717" name="Text Box 199"/>
                <p:cNvSpPr txBox="1">
                  <a:spLocks noChangeArrowheads="1"/>
                </p:cNvSpPr>
                <p:nvPr/>
              </p:nvSpPr>
              <p:spPr bwMode="auto">
                <a:xfrm>
                  <a:off x="4760" y="2255"/>
                  <a:ext cx="203" cy="2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/>
                    <a:t>2</a:t>
                  </a:r>
                </a:p>
              </p:txBody>
            </p:sp>
          </p:grpSp>
          <p:sp>
            <p:nvSpPr>
              <p:cNvPr id="27707" name="Text Box 209"/>
              <p:cNvSpPr txBox="1">
                <a:spLocks noChangeArrowheads="1"/>
              </p:cNvSpPr>
              <p:nvPr/>
            </p:nvSpPr>
            <p:spPr bwMode="auto">
              <a:xfrm>
                <a:off x="4760" y="2927"/>
                <a:ext cx="203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/>
                  <a:t>0</a:t>
                </a:r>
              </a:p>
            </p:txBody>
          </p:sp>
        </p:grpSp>
        <p:grpSp>
          <p:nvGrpSpPr>
            <p:cNvPr id="30" name="Group 258"/>
            <p:cNvGrpSpPr>
              <a:grpSpLocks/>
            </p:cNvGrpSpPr>
            <p:nvPr/>
          </p:nvGrpSpPr>
          <p:grpSpPr bwMode="auto">
            <a:xfrm>
              <a:off x="4224" y="2160"/>
              <a:ext cx="480" cy="672"/>
              <a:chOff x="4224" y="2160"/>
              <a:chExt cx="480" cy="672"/>
            </a:xfrm>
          </p:grpSpPr>
          <p:sp>
            <p:nvSpPr>
              <p:cNvPr id="27704" name="Line 255"/>
              <p:cNvSpPr>
                <a:spLocks noChangeShapeType="1"/>
              </p:cNvSpPr>
              <p:nvPr/>
            </p:nvSpPr>
            <p:spPr bwMode="auto">
              <a:xfrm flipV="1">
                <a:off x="4224" y="2160"/>
                <a:ext cx="480" cy="3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27705" name="Line 256"/>
              <p:cNvSpPr>
                <a:spLocks noChangeShapeType="1"/>
              </p:cNvSpPr>
              <p:nvPr/>
            </p:nvSpPr>
            <p:spPr bwMode="auto">
              <a:xfrm>
                <a:off x="4224" y="2496"/>
                <a:ext cx="480" cy="3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/>
              <a:lstStyle/>
              <a:p>
                <a:endParaRPr lang="en-US"/>
              </a:p>
            </p:txBody>
          </p:sp>
        </p:grpSp>
      </p:grpSp>
      <p:grpSp>
        <p:nvGrpSpPr>
          <p:cNvPr id="31" name="Group 266"/>
          <p:cNvGrpSpPr>
            <a:grpSpLocks/>
          </p:cNvGrpSpPr>
          <p:nvPr/>
        </p:nvGrpSpPr>
        <p:grpSpPr bwMode="auto">
          <a:xfrm>
            <a:off x="3048000" y="2133600"/>
            <a:ext cx="1219200" cy="3990975"/>
            <a:chOff x="1920" y="1344"/>
            <a:chExt cx="768" cy="2514"/>
          </a:xfrm>
        </p:grpSpPr>
        <p:grpSp>
          <p:nvGrpSpPr>
            <p:cNvPr id="27781" name="Group 265"/>
            <p:cNvGrpSpPr>
              <a:grpSpLocks/>
            </p:cNvGrpSpPr>
            <p:nvPr/>
          </p:nvGrpSpPr>
          <p:grpSpPr bwMode="auto">
            <a:xfrm>
              <a:off x="2400" y="1344"/>
              <a:ext cx="288" cy="2514"/>
              <a:chOff x="2400" y="1344"/>
              <a:chExt cx="288" cy="2514"/>
            </a:xfrm>
          </p:grpSpPr>
          <p:grpSp>
            <p:nvGrpSpPr>
              <p:cNvPr id="27782" name="Group 215"/>
              <p:cNvGrpSpPr>
                <a:grpSpLocks/>
              </p:cNvGrpSpPr>
              <p:nvPr/>
            </p:nvGrpSpPr>
            <p:grpSpPr bwMode="auto">
              <a:xfrm>
                <a:off x="2400" y="1344"/>
                <a:ext cx="288" cy="490"/>
                <a:chOff x="2400" y="1344"/>
                <a:chExt cx="288" cy="490"/>
              </a:xfrm>
            </p:grpSpPr>
            <p:sp>
              <p:nvSpPr>
                <p:cNvPr id="27692" name="Rectangle 70"/>
                <p:cNvSpPr>
                  <a:spLocks noChangeArrowheads="1"/>
                </p:cNvSpPr>
                <p:nvPr/>
              </p:nvSpPr>
              <p:spPr bwMode="auto">
                <a:xfrm>
                  <a:off x="2400" y="1344"/>
                  <a:ext cx="96" cy="96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7693" name="Rectangle 71"/>
                <p:cNvSpPr>
                  <a:spLocks noChangeArrowheads="1"/>
                </p:cNvSpPr>
                <p:nvPr/>
              </p:nvSpPr>
              <p:spPr bwMode="auto">
                <a:xfrm>
                  <a:off x="2496" y="1344"/>
                  <a:ext cx="96" cy="96"/>
                </a:xfrm>
                <a:prstGeom prst="rect">
                  <a:avLst/>
                </a:prstGeom>
                <a:solidFill>
                  <a:srgbClr val="CC660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7694" name="Rectangle 72"/>
                <p:cNvSpPr>
                  <a:spLocks noChangeArrowheads="1"/>
                </p:cNvSpPr>
                <p:nvPr/>
              </p:nvSpPr>
              <p:spPr bwMode="auto">
                <a:xfrm>
                  <a:off x="2496" y="1440"/>
                  <a:ext cx="96" cy="96"/>
                </a:xfrm>
                <a:prstGeom prst="rect">
                  <a:avLst/>
                </a:prstGeom>
                <a:solidFill>
                  <a:srgbClr val="CCFFCC"/>
                </a:solidFill>
                <a:ln w="9525">
                  <a:solidFill>
                    <a:schemeClr val="tx2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7695" name="Rectangle 73"/>
                <p:cNvSpPr>
                  <a:spLocks noChangeArrowheads="1"/>
                </p:cNvSpPr>
                <p:nvPr/>
              </p:nvSpPr>
              <p:spPr bwMode="auto">
                <a:xfrm>
                  <a:off x="2496" y="1536"/>
                  <a:ext cx="96" cy="96"/>
                </a:xfrm>
                <a:prstGeom prst="rect">
                  <a:avLst/>
                </a:prstGeom>
                <a:solidFill>
                  <a:schemeClr val="hlink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7696" name="Rectangle 74"/>
                <p:cNvSpPr>
                  <a:spLocks noChangeArrowheads="1"/>
                </p:cNvSpPr>
                <p:nvPr/>
              </p:nvSpPr>
              <p:spPr bwMode="auto">
                <a:xfrm>
                  <a:off x="2592" y="1440"/>
                  <a:ext cx="96" cy="96"/>
                </a:xfrm>
                <a:prstGeom prst="rect">
                  <a:avLst/>
                </a:prstGeom>
                <a:solidFill>
                  <a:srgbClr val="FFCCFF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7697" name="Rectangle 75"/>
                <p:cNvSpPr>
                  <a:spLocks noChangeArrowheads="1"/>
                </p:cNvSpPr>
                <p:nvPr/>
              </p:nvSpPr>
              <p:spPr bwMode="auto">
                <a:xfrm>
                  <a:off x="2400" y="1536"/>
                  <a:ext cx="96" cy="96"/>
                </a:xfrm>
                <a:prstGeom prst="rect">
                  <a:avLst/>
                </a:prstGeom>
                <a:solidFill>
                  <a:srgbClr val="33CC33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7698" name="Rectangle 76"/>
                <p:cNvSpPr>
                  <a:spLocks noChangeArrowheads="1"/>
                </p:cNvSpPr>
                <p:nvPr/>
              </p:nvSpPr>
              <p:spPr bwMode="auto">
                <a:xfrm>
                  <a:off x="2400" y="1440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7699" name="Rectangle 77"/>
                <p:cNvSpPr>
                  <a:spLocks noChangeArrowheads="1"/>
                </p:cNvSpPr>
                <p:nvPr/>
              </p:nvSpPr>
              <p:spPr bwMode="auto">
                <a:xfrm>
                  <a:off x="2592" y="1536"/>
                  <a:ext cx="96" cy="96"/>
                </a:xfrm>
                <a:prstGeom prst="rect">
                  <a:avLst/>
                </a:prstGeom>
                <a:solidFill>
                  <a:srgbClr val="FF990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7700" name="Rectangle 78"/>
                <p:cNvSpPr>
                  <a:spLocks noChangeArrowheads="1"/>
                </p:cNvSpPr>
                <p:nvPr/>
              </p:nvSpPr>
              <p:spPr bwMode="auto">
                <a:xfrm>
                  <a:off x="2592" y="1344"/>
                  <a:ext cx="96" cy="96"/>
                </a:xfrm>
                <a:prstGeom prst="rect">
                  <a:avLst/>
                </a:prstGeom>
                <a:solidFill>
                  <a:srgbClr val="FF330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7701" name="Text Box 99"/>
                <p:cNvSpPr txBox="1">
                  <a:spLocks noChangeArrowheads="1"/>
                </p:cNvSpPr>
                <p:nvPr/>
              </p:nvSpPr>
              <p:spPr bwMode="auto">
                <a:xfrm>
                  <a:off x="2448" y="1584"/>
                  <a:ext cx="203" cy="2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/>
                    <a:t>3</a:t>
                  </a:r>
                </a:p>
              </p:txBody>
            </p:sp>
          </p:grpSp>
          <p:grpSp>
            <p:nvGrpSpPr>
              <p:cNvPr id="27785" name="Group 226"/>
              <p:cNvGrpSpPr>
                <a:grpSpLocks/>
              </p:cNvGrpSpPr>
              <p:nvPr/>
            </p:nvGrpSpPr>
            <p:grpSpPr bwMode="auto">
              <a:xfrm>
                <a:off x="2400" y="2592"/>
                <a:ext cx="288" cy="1266"/>
                <a:chOff x="2400" y="2592"/>
                <a:chExt cx="288" cy="1266"/>
              </a:xfrm>
            </p:grpSpPr>
            <p:grpSp>
              <p:nvGrpSpPr>
                <p:cNvPr id="27786" name="Group 217"/>
                <p:cNvGrpSpPr>
                  <a:grpSpLocks/>
                </p:cNvGrpSpPr>
                <p:nvPr/>
              </p:nvGrpSpPr>
              <p:grpSpPr bwMode="auto">
                <a:xfrm>
                  <a:off x="2400" y="3360"/>
                  <a:ext cx="288" cy="498"/>
                  <a:chOff x="2400" y="3360"/>
                  <a:chExt cx="288" cy="498"/>
                </a:xfrm>
              </p:grpSpPr>
              <p:sp>
                <p:nvSpPr>
                  <p:cNvPr id="27682" name="Rectangle 88"/>
                  <p:cNvSpPr>
                    <a:spLocks noChangeArrowheads="1"/>
                  </p:cNvSpPr>
                  <p:nvPr/>
                </p:nvSpPr>
                <p:spPr bwMode="auto">
                  <a:xfrm>
                    <a:off x="2400" y="3360"/>
                    <a:ext cx="96" cy="96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7683" name="Rectangle 89"/>
                  <p:cNvSpPr>
                    <a:spLocks noChangeArrowheads="1"/>
                  </p:cNvSpPr>
                  <p:nvPr/>
                </p:nvSpPr>
                <p:spPr bwMode="auto">
                  <a:xfrm>
                    <a:off x="2496" y="3360"/>
                    <a:ext cx="96" cy="96"/>
                  </a:xfrm>
                  <a:prstGeom prst="rect">
                    <a:avLst/>
                  </a:prstGeom>
                  <a:solidFill>
                    <a:srgbClr val="CC660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7684" name="Rectangle 90"/>
                  <p:cNvSpPr>
                    <a:spLocks noChangeArrowheads="1"/>
                  </p:cNvSpPr>
                  <p:nvPr/>
                </p:nvSpPr>
                <p:spPr bwMode="auto">
                  <a:xfrm>
                    <a:off x="2400" y="3456"/>
                    <a:ext cx="96" cy="96"/>
                  </a:xfrm>
                  <a:prstGeom prst="rect">
                    <a:avLst/>
                  </a:prstGeom>
                  <a:solidFill>
                    <a:srgbClr val="CCFFCC"/>
                  </a:solidFill>
                  <a:ln w="9525">
                    <a:solidFill>
                      <a:schemeClr val="tx2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7685" name="Rectangle 91"/>
                  <p:cNvSpPr>
                    <a:spLocks noChangeArrowheads="1"/>
                  </p:cNvSpPr>
                  <p:nvPr/>
                </p:nvSpPr>
                <p:spPr bwMode="auto">
                  <a:xfrm>
                    <a:off x="2496" y="3552"/>
                    <a:ext cx="96" cy="96"/>
                  </a:xfrm>
                  <a:prstGeom prst="rect">
                    <a:avLst/>
                  </a:prstGeom>
                  <a:solidFill>
                    <a:schemeClr val="hlink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7686" name="Rectangle 92"/>
                  <p:cNvSpPr>
                    <a:spLocks noChangeArrowheads="1"/>
                  </p:cNvSpPr>
                  <p:nvPr/>
                </p:nvSpPr>
                <p:spPr bwMode="auto">
                  <a:xfrm>
                    <a:off x="2496" y="3456"/>
                    <a:ext cx="96" cy="96"/>
                  </a:xfrm>
                  <a:prstGeom prst="rect">
                    <a:avLst/>
                  </a:prstGeom>
                  <a:solidFill>
                    <a:srgbClr val="FFCCFF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7687" name="Rectangle 93"/>
                  <p:cNvSpPr>
                    <a:spLocks noChangeArrowheads="1"/>
                  </p:cNvSpPr>
                  <p:nvPr/>
                </p:nvSpPr>
                <p:spPr bwMode="auto">
                  <a:xfrm>
                    <a:off x="2400" y="3552"/>
                    <a:ext cx="96" cy="96"/>
                  </a:xfrm>
                  <a:prstGeom prst="rect">
                    <a:avLst/>
                  </a:prstGeom>
                  <a:solidFill>
                    <a:srgbClr val="33CC33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7688" name="Rectangle 94"/>
                  <p:cNvSpPr>
                    <a:spLocks noChangeArrowheads="1"/>
                  </p:cNvSpPr>
                  <p:nvPr/>
                </p:nvSpPr>
                <p:spPr bwMode="auto">
                  <a:xfrm>
                    <a:off x="2592" y="3456"/>
                    <a:ext cx="96" cy="96"/>
                  </a:xfrm>
                  <a:prstGeom prst="rect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7689" name="Rectangle 95"/>
                  <p:cNvSpPr>
                    <a:spLocks noChangeArrowheads="1"/>
                  </p:cNvSpPr>
                  <p:nvPr/>
                </p:nvSpPr>
                <p:spPr bwMode="auto">
                  <a:xfrm>
                    <a:off x="2592" y="3552"/>
                    <a:ext cx="96" cy="96"/>
                  </a:xfrm>
                  <a:prstGeom prst="rect">
                    <a:avLst/>
                  </a:prstGeom>
                  <a:solidFill>
                    <a:srgbClr val="FF990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7690" name="Rectangle 96"/>
                  <p:cNvSpPr>
                    <a:spLocks noChangeArrowheads="1"/>
                  </p:cNvSpPr>
                  <p:nvPr/>
                </p:nvSpPr>
                <p:spPr bwMode="auto">
                  <a:xfrm>
                    <a:off x="2592" y="3360"/>
                    <a:ext cx="96" cy="96"/>
                  </a:xfrm>
                  <a:prstGeom prst="rect">
                    <a:avLst/>
                  </a:prstGeom>
                  <a:solidFill>
                    <a:srgbClr val="FF330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7691" name="Text Box 97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448" y="3608"/>
                    <a:ext cx="203" cy="250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 sz="2000"/>
                      <a:t>4</a:t>
                    </a:r>
                  </a:p>
                </p:txBody>
              </p:sp>
            </p:grpSp>
            <p:grpSp>
              <p:nvGrpSpPr>
                <p:cNvPr id="27807" name="Group 216"/>
                <p:cNvGrpSpPr>
                  <a:grpSpLocks/>
                </p:cNvGrpSpPr>
                <p:nvPr/>
              </p:nvGrpSpPr>
              <p:grpSpPr bwMode="auto">
                <a:xfrm>
                  <a:off x="2400" y="2592"/>
                  <a:ext cx="288" cy="489"/>
                  <a:chOff x="2400" y="2592"/>
                  <a:chExt cx="288" cy="489"/>
                </a:xfrm>
              </p:grpSpPr>
              <p:sp>
                <p:nvSpPr>
                  <p:cNvPr id="27672" name="Rectangle 79"/>
                  <p:cNvSpPr>
                    <a:spLocks noChangeArrowheads="1"/>
                  </p:cNvSpPr>
                  <p:nvPr/>
                </p:nvSpPr>
                <p:spPr bwMode="auto">
                  <a:xfrm>
                    <a:off x="2400" y="2592"/>
                    <a:ext cx="96" cy="96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7673" name="Rectangle 80"/>
                  <p:cNvSpPr>
                    <a:spLocks noChangeArrowheads="1"/>
                  </p:cNvSpPr>
                  <p:nvPr/>
                </p:nvSpPr>
                <p:spPr bwMode="auto">
                  <a:xfrm>
                    <a:off x="2496" y="2688"/>
                    <a:ext cx="96" cy="96"/>
                  </a:xfrm>
                  <a:prstGeom prst="rect">
                    <a:avLst/>
                  </a:prstGeom>
                  <a:solidFill>
                    <a:srgbClr val="CC660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7674" name="Rectangle 81"/>
                  <p:cNvSpPr>
                    <a:spLocks noChangeArrowheads="1"/>
                  </p:cNvSpPr>
                  <p:nvPr/>
                </p:nvSpPr>
                <p:spPr bwMode="auto">
                  <a:xfrm>
                    <a:off x="2400" y="2688"/>
                    <a:ext cx="96" cy="96"/>
                  </a:xfrm>
                  <a:prstGeom prst="rect">
                    <a:avLst/>
                  </a:prstGeom>
                  <a:solidFill>
                    <a:srgbClr val="CCFFCC"/>
                  </a:solidFill>
                  <a:ln w="9525">
                    <a:solidFill>
                      <a:schemeClr val="tx2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7675" name="Rectangle 82"/>
                  <p:cNvSpPr>
                    <a:spLocks noChangeArrowheads="1"/>
                  </p:cNvSpPr>
                  <p:nvPr/>
                </p:nvSpPr>
                <p:spPr bwMode="auto">
                  <a:xfrm>
                    <a:off x="2496" y="2784"/>
                    <a:ext cx="96" cy="96"/>
                  </a:xfrm>
                  <a:prstGeom prst="rect">
                    <a:avLst/>
                  </a:prstGeom>
                  <a:solidFill>
                    <a:schemeClr val="hlink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7676" name="Rectangle 83"/>
                  <p:cNvSpPr>
                    <a:spLocks noChangeArrowheads="1"/>
                  </p:cNvSpPr>
                  <p:nvPr/>
                </p:nvSpPr>
                <p:spPr bwMode="auto">
                  <a:xfrm>
                    <a:off x="2592" y="2688"/>
                    <a:ext cx="96" cy="96"/>
                  </a:xfrm>
                  <a:prstGeom prst="rect">
                    <a:avLst/>
                  </a:prstGeom>
                  <a:solidFill>
                    <a:srgbClr val="FFCCFF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7677" name="Rectangle 84"/>
                  <p:cNvSpPr>
                    <a:spLocks noChangeArrowheads="1"/>
                  </p:cNvSpPr>
                  <p:nvPr/>
                </p:nvSpPr>
                <p:spPr bwMode="auto">
                  <a:xfrm>
                    <a:off x="2400" y="2784"/>
                    <a:ext cx="96" cy="96"/>
                  </a:xfrm>
                  <a:prstGeom prst="rect">
                    <a:avLst/>
                  </a:prstGeom>
                  <a:solidFill>
                    <a:srgbClr val="33CC33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7678" name="Rectangle 85"/>
                  <p:cNvSpPr>
                    <a:spLocks noChangeArrowheads="1"/>
                  </p:cNvSpPr>
                  <p:nvPr/>
                </p:nvSpPr>
                <p:spPr bwMode="auto">
                  <a:xfrm>
                    <a:off x="2496" y="2592"/>
                    <a:ext cx="96" cy="96"/>
                  </a:xfrm>
                  <a:prstGeom prst="rect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7679" name="Rectangle 86"/>
                  <p:cNvSpPr>
                    <a:spLocks noChangeArrowheads="1"/>
                  </p:cNvSpPr>
                  <p:nvPr/>
                </p:nvSpPr>
                <p:spPr bwMode="auto">
                  <a:xfrm>
                    <a:off x="2592" y="2784"/>
                    <a:ext cx="96" cy="96"/>
                  </a:xfrm>
                  <a:prstGeom prst="rect">
                    <a:avLst/>
                  </a:prstGeom>
                  <a:solidFill>
                    <a:srgbClr val="FF990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7680" name="Rectangle 87"/>
                  <p:cNvSpPr>
                    <a:spLocks noChangeArrowheads="1"/>
                  </p:cNvSpPr>
                  <p:nvPr/>
                </p:nvSpPr>
                <p:spPr bwMode="auto">
                  <a:xfrm>
                    <a:off x="2592" y="2592"/>
                    <a:ext cx="96" cy="96"/>
                  </a:xfrm>
                  <a:prstGeom prst="rect">
                    <a:avLst/>
                  </a:prstGeom>
                  <a:solidFill>
                    <a:srgbClr val="FF330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7681" name="Text Box 9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456" y="2831"/>
                    <a:ext cx="203" cy="250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 sz="2000"/>
                      <a:t>3</a:t>
                    </a:r>
                  </a:p>
                </p:txBody>
              </p:sp>
            </p:grpSp>
          </p:grpSp>
        </p:grpSp>
        <p:grpSp>
          <p:nvGrpSpPr>
            <p:cNvPr id="27808" name="Group 264"/>
            <p:cNvGrpSpPr>
              <a:grpSpLocks/>
            </p:cNvGrpSpPr>
            <p:nvPr/>
          </p:nvGrpSpPr>
          <p:grpSpPr bwMode="auto">
            <a:xfrm>
              <a:off x="1920" y="1488"/>
              <a:ext cx="480" cy="2016"/>
              <a:chOff x="1920" y="1488"/>
              <a:chExt cx="480" cy="2016"/>
            </a:xfrm>
          </p:grpSpPr>
          <p:grpSp>
            <p:nvGrpSpPr>
              <p:cNvPr id="27812" name="Group 246"/>
              <p:cNvGrpSpPr>
                <a:grpSpLocks/>
              </p:cNvGrpSpPr>
              <p:nvPr/>
            </p:nvGrpSpPr>
            <p:grpSpPr bwMode="auto">
              <a:xfrm>
                <a:off x="1920" y="2736"/>
                <a:ext cx="480" cy="768"/>
                <a:chOff x="1920" y="2736"/>
                <a:chExt cx="480" cy="768"/>
              </a:xfrm>
            </p:grpSpPr>
            <p:sp>
              <p:nvSpPr>
                <p:cNvPr id="27666" name="Line 244"/>
                <p:cNvSpPr>
                  <a:spLocks noChangeShapeType="1"/>
                </p:cNvSpPr>
                <p:nvPr/>
              </p:nvSpPr>
              <p:spPr bwMode="auto">
                <a:xfrm>
                  <a:off x="1920" y="2736"/>
                  <a:ext cx="48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 type="triangle" w="med" len="med"/>
                </a:ln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27667" name="Line 245"/>
                <p:cNvSpPr>
                  <a:spLocks noChangeShapeType="1"/>
                </p:cNvSpPr>
                <p:nvPr/>
              </p:nvSpPr>
              <p:spPr bwMode="auto">
                <a:xfrm>
                  <a:off x="1920" y="2736"/>
                  <a:ext cx="480" cy="768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 type="triangle" w="med" len="med"/>
                </a:ln>
              </p:spPr>
              <p:txBody>
                <a:bodyPr wrap="none"/>
                <a:lstStyle/>
                <a:p>
                  <a:endParaRPr lang="en-US"/>
                </a:p>
              </p:txBody>
            </p:sp>
          </p:grpSp>
          <p:sp>
            <p:nvSpPr>
              <p:cNvPr id="27665" name="Line 263"/>
              <p:cNvSpPr>
                <a:spLocks noChangeShapeType="1"/>
              </p:cNvSpPr>
              <p:nvPr/>
            </p:nvSpPr>
            <p:spPr bwMode="auto">
              <a:xfrm flipV="1">
                <a:off x="1920" y="1488"/>
                <a:ext cx="480" cy="124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/>
              <a:lstStyle/>
              <a:p>
                <a:endParaRPr lang="en-US"/>
              </a:p>
            </p:txBody>
          </p:sp>
        </p:grpSp>
      </p:grpSp>
      <p:sp>
        <p:nvSpPr>
          <p:cNvPr id="27661" name="Text Box 267"/>
          <p:cNvSpPr txBox="1">
            <a:spLocks noChangeArrowheads="1"/>
          </p:cNvSpPr>
          <p:nvPr/>
        </p:nvSpPr>
        <p:spPr bwMode="auto">
          <a:xfrm>
            <a:off x="3048000" y="1066800"/>
            <a:ext cx="56022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CC6600"/>
                </a:solidFill>
              </a:rPr>
              <a:t>f(N) = h(N) = number of misplaced tiles</a:t>
            </a:r>
          </a:p>
        </p:txBody>
      </p:sp>
      <p:grpSp>
        <p:nvGrpSpPr>
          <p:cNvPr id="216" name="Group 212"/>
          <p:cNvGrpSpPr>
            <a:grpSpLocks/>
          </p:cNvGrpSpPr>
          <p:nvPr/>
        </p:nvGrpSpPr>
        <p:grpSpPr bwMode="auto">
          <a:xfrm>
            <a:off x="381000" y="3733800"/>
            <a:ext cx="457200" cy="457200"/>
            <a:chOff x="4704" y="2688"/>
            <a:chExt cx="288" cy="288"/>
          </a:xfrm>
        </p:grpSpPr>
        <p:sp>
          <p:nvSpPr>
            <p:cNvPr id="217" name="Rectangle 213"/>
            <p:cNvSpPr>
              <a:spLocks noChangeArrowheads="1"/>
            </p:cNvSpPr>
            <p:nvPr/>
          </p:nvSpPr>
          <p:spPr bwMode="auto">
            <a:xfrm>
              <a:off x="4800" y="2688"/>
              <a:ext cx="96" cy="9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8" name="Rectangle 214"/>
            <p:cNvSpPr>
              <a:spLocks noChangeArrowheads="1"/>
            </p:cNvSpPr>
            <p:nvPr/>
          </p:nvSpPr>
          <p:spPr bwMode="auto">
            <a:xfrm>
              <a:off x="4704" y="2784"/>
              <a:ext cx="96" cy="96"/>
            </a:xfrm>
            <a:prstGeom prst="rect">
              <a:avLst/>
            </a:prstGeom>
            <a:solidFill>
              <a:srgbClr val="CC66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9" name="Rectangle 215"/>
            <p:cNvSpPr>
              <a:spLocks noChangeArrowheads="1"/>
            </p:cNvSpPr>
            <p:nvPr/>
          </p:nvSpPr>
          <p:spPr bwMode="auto">
            <a:xfrm>
              <a:off x="4704" y="2688"/>
              <a:ext cx="96" cy="96"/>
            </a:xfrm>
            <a:prstGeom prst="rect">
              <a:avLst/>
            </a:prstGeom>
            <a:solidFill>
              <a:srgbClr val="CCFFCC"/>
            </a:solidFill>
            <a:ln w="9525">
              <a:solidFill>
                <a:schemeClr val="tx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0" name="Rectangle 216"/>
            <p:cNvSpPr>
              <a:spLocks noChangeArrowheads="1"/>
            </p:cNvSpPr>
            <p:nvPr/>
          </p:nvSpPr>
          <p:spPr bwMode="auto">
            <a:xfrm>
              <a:off x="4800" y="2880"/>
              <a:ext cx="96" cy="96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1" name="Rectangle 217"/>
            <p:cNvSpPr>
              <a:spLocks noChangeArrowheads="1"/>
            </p:cNvSpPr>
            <p:nvPr/>
          </p:nvSpPr>
          <p:spPr bwMode="auto">
            <a:xfrm>
              <a:off x="4896" y="2784"/>
              <a:ext cx="96" cy="96"/>
            </a:xfrm>
            <a:prstGeom prst="rect">
              <a:avLst/>
            </a:prstGeom>
            <a:solidFill>
              <a:srgbClr val="FF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2" name="Rectangle 218"/>
            <p:cNvSpPr>
              <a:spLocks noChangeArrowheads="1"/>
            </p:cNvSpPr>
            <p:nvPr/>
          </p:nvSpPr>
          <p:spPr bwMode="auto">
            <a:xfrm>
              <a:off x="4704" y="2880"/>
              <a:ext cx="96" cy="96"/>
            </a:xfrm>
            <a:prstGeom prst="rect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3" name="Rectangle 219"/>
            <p:cNvSpPr>
              <a:spLocks noChangeArrowheads="1"/>
            </p:cNvSpPr>
            <p:nvPr/>
          </p:nvSpPr>
          <p:spPr bwMode="auto">
            <a:xfrm>
              <a:off x="4800" y="2784"/>
              <a:ext cx="96" cy="9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4" name="Rectangle 220"/>
            <p:cNvSpPr>
              <a:spLocks noChangeArrowheads="1"/>
            </p:cNvSpPr>
            <p:nvPr/>
          </p:nvSpPr>
          <p:spPr bwMode="auto">
            <a:xfrm>
              <a:off x="4896" y="2880"/>
              <a:ext cx="96" cy="96"/>
            </a:xfrm>
            <a:prstGeom prst="rect">
              <a:avLst/>
            </a:prstGeom>
            <a:solidFill>
              <a:srgbClr val="FF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" name="Rectangle 221"/>
            <p:cNvSpPr>
              <a:spLocks noChangeArrowheads="1"/>
            </p:cNvSpPr>
            <p:nvPr/>
          </p:nvSpPr>
          <p:spPr bwMode="auto">
            <a:xfrm>
              <a:off x="4896" y="2688"/>
              <a:ext cx="96" cy="96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26" name="Text Box 222"/>
          <p:cNvSpPr txBox="1">
            <a:spLocks noChangeArrowheads="1"/>
          </p:cNvSpPr>
          <p:nvPr/>
        </p:nvSpPr>
        <p:spPr bwMode="auto">
          <a:xfrm>
            <a:off x="304800" y="4224338"/>
            <a:ext cx="7477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goal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7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8-Puzzle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1371600" y="3657600"/>
            <a:ext cx="457200" cy="777875"/>
            <a:chOff x="864" y="2304"/>
            <a:chExt cx="288" cy="490"/>
          </a:xfrm>
        </p:grpSpPr>
        <p:sp>
          <p:nvSpPr>
            <p:cNvPr id="29891" name="Rectangle 4"/>
            <p:cNvSpPr>
              <a:spLocks noChangeArrowheads="1"/>
            </p:cNvSpPr>
            <p:nvPr/>
          </p:nvSpPr>
          <p:spPr bwMode="auto">
            <a:xfrm>
              <a:off x="864" y="2304"/>
              <a:ext cx="96" cy="9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892" name="Rectangle 5"/>
            <p:cNvSpPr>
              <a:spLocks noChangeArrowheads="1"/>
            </p:cNvSpPr>
            <p:nvPr/>
          </p:nvSpPr>
          <p:spPr bwMode="auto">
            <a:xfrm>
              <a:off x="960" y="2304"/>
              <a:ext cx="96" cy="96"/>
            </a:xfrm>
            <a:prstGeom prst="rect">
              <a:avLst/>
            </a:prstGeom>
            <a:solidFill>
              <a:srgbClr val="CC66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893" name="Rectangle 6"/>
            <p:cNvSpPr>
              <a:spLocks noChangeArrowheads="1"/>
            </p:cNvSpPr>
            <p:nvPr/>
          </p:nvSpPr>
          <p:spPr bwMode="auto">
            <a:xfrm>
              <a:off x="864" y="2400"/>
              <a:ext cx="96" cy="96"/>
            </a:xfrm>
            <a:prstGeom prst="rect">
              <a:avLst/>
            </a:prstGeom>
            <a:solidFill>
              <a:srgbClr val="CCFFCC"/>
            </a:solidFill>
            <a:ln w="9525">
              <a:solidFill>
                <a:schemeClr val="tx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894" name="Rectangle 7"/>
            <p:cNvSpPr>
              <a:spLocks noChangeArrowheads="1"/>
            </p:cNvSpPr>
            <p:nvPr/>
          </p:nvSpPr>
          <p:spPr bwMode="auto">
            <a:xfrm>
              <a:off x="960" y="2400"/>
              <a:ext cx="96" cy="96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895" name="Rectangle 8"/>
            <p:cNvSpPr>
              <a:spLocks noChangeArrowheads="1"/>
            </p:cNvSpPr>
            <p:nvPr/>
          </p:nvSpPr>
          <p:spPr bwMode="auto">
            <a:xfrm>
              <a:off x="1056" y="2400"/>
              <a:ext cx="96" cy="96"/>
            </a:xfrm>
            <a:prstGeom prst="rect">
              <a:avLst/>
            </a:prstGeom>
            <a:solidFill>
              <a:srgbClr val="FF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896" name="Rectangle 9"/>
            <p:cNvSpPr>
              <a:spLocks noChangeArrowheads="1"/>
            </p:cNvSpPr>
            <p:nvPr/>
          </p:nvSpPr>
          <p:spPr bwMode="auto">
            <a:xfrm>
              <a:off x="864" y="2496"/>
              <a:ext cx="96" cy="96"/>
            </a:xfrm>
            <a:prstGeom prst="rect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897" name="Rectangle 10"/>
            <p:cNvSpPr>
              <a:spLocks noChangeArrowheads="1"/>
            </p:cNvSpPr>
            <p:nvPr/>
          </p:nvSpPr>
          <p:spPr bwMode="auto">
            <a:xfrm>
              <a:off x="960" y="2496"/>
              <a:ext cx="96" cy="9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898" name="Rectangle 11"/>
            <p:cNvSpPr>
              <a:spLocks noChangeArrowheads="1"/>
            </p:cNvSpPr>
            <p:nvPr/>
          </p:nvSpPr>
          <p:spPr bwMode="auto">
            <a:xfrm>
              <a:off x="1056" y="2496"/>
              <a:ext cx="96" cy="96"/>
            </a:xfrm>
            <a:prstGeom prst="rect">
              <a:avLst/>
            </a:prstGeom>
            <a:solidFill>
              <a:srgbClr val="FF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899" name="Rectangle 12"/>
            <p:cNvSpPr>
              <a:spLocks noChangeArrowheads="1"/>
            </p:cNvSpPr>
            <p:nvPr/>
          </p:nvSpPr>
          <p:spPr bwMode="auto">
            <a:xfrm>
              <a:off x="1056" y="2304"/>
              <a:ext cx="96" cy="96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900" name="Text Box 13"/>
            <p:cNvSpPr txBox="1">
              <a:spLocks noChangeArrowheads="1"/>
            </p:cNvSpPr>
            <p:nvPr/>
          </p:nvSpPr>
          <p:spPr bwMode="auto">
            <a:xfrm>
              <a:off x="912" y="2544"/>
              <a:ext cx="203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/>
                <a:t>5</a:t>
              </a:r>
            </a:p>
          </p:txBody>
        </p:sp>
      </p:grpSp>
      <p:grpSp>
        <p:nvGrpSpPr>
          <p:cNvPr id="3" name="Group 14"/>
          <p:cNvGrpSpPr>
            <a:grpSpLocks/>
          </p:cNvGrpSpPr>
          <p:nvPr/>
        </p:nvGrpSpPr>
        <p:grpSpPr bwMode="auto">
          <a:xfrm>
            <a:off x="7467600" y="4267200"/>
            <a:ext cx="457200" cy="457200"/>
            <a:chOff x="4704" y="2688"/>
            <a:chExt cx="288" cy="288"/>
          </a:xfrm>
        </p:grpSpPr>
        <p:sp>
          <p:nvSpPr>
            <p:cNvPr id="29882" name="Rectangle 15"/>
            <p:cNvSpPr>
              <a:spLocks noChangeArrowheads="1"/>
            </p:cNvSpPr>
            <p:nvPr/>
          </p:nvSpPr>
          <p:spPr bwMode="auto">
            <a:xfrm>
              <a:off x="4800" y="2688"/>
              <a:ext cx="96" cy="9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883" name="Rectangle 16"/>
            <p:cNvSpPr>
              <a:spLocks noChangeArrowheads="1"/>
            </p:cNvSpPr>
            <p:nvPr/>
          </p:nvSpPr>
          <p:spPr bwMode="auto">
            <a:xfrm>
              <a:off x="4704" y="2784"/>
              <a:ext cx="96" cy="96"/>
            </a:xfrm>
            <a:prstGeom prst="rect">
              <a:avLst/>
            </a:prstGeom>
            <a:solidFill>
              <a:srgbClr val="CC66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884" name="Rectangle 17"/>
            <p:cNvSpPr>
              <a:spLocks noChangeArrowheads="1"/>
            </p:cNvSpPr>
            <p:nvPr/>
          </p:nvSpPr>
          <p:spPr bwMode="auto">
            <a:xfrm>
              <a:off x="4704" y="2688"/>
              <a:ext cx="96" cy="96"/>
            </a:xfrm>
            <a:prstGeom prst="rect">
              <a:avLst/>
            </a:prstGeom>
            <a:solidFill>
              <a:srgbClr val="CCFFCC"/>
            </a:solidFill>
            <a:ln w="9525">
              <a:solidFill>
                <a:schemeClr val="tx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885" name="Rectangle 18"/>
            <p:cNvSpPr>
              <a:spLocks noChangeArrowheads="1"/>
            </p:cNvSpPr>
            <p:nvPr/>
          </p:nvSpPr>
          <p:spPr bwMode="auto">
            <a:xfrm>
              <a:off x="4800" y="2880"/>
              <a:ext cx="96" cy="96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886" name="Rectangle 19"/>
            <p:cNvSpPr>
              <a:spLocks noChangeArrowheads="1"/>
            </p:cNvSpPr>
            <p:nvPr/>
          </p:nvSpPr>
          <p:spPr bwMode="auto">
            <a:xfrm>
              <a:off x="4896" y="2784"/>
              <a:ext cx="96" cy="96"/>
            </a:xfrm>
            <a:prstGeom prst="rect">
              <a:avLst/>
            </a:prstGeom>
            <a:solidFill>
              <a:srgbClr val="FF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887" name="Rectangle 20"/>
            <p:cNvSpPr>
              <a:spLocks noChangeArrowheads="1"/>
            </p:cNvSpPr>
            <p:nvPr/>
          </p:nvSpPr>
          <p:spPr bwMode="auto">
            <a:xfrm>
              <a:off x="4704" y="2880"/>
              <a:ext cx="96" cy="96"/>
            </a:xfrm>
            <a:prstGeom prst="rect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888" name="Rectangle 21"/>
            <p:cNvSpPr>
              <a:spLocks noChangeArrowheads="1"/>
            </p:cNvSpPr>
            <p:nvPr/>
          </p:nvSpPr>
          <p:spPr bwMode="auto">
            <a:xfrm>
              <a:off x="4800" y="2784"/>
              <a:ext cx="96" cy="9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889" name="Rectangle 22"/>
            <p:cNvSpPr>
              <a:spLocks noChangeArrowheads="1"/>
            </p:cNvSpPr>
            <p:nvPr/>
          </p:nvSpPr>
          <p:spPr bwMode="auto">
            <a:xfrm>
              <a:off x="4896" y="2880"/>
              <a:ext cx="96" cy="96"/>
            </a:xfrm>
            <a:prstGeom prst="rect">
              <a:avLst/>
            </a:prstGeom>
            <a:solidFill>
              <a:srgbClr val="FF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890" name="Rectangle 23"/>
            <p:cNvSpPr>
              <a:spLocks noChangeArrowheads="1"/>
            </p:cNvSpPr>
            <p:nvPr/>
          </p:nvSpPr>
          <p:spPr bwMode="auto">
            <a:xfrm>
              <a:off x="4896" y="2688"/>
              <a:ext cx="96" cy="96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" name="Group 24"/>
          <p:cNvGrpSpPr>
            <a:grpSpLocks/>
          </p:cNvGrpSpPr>
          <p:nvPr/>
        </p:nvGrpSpPr>
        <p:grpSpPr bwMode="auto">
          <a:xfrm>
            <a:off x="1828800" y="2133600"/>
            <a:ext cx="1219200" cy="3978275"/>
            <a:chOff x="1152" y="1344"/>
            <a:chExt cx="768" cy="2506"/>
          </a:xfrm>
        </p:grpSpPr>
        <p:grpSp>
          <p:nvGrpSpPr>
            <p:cNvPr id="5" name="Group 25"/>
            <p:cNvGrpSpPr>
              <a:grpSpLocks/>
            </p:cNvGrpSpPr>
            <p:nvPr/>
          </p:nvGrpSpPr>
          <p:grpSpPr bwMode="auto">
            <a:xfrm>
              <a:off x="1632" y="1344"/>
              <a:ext cx="288" cy="2506"/>
              <a:chOff x="1632" y="1344"/>
              <a:chExt cx="288" cy="2506"/>
            </a:xfrm>
          </p:grpSpPr>
          <p:grpSp>
            <p:nvGrpSpPr>
              <p:cNvPr id="6" name="Group 26"/>
              <p:cNvGrpSpPr>
                <a:grpSpLocks/>
              </p:cNvGrpSpPr>
              <p:nvPr/>
            </p:nvGrpSpPr>
            <p:grpSpPr bwMode="auto">
              <a:xfrm>
                <a:off x="1632" y="1344"/>
                <a:ext cx="288" cy="490"/>
                <a:chOff x="1632" y="1344"/>
                <a:chExt cx="288" cy="490"/>
              </a:xfrm>
            </p:grpSpPr>
            <p:sp>
              <p:nvSpPr>
                <p:cNvPr id="29872" name="Rectangle 27"/>
                <p:cNvSpPr>
                  <a:spLocks noChangeArrowheads="1"/>
                </p:cNvSpPr>
                <p:nvPr/>
              </p:nvSpPr>
              <p:spPr bwMode="auto">
                <a:xfrm>
                  <a:off x="1632" y="1344"/>
                  <a:ext cx="96" cy="96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9873" name="Rectangle 28"/>
                <p:cNvSpPr>
                  <a:spLocks noChangeArrowheads="1"/>
                </p:cNvSpPr>
                <p:nvPr/>
              </p:nvSpPr>
              <p:spPr bwMode="auto">
                <a:xfrm>
                  <a:off x="1728" y="1344"/>
                  <a:ext cx="96" cy="96"/>
                </a:xfrm>
                <a:prstGeom prst="rect">
                  <a:avLst/>
                </a:prstGeom>
                <a:solidFill>
                  <a:srgbClr val="CC660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9874" name="Rectangle 29"/>
                <p:cNvSpPr>
                  <a:spLocks noChangeArrowheads="1"/>
                </p:cNvSpPr>
                <p:nvPr/>
              </p:nvSpPr>
              <p:spPr bwMode="auto">
                <a:xfrm>
                  <a:off x="1632" y="1440"/>
                  <a:ext cx="96" cy="96"/>
                </a:xfrm>
                <a:prstGeom prst="rect">
                  <a:avLst/>
                </a:prstGeom>
                <a:solidFill>
                  <a:srgbClr val="CCFFCC"/>
                </a:solidFill>
                <a:ln w="9525">
                  <a:solidFill>
                    <a:schemeClr val="tx2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9875" name="Rectangle 30"/>
                <p:cNvSpPr>
                  <a:spLocks noChangeArrowheads="1"/>
                </p:cNvSpPr>
                <p:nvPr/>
              </p:nvSpPr>
              <p:spPr bwMode="auto">
                <a:xfrm>
                  <a:off x="1728" y="1440"/>
                  <a:ext cx="96" cy="96"/>
                </a:xfrm>
                <a:prstGeom prst="rect">
                  <a:avLst/>
                </a:prstGeom>
                <a:solidFill>
                  <a:schemeClr val="hlink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9876" name="Rectangle 31"/>
                <p:cNvSpPr>
                  <a:spLocks noChangeArrowheads="1"/>
                </p:cNvSpPr>
                <p:nvPr/>
              </p:nvSpPr>
              <p:spPr bwMode="auto">
                <a:xfrm>
                  <a:off x="1824" y="1440"/>
                  <a:ext cx="96" cy="96"/>
                </a:xfrm>
                <a:prstGeom prst="rect">
                  <a:avLst/>
                </a:prstGeom>
                <a:solidFill>
                  <a:srgbClr val="FFCCFF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9877" name="Rectangle 32"/>
                <p:cNvSpPr>
                  <a:spLocks noChangeArrowheads="1"/>
                </p:cNvSpPr>
                <p:nvPr/>
              </p:nvSpPr>
              <p:spPr bwMode="auto">
                <a:xfrm>
                  <a:off x="1728" y="1536"/>
                  <a:ext cx="96" cy="96"/>
                </a:xfrm>
                <a:prstGeom prst="rect">
                  <a:avLst/>
                </a:prstGeom>
                <a:solidFill>
                  <a:srgbClr val="33CC33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9878" name="Rectangle 33"/>
                <p:cNvSpPr>
                  <a:spLocks noChangeArrowheads="1"/>
                </p:cNvSpPr>
                <p:nvPr/>
              </p:nvSpPr>
              <p:spPr bwMode="auto">
                <a:xfrm>
                  <a:off x="1632" y="1536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9879" name="Rectangle 34"/>
                <p:cNvSpPr>
                  <a:spLocks noChangeArrowheads="1"/>
                </p:cNvSpPr>
                <p:nvPr/>
              </p:nvSpPr>
              <p:spPr bwMode="auto">
                <a:xfrm>
                  <a:off x="1824" y="1536"/>
                  <a:ext cx="96" cy="96"/>
                </a:xfrm>
                <a:prstGeom prst="rect">
                  <a:avLst/>
                </a:prstGeom>
                <a:solidFill>
                  <a:srgbClr val="FF990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9880" name="Rectangle 35"/>
                <p:cNvSpPr>
                  <a:spLocks noChangeArrowheads="1"/>
                </p:cNvSpPr>
                <p:nvPr/>
              </p:nvSpPr>
              <p:spPr bwMode="auto">
                <a:xfrm>
                  <a:off x="1824" y="1344"/>
                  <a:ext cx="96" cy="96"/>
                </a:xfrm>
                <a:prstGeom prst="rect">
                  <a:avLst/>
                </a:prstGeom>
                <a:solidFill>
                  <a:srgbClr val="FF330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9881" name="Text Box 36"/>
                <p:cNvSpPr txBox="1">
                  <a:spLocks noChangeArrowheads="1"/>
                </p:cNvSpPr>
                <p:nvPr/>
              </p:nvSpPr>
              <p:spPr bwMode="auto">
                <a:xfrm>
                  <a:off x="1680" y="1584"/>
                  <a:ext cx="203" cy="2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/>
                    <a:t>6</a:t>
                  </a:r>
                </a:p>
              </p:txBody>
            </p:sp>
          </p:grpSp>
          <p:grpSp>
            <p:nvGrpSpPr>
              <p:cNvPr id="7" name="Group 37"/>
              <p:cNvGrpSpPr>
                <a:grpSpLocks/>
              </p:cNvGrpSpPr>
              <p:nvPr/>
            </p:nvGrpSpPr>
            <p:grpSpPr bwMode="auto">
              <a:xfrm>
                <a:off x="1632" y="3360"/>
                <a:ext cx="288" cy="490"/>
                <a:chOff x="1632" y="3360"/>
                <a:chExt cx="288" cy="490"/>
              </a:xfrm>
            </p:grpSpPr>
            <p:sp>
              <p:nvSpPr>
                <p:cNvPr id="29862" name="Rectangle 38"/>
                <p:cNvSpPr>
                  <a:spLocks noChangeArrowheads="1"/>
                </p:cNvSpPr>
                <p:nvPr/>
              </p:nvSpPr>
              <p:spPr bwMode="auto">
                <a:xfrm>
                  <a:off x="1632" y="3360"/>
                  <a:ext cx="96" cy="96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9863" name="Rectangle 39"/>
                <p:cNvSpPr>
                  <a:spLocks noChangeArrowheads="1"/>
                </p:cNvSpPr>
                <p:nvPr/>
              </p:nvSpPr>
              <p:spPr bwMode="auto">
                <a:xfrm>
                  <a:off x="1728" y="3360"/>
                  <a:ext cx="96" cy="96"/>
                </a:xfrm>
                <a:prstGeom prst="rect">
                  <a:avLst/>
                </a:prstGeom>
                <a:solidFill>
                  <a:srgbClr val="CC660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9864" name="Rectangle 40"/>
                <p:cNvSpPr>
                  <a:spLocks noChangeArrowheads="1"/>
                </p:cNvSpPr>
                <p:nvPr/>
              </p:nvSpPr>
              <p:spPr bwMode="auto">
                <a:xfrm>
                  <a:off x="1632" y="3456"/>
                  <a:ext cx="96" cy="96"/>
                </a:xfrm>
                <a:prstGeom prst="rect">
                  <a:avLst/>
                </a:prstGeom>
                <a:solidFill>
                  <a:srgbClr val="CCFFCC"/>
                </a:solidFill>
                <a:ln w="9525">
                  <a:solidFill>
                    <a:schemeClr val="tx2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9865" name="Rectangle 41"/>
                <p:cNvSpPr>
                  <a:spLocks noChangeArrowheads="1"/>
                </p:cNvSpPr>
                <p:nvPr/>
              </p:nvSpPr>
              <p:spPr bwMode="auto">
                <a:xfrm>
                  <a:off x="1728" y="3456"/>
                  <a:ext cx="96" cy="96"/>
                </a:xfrm>
                <a:prstGeom prst="rect">
                  <a:avLst/>
                </a:prstGeom>
                <a:solidFill>
                  <a:schemeClr val="hlink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9866" name="Rectangle 42"/>
                <p:cNvSpPr>
                  <a:spLocks noChangeArrowheads="1"/>
                </p:cNvSpPr>
                <p:nvPr/>
              </p:nvSpPr>
              <p:spPr bwMode="auto">
                <a:xfrm>
                  <a:off x="1824" y="3456"/>
                  <a:ext cx="96" cy="96"/>
                </a:xfrm>
                <a:prstGeom prst="rect">
                  <a:avLst/>
                </a:prstGeom>
                <a:solidFill>
                  <a:srgbClr val="FFCCFF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9867" name="Rectangle 43"/>
                <p:cNvSpPr>
                  <a:spLocks noChangeArrowheads="1"/>
                </p:cNvSpPr>
                <p:nvPr/>
              </p:nvSpPr>
              <p:spPr bwMode="auto">
                <a:xfrm>
                  <a:off x="1632" y="3552"/>
                  <a:ext cx="96" cy="96"/>
                </a:xfrm>
                <a:prstGeom prst="rect">
                  <a:avLst/>
                </a:prstGeom>
                <a:solidFill>
                  <a:srgbClr val="33CC33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9868" name="Rectangle 44"/>
                <p:cNvSpPr>
                  <a:spLocks noChangeArrowheads="1"/>
                </p:cNvSpPr>
                <p:nvPr/>
              </p:nvSpPr>
              <p:spPr bwMode="auto">
                <a:xfrm>
                  <a:off x="1824" y="3552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9869" name="Rectangle 45"/>
                <p:cNvSpPr>
                  <a:spLocks noChangeArrowheads="1"/>
                </p:cNvSpPr>
                <p:nvPr/>
              </p:nvSpPr>
              <p:spPr bwMode="auto">
                <a:xfrm>
                  <a:off x="1728" y="3552"/>
                  <a:ext cx="96" cy="96"/>
                </a:xfrm>
                <a:prstGeom prst="rect">
                  <a:avLst/>
                </a:prstGeom>
                <a:solidFill>
                  <a:srgbClr val="FF990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9870" name="Rectangle 46"/>
                <p:cNvSpPr>
                  <a:spLocks noChangeArrowheads="1"/>
                </p:cNvSpPr>
                <p:nvPr/>
              </p:nvSpPr>
              <p:spPr bwMode="auto">
                <a:xfrm>
                  <a:off x="1824" y="3360"/>
                  <a:ext cx="96" cy="96"/>
                </a:xfrm>
                <a:prstGeom prst="rect">
                  <a:avLst/>
                </a:prstGeom>
                <a:solidFill>
                  <a:srgbClr val="FF330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9871" name="Text Box 47"/>
                <p:cNvSpPr txBox="1">
                  <a:spLocks noChangeArrowheads="1"/>
                </p:cNvSpPr>
                <p:nvPr/>
              </p:nvSpPr>
              <p:spPr bwMode="auto">
                <a:xfrm>
                  <a:off x="1680" y="3600"/>
                  <a:ext cx="203" cy="2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/>
                    <a:t>6</a:t>
                  </a:r>
                </a:p>
              </p:txBody>
            </p:sp>
          </p:grpSp>
          <p:grpSp>
            <p:nvGrpSpPr>
              <p:cNvPr id="8" name="Group 48"/>
              <p:cNvGrpSpPr>
                <a:grpSpLocks/>
              </p:cNvGrpSpPr>
              <p:nvPr/>
            </p:nvGrpSpPr>
            <p:grpSpPr bwMode="auto">
              <a:xfrm>
                <a:off x="1632" y="2592"/>
                <a:ext cx="288" cy="490"/>
                <a:chOff x="1632" y="2592"/>
                <a:chExt cx="288" cy="490"/>
              </a:xfrm>
            </p:grpSpPr>
            <p:sp>
              <p:nvSpPr>
                <p:cNvPr id="29852" name="Rectangle 49"/>
                <p:cNvSpPr>
                  <a:spLocks noChangeArrowheads="1"/>
                </p:cNvSpPr>
                <p:nvPr/>
              </p:nvSpPr>
              <p:spPr bwMode="auto">
                <a:xfrm>
                  <a:off x="1632" y="2592"/>
                  <a:ext cx="96" cy="96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9853" name="Rectangle 50"/>
                <p:cNvSpPr>
                  <a:spLocks noChangeArrowheads="1"/>
                </p:cNvSpPr>
                <p:nvPr/>
              </p:nvSpPr>
              <p:spPr bwMode="auto">
                <a:xfrm>
                  <a:off x="1728" y="2592"/>
                  <a:ext cx="96" cy="96"/>
                </a:xfrm>
                <a:prstGeom prst="rect">
                  <a:avLst/>
                </a:prstGeom>
                <a:solidFill>
                  <a:srgbClr val="CC660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9854" name="Rectangle 51"/>
                <p:cNvSpPr>
                  <a:spLocks noChangeArrowheads="1"/>
                </p:cNvSpPr>
                <p:nvPr/>
              </p:nvSpPr>
              <p:spPr bwMode="auto">
                <a:xfrm>
                  <a:off x="1632" y="2688"/>
                  <a:ext cx="96" cy="96"/>
                </a:xfrm>
                <a:prstGeom prst="rect">
                  <a:avLst/>
                </a:prstGeom>
                <a:solidFill>
                  <a:srgbClr val="CCFFCC"/>
                </a:solidFill>
                <a:ln w="9525">
                  <a:solidFill>
                    <a:schemeClr val="tx2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9855" name="Rectangle 52"/>
                <p:cNvSpPr>
                  <a:spLocks noChangeArrowheads="1"/>
                </p:cNvSpPr>
                <p:nvPr/>
              </p:nvSpPr>
              <p:spPr bwMode="auto">
                <a:xfrm>
                  <a:off x="1728" y="2784"/>
                  <a:ext cx="96" cy="96"/>
                </a:xfrm>
                <a:prstGeom prst="rect">
                  <a:avLst/>
                </a:prstGeom>
                <a:solidFill>
                  <a:schemeClr val="hlink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9856" name="Rectangle 53"/>
                <p:cNvSpPr>
                  <a:spLocks noChangeArrowheads="1"/>
                </p:cNvSpPr>
                <p:nvPr/>
              </p:nvSpPr>
              <p:spPr bwMode="auto">
                <a:xfrm>
                  <a:off x="1824" y="2688"/>
                  <a:ext cx="96" cy="96"/>
                </a:xfrm>
                <a:prstGeom prst="rect">
                  <a:avLst/>
                </a:prstGeom>
                <a:solidFill>
                  <a:srgbClr val="FFCCFF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9857" name="Rectangle 54"/>
                <p:cNvSpPr>
                  <a:spLocks noChangeArrowheads="1"/>
                </p:cNvSpPr>
                <p:nvPr/>
              </p:nvSpPr>
              <p:spPr bwMode="auto">
                <a:xfrm>
                  <a:off x="1632" y="2784"/>
                  <a:ext cx="96" cy="96"/>
                </a:xfrm>
                <a:prstGeom prst="rect">
                  <a:avLst/>
                </a:prstGeom>
                <a:solidFill>
                  <a:srgbClr val="33CC33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9858" name="Rectangle 55"/>
                <p:cNvSpPr>
                  <a:spLocks noChangeArrowheads="1"/>
                </p:cNvSpPr>
                <p:nvPr/>
              </p:nvSpPr>
              <p:spPr bwMode="auto">
                <a:xfrm>
                  <a:off x="1728" y="2688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9859" name="Rectangle 56"/>
                <p:cNvSpPr>
                  <a:spLocks noChangeArrowheads="1"/>
                </p:cNvSpPr>
                <p:nvPr/>
              </p:nvSpPr>
              <p:spPr bwMode="auto">
                <a:xfrm>
                  <a:off x="1824" y="2784"/>
                  <a:ext cx="96" cy="96"/>
                </a:xfrm>
                <a:prstGeom prst="rect">
                  <a:avLst/>
                </a:prstGeom>
                <a:solidFill>
                  <a:srgbClr val="FF990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9860" name="Rectangle 57"/>
                <p:cNvSpPr>
                  <a:spLocks noChangeArrowheads="1"/>
                </p:cNvSpPr>
                <p:nvPr/>
              </p:nvSpPr>
              <p:spPr bwMode="auto">
                <a:xfrm>
                  <a:off x="1824" y="2592"/>
                  <a:ext cx="96" cy="96"/>
                </a:xfrm>
                <a:prstGeom prst="rect">
                  <a:avLst/>
                </a:prstGeom>
                <a:solidFill>
                  <a:srgbClr val="FF330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9861" name="Text Box 58"/>
                <p:cNvSpPr txBox="1">
                  <a:spLocks noChangeArrowheads="1"/>
                </p:cNvSpPr>
                <p:nvPr/>
              </p:nvSpPr>
              <p:spPr bwMode="auto">
                <a:xfrm>
                  <a:off x="1680" y="2832"/>
                  <a:ext cx="203" cy="2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/>
                    <a:t>4</a:t>
                  </a:r>
                </a:p>
              </p:txBody>
            </p:sp>
          </p:grpSp>
        </p:grpSp>
        <p:grpSp>
          <p:nvGrpSpPr>
            <p:cNvPr id="9" name="Group 59"/>
            <p:cNvGrpSpPr>
              <a:grpSpLocks/>
            </p:cNvGrpSpPr>
            <p:nvPr/>
          </p:nvGrpSpPr>
          <p:grpSpPr bwMode="auto">
            <a:xfrm>
              <a:off x="1152" y="1488"/>
              <a:ext cx="480" cy="2016"/>
              <a:chOff x="1152" y="1488"/>
              <a:chExt cx="480" cy="2016"/>
            </a:xfrm>
          </p:grpSpPr>
          <p:sp>
            <p:nvSpPr>
              <p:cNvPr id="29846" name="Line 60"/>
              <p:cNvSpPr>
                <a:spLocks noChangeShapeType="1"/>
              </p:cNvSpPr>
              <p:nvPr/>
            </p:nvSpPr>
            <p:spPr bwMode="auto">
              <a:xfrm>
                <a:off x="1152" y="2448"/>
                <a:ext cx="480" cy="2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29847" name="Line 61"/>
              <p:cNvSpPr>
                <a:spLocks noChangeShapeType="1"/>
              </p:cNvSpPr>
              <p:nvPr/>
            </p:nvSpPr>
            <p:spPr bwMode="auto">
              <a:xfrm flipV="1">
                <a:off x="1152" y="1488"/>
                <a:ext cx="480" cy="96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29848" name="Line 62"/>
              <p:cNvSpPr>
                <a:spLocks noChangeShapeType="1"/>
              </p:cNvSpPr>
              <p:nvPr/>
            </p:nvSpPr>
            <p:spPr bwMode="auto">
              <a:xfrm>
                <a:off x="1152" y="2448"/>
                <a:ext cx="480" cy="105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/>
              <a:lstStyle/>
              <a:p>
                <a:endParaRPr lang="en-US"/>
              </a:p>
            </p:txBody>
          </p:sp>
        </p:grpSp>
      </p:grpSp>
      <p:grpSp>
        <p:nvGrpSpPr>
          <p:cNvPr id="10" name="Group 217"/>
          <p:cNvGrpSpPr>
            <a:grpSpLocks/>
          </p:cNvGrpSpPr>
          <p:nvPr/>
        </p:nvGrpSpPr>
        <p:grpSpPr bwMode="auto">
          <a:xfrm>
            <a:off x="4267200" y="1752600"/>
            <a:ext cx="3657600" cy="1524000"/>
            <a:chOff x="2688" y="1104"/>
            <a:chExt cx="2304" cy="960"/>
          </a:xfrm>
        </p:grpSpPr>
        <p:sp>
          <p:nvSpPr>
            <p:cNvPr id="29803" name="Rectangle 66"/>
            <p:cNvSpPr>
              <a:spLocks noChangeArrowheads="1"/>
            </p:cNvSpPr>
            <p:nvPr/>
          </p:nvSpPr>
          <p:spPr bwMode="auto">
            <a:xfrm>
              <a:off x="3168" y="1200"/>
              <a:ext cx="96" cy="9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804" name="Rectangle 67"/>
            <p:cNvSpPr>
              <a:spLocks noChangeArrowheads="1"/>
            </p:cNvSpPr>
            <p:nvPr/>
          </p:nvSpPr>
          <p:spPr bwMode="auto">
            <a:xfrm>
              <a:off x="3264" y="1104"/>
              <a:ext cx="96" cy="9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805" name="Rectangle 68"/>
            <p:cNvSpPr>
              <a:spLocks noChangeArrowheads="1"/>
            </p:cNvSpPr>
            <p:nvPr/>
          </p:nvSpPr>
          <p:spPr bwMode="auto">
            <a:xfrm>
              <a:off x="3264" y="1200"/>
              <a:ext cx="96" cy="9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806" name="Rectangle 69"/>
            <p:cNvSpPr>
              <a:spLocks noChangeArrowheads="1"/>
            </p:cNvSpPr>
            <p:nvPr/>
          </p:nvSpPr>
          <p:spPr bwMode="auto">
            <a:xfrm>
              <a:off x="3264" y="1296"/>
              <a:ext cx="96" cy="9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807" name="Rectangle 70"/>
            <p:cNvSpPr>
              <a:spLocks noChangeArrowheads="1"/>
            </p:cNvSpPr>
            <p:nvPr/>
          </p:nvSpPr>
          <p:spPr bwMode="auto">
            <a:xfrm>
              <a:off x="3360" y="1200"/>
              <a:ext cx="96" cy="9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808" name="Rectangle 71"/>
            <p:cNvSpPr>
              <a:spLocks noChangeArrowheads="1"/>
            </p:cNvSpPr>
            <p:nvPr/>
          </p:nvSpPr>
          <p:spPr bwMode="auto">
            <a:xfrm>
              <a:off x="3168" y="1296"/>
              <a:ext cx="96" cy="9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809" name="Rectangle 72"/>
            <p:cNvSpPr>
              <a:spLocks noChangeArrowheads="1"/>
            </p:cNvSpPr>
            <p:nvPr/>
          </p:nvSpPr>
          <p:spPr bwMode="auto">
            <a:xfrm>
              <a:off x="3168" y="1104"/>
              <a:ext cx="96" cy="9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810" name="Rectangle 73"/>
            <p:cNvSpPr>
              <a:spLocks noChangeArrowheads="1"/>
            </p:cNvSpPr>
            <p:nvPr/>
          </p:nvSpPr>
          <p:spPr bwMode="auto">
            <a:xfrm>
              <a:off x="3360" y="1296"/>
              <a:ext cx="96" cy="9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811" name="Rectangle 74"/>
            <p:cNvSpPr>
              <a:spLocks noChangeArrowheads="1"/>
            </p:cNvSpPr>
            <p:nvPr/>
          </p:nvSpPr>
          <p:spPr bwMode="auto">
            <a:xfrm>
              <a:off x="3360" y="1104"/>
              <a:ext cx="96" cy="9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812" name="Rectangle 77"/>
            <p:cNvSpPr>
              <a:spLocks noChangeArrowheads="1"/>
            </p:cNvSpPr>
            <p:nvPr/>
          </p:nvSpPr>
          <p:spPr bwMode="auto">
            <a:xfrm>
              <a:off x="3168" y="1776"/>
              <a:ext cx="96" cy="9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813" name="Rectangle 78"/>
            <p:cNvSpPr>
              <a:spLocks noChangeArrowheads="1"/>
            </p:cNvSpPr>
            <p:nvPr/>
          </p:nvSpPr>
          <p:spPr bwMode="auto">
            <a:xfrm>
              <a:off x="3264" y="1776"/>
              <a:ext cx="96" cy="9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814" name="Rectangle 79"/>
            <p:cNvSpPr>
              <a:spLocks noChangeArrowheads="1"/>
            </p:cNvSpPr>
            <p:nvPr/>
          </p:nvSpPr>
          <p:spPr bwMode="auto">
            <a:xfrm>
              <a:off x="3264" y="1872"/>
              <a:ext cx="96" cy="9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815" name="Rectangle 80"/>
            <p:cNvSpPr>
              <a:spLocks noChangeArrowheads="1"/>
            </p:cNvSpPr>
            <p:nvPr/>
          </p:nvSpPr>
          <p:spPr bwMode="auto">
            <a:xfrm>
              <a:off x="3264" y="1968"/>
              <a:ext cx="96" cy="9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816" name="Rectangle 81"/>
            <p:cNvSpPr>
              <a:spLocks noChangeArrowheads="1"/>
            </p:cNvSpPr>
            <p:nvPr/>
          </p:nvSpPr>
          <p:spPr bwMode="auto">
            <a:xfrm>
              <a:off x="3360" y="1872"/>
              <a:ext cx="96" cy="9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817" name="Rectangle 82"/>
            <p:cNvSpPr>
              <a:spLocks noChangeArrowheads="1"/>
            </p:cNvSpPr>
            <p:nvPr/>
          </p:nvSpPr>
          <p:spPr bwMode="auto">
            <a:xfrm>
              <a:off x="3168" y="1872"/>
              <a:ext cx="96" cy="9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818" name="Rectangle 83"/>
            <p:cNvSpPr>
              <a:spLocks noChangeArrowheads="1"/>
            </p:cNvSpPr>
            <p:nvPr/>
          </p:nvSpPr>
          <p:spPr bwMode="auto">
            <a:xfrm>
              <a:off x="3168" y="1968"/>
              <a:ext cx="96" cy="9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819" name="Rectangle 84"/>
            <p:cNvSpPr>
              <a:spLocks noChangeArrowheads="1"/>
            </p:cNvSpPr>
            <p:nvPr/>
          </p:nvSpPr>
          <p:spPr bwMode="auto">
            <a:xfrm>
              <a:off x="3360" y="1968"/>
              <a:ext cx="96" cy="9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820" name="Rectangle 85"/>
            <p:cNvSpPr>
              <a:spLocks noChangeArrowheads="1"/>
            </p:cNvSpPr>
            <p:nvPr/>
          </p:nvSpPr>
          <p:spPr bwMode="auto">
            <a:xfrm>
              <a:off x="3360" y="1776"/>
              <a:ext cx="96" cy="9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821" name="Line 88"/>
            <p:cNvSpPr>
              <a:spLocks noChangeShapeType="1"/>
            </p:cNvSpPr>
            <p:nvPr/>
          </p:nvSpPr>
          <p:spPr bwMode="auto">
            <a:xfrm flipV="1">
              <a:off x="2688" y="1248"/>
              <a:ext cx="48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9822" name="Line 89"/>
            <p:cNvSpPr>
              <a:spLocks noChangeShapeType="1"/>
            </p:cNvSpPr>
            <p:nvPr/>
          </p:nvSpPr>
          <p:spPr bwMode="auto">
            <a:xfrm>
              <a:off x="2688" y="1488"/>
              <a:ext cx="480" cy="4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/>
            <a:lstStyle/>
            <a:p>
              <a:endParaRPr lang="en-US"/>
            </a:p>
          </p:txBody>
        </p:sp>
        <p:grpSp>
          <p:nvGrpSpPr>
            <p:cNvPr id="11" name="Group 216"/>
            <p:cNvGrpSpPr>
              <a:grpSpLocks/>
            </p:cNvGrpSpPr>
            <p:nvPr/>
          </p:nvGrpSpPr>
          <p:grpSpPr bwMode="auto">
            <a:xfrm>
              <a:off x="3936" y="1104"/>
              <a:ext cx="288" cy="288"/>
              <a:chOff x="3936" y="1104"/>
              <a:chExt cx="288" cy="288"/>
            </a:xfrm>
          </p:grpSpPr>
          <p:sp>
            <p:nvSpPr>
              <p:cNvPr id="29835" name="Rectangle 92"/>
              <p:cNvSpPr>
                <a:spLocks noChangeArrowheads="1"/>
              </p:cNvSpPr>
              <p:nvPr/>
            </p:nvSpPr>
            <p:spPr bwMode="auto">
              <a:xfrm>
                <a:off x="3936" y="1200"/>
                <a:ext cx="96" cy="96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836" name="Rectangle 93"/>
              <p:cNvSpPr>
                <a:spLocks noChangeArrowheads="1"/>
              </p:cNvSpPr>
              <p:nvPr/>
            </p:nvSpPr>
            <p:spPr bwMode="auto">
              <a:xfrm>
                <a:off x="3936" y="1104"/>
                <a:ext cx="96" cy="96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837" name="Rectangle 94"/>
              <p:cNvSpPr>
                <a:spLocks noChangeArrowheads="1"/>
              </p:cNvSpPr>
              <p:nvPr/>
            </p:nvSpPr>
            <p:spPr bwMode="auto">
              <a:xfrm>
                <a:off x="4032" y="1200"/>
                <a:ext cx="96" cy="96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838" name="Rectangle 95"/>
              <p:cNvSpPr>
                <a:spLocks noChangeArrowheads="1"/>
              </p:cNvSpPr>
              <p:nvPr/>
            </p:nvSpPr>
            <p:spPr bwMode="auto">
              <a:xfrm>
                <a:off x="4032" y="1296"/>
                <a:ext cx="96" cy="96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839" name="Rectangle 96"/>
              <p:cNvSpPr>
                <a:spLocks noChangeArrowheads="1"/>
              </p:cNvSpPr>
              <p:nvPr/>
            </p:nvSpPr>
            <p:spPr bwMode="auto">
              <a:xfrm>
                <a:off x="4128" y="1200"/>
                <a:ext cx="96" cy="96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840" name="Rectangle 97"/>
              <p:cNvSpPr>
                <a:spLocks noChangeArrowheads="1"/>
              </p:cNvSpPr>
              <p:nvPr/>
            </p:nvSpPr>
            <p:spPr bwMode="auto">
              <a:xfrm>
                <a:off x="3936" y="1296"/>
                <a:ext cx="96" cy="96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841" name="Rectangle 98"/>
              <p:cNvSpPr>
                <a:spLocks noChangeArrowheads="1"/>
              </p:cNvSpPr>
              <p:nvPr/>
            </p:nvSpPr>
            <p:spPr bwMode="auto">
              <a:xfrm>
                <a:off x="4032" y="1104"/>
                <a:ext cx="96" cy="96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842" name="Rectangle 99"/>
              <p:cNvSpPr>
                <a:spLocks noChangeArrowheads="1"/>
              </p:cNvSpPr>
              <p:nvPr/>
            </p:nvSpPr>
            <p:spPr bwMode="auto">
              <a:xfrm>
                <a:off x="4128" y="1296"/>
                <a:ext cx="96" cy="96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843" name="Rectangle 100"/>
              <p:cNvSpPr>
                <a:spLocks noChangeArrowheads="1"/>
              </p:cNvSpPr>
              <p:nvPr/>
            </p:nvSpPr>
            <p:spPr bwMode="auto">
              <a:xfrm>
                <a:off x="4128" y="1104"/>
                <a:ext cx="96" cy="96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9824" name="Line 102"/>
            <p:cNvSpPr>
              <a:spLocks noChangeShapeType="1"/>
            </p:cNvSpPr>
            <p:nvPr/>
          </p:nvSpPr>
          <p:spPr bwMode="auto">
            <a:xfrm>
              <a:off x="3456" y="1248"/>
              <a:ext cx="48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9825" name="Rectangle 105"/>
            <p:cNvSpPr>
              <a:spLocks noChangeArrowheads="1"/>
            </p:cNvSpPr>
            <p:nvPr/>
          </p:nvSpPr>
          <p:spPr bwMode="auto">
            <a:xfrm>
              <a:off x="4704" y="1200"/>
              <a:ext cx="96" cy="9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826" name="Rectangle 106"/>
            <p:cNvSpPr>
              <a:spLocks noChangeArrowheads="1"/>
            </p:cNvSpPr>
            <p:nvPr/>
          </p:nvSpPr>
          <p:spPr bwMode="auto">
            <a:xfrm>
              <a:off x="4704" y="1104"/>
              <a:ext cx="96" cy="9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827" name="Rectangle 107"/>
            <p:cNvSpPr>
              <a:spLocks noChangeArrowheads="1"/>
            </p:cNvSpPr>
            <p:nvPr/>
          </p:nvSpPr>
          <p:spPr bwMode="auto">
            <a:xfrm>
              <a:off x="4800" y="1200"/>
              <a:ext cx="96" cy="9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828" name="Rectangle 108"/>
            <p:cNvSpPr>
              <a:spLocks noChangeArrowheads="1"/>
            </p:cNvSpPr>
            <p:nvPr/>
          </p:nvSpPr>
          <p:spPr bwMode="auto">
            <a:xfrm>
              <a:off x="4800" y="1296"/>
              <a:ext cx="96" cy="9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829" name="Rectangle 109"/>
            <p:cNvSpPr>
              <a:spLocks noChangeArrowheads="1"/>
            </p:cNvSpPr>
            <p:nvPr/>
          </p:nvSpPr>
          <p:spPr bwMode="auto">
            <a:xfrm>
              <a:off x="4896" y="1200"/>
              <a:ext cx="96" cy="9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830" name="Rectangle 110"/>
            <p:cNvSpPr>
              <a:spLocks noChangeArrowheads="1"/>
            </p:cNvSpPr>
            <p:nvPr/>
          </p:nvSpPr>
          <p:spPr bwMode="auto">
            <a:xfrm>
              <a:off x="4704" y="1296"/>
              <a:ext cx="96" cy="9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831" name="Rectangle 111"/>
            <p:cNvSpPr>
              <a:spLocks noChangeArrowheads="1"/>
            </p:cNvSpPr>
            <p:nvPr/>
          </p:nvSpPr>
          <p:spPr bwMode="auto">
            <a:xfrm>
              <a:off x="4896" y="1104"/>
              <a:ext cx="96" cy="9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832" name="Rectangle 112"/>
            <p:cNvSpPr>
              <a:spLocks noChangeArrowheads="1"/>
            </p:cNvSpPr>
            <p:nvPr/>
          </p:nvSpPr>
          <p:spPr bwMode="auto">
            <a:xfrm>
              <a:off x="4896" y="1296"/>
              <a:ext cx="96" cy="9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833" name="Rectangle 113"/>
            <p:cNvSpPr>
              <a:spLocks noChangeArrowheads="1"/>
            </p:cNvSpPr>
            <p:nvPr/>
          </p:nvSpPr>
          <p:spPr bwMode="auto">
            <a:xfrm>
              <a:off x="4800" y="1104"/>
              <a:ext cx="96" cy="9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834" name="Line 115"/>
            <p:cNvSpPr>
              <a:spLocks noChangeShapeType="1"/>
            </p:cNvSpPr>
            <p:nvPr/>
          </p:nvSpPr>
          <p:spPr bwMode="auto">
            <a:xfrm>
              <a:off x="4224" y="1248"/>
              <a:ext cx="48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12" name="Group 116"/>
          <p:cNvGrpSpPr>
            <a:grpSpLocks/>
          </p:cNvGrpSpPr>
          <p:nvPr/>
        </p:nvGrpSpPr>
        <p:grpSpPr bwMode="auto">
          <a:xfrm>
            <a:off x="4267200" y="3733800"/>
            <a:ext cx="1219200" cy="1690688"/>
            <a:chOff x="2688" y="2352"/>
            <a:chExt cx="768" cy="1065"/>
          </a:xfrm>
        </p:grpSpPr>
        <p:grpSp>
          <p:nvGrpSpPr>
            <p:cNvPr id="13" name="Group 117"/>
            <p:cNvGrpSpPr>
              <a:grpSpLocks/>
            </p:cNvGrpSpPr>
            <p:nvPr/>
          </p:nvGrpSpPr>
          <p:grpSpPr bwMode="auto">
            <a:xfrm>
              <a:off x="3168" y="2352"/>
              <a:ext cx="288" cy="1065"/>
              <a:chOff x="3168" y="2352"/>
              <a:chExt cx="288" cy="1065"/>
            </a:xfrm>
          </p:grpSpPr>
          <p:grpSp>
            <p:nvGrpSpPr>
              <p:cNvPr id="14" name="Group 118"/>
              <p:cNvGrpSpPr>
                <a:grpSpLocks/>
              </p:cNvGrpSpPr>
              <p:nvPr/>
            </p:nvGrpSpPr>
            <p:grpSpPr bwMode="auto">
              <a:xfrm>
                <a:off x="3168" y="2928"/>
                <a:ext cx="288" cy="489"/>
                <a:chOff x="3168" y="2928"/>
                <a:chExt cx="288" cy="489"/>
              </a:xfrm>
            </p:grpSpPr>
            <p:sp>
              <p:nvSpPr>
                <p:cNvPr id="29794" name="Rectangle 119"/>
                <p:cNvSpPr>
                  <a:spLocks noChangeArrowheads="1"/>
                </p:cNvSpPr>
                <p:nvPr/>
              </p:nvSpPr>
              <p:spPr bwMode="auto">
                <a:xfrm>
                  <a:off x="3168" y="2928"/>
                  <a:ext cx="96" cy="96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9795" name="Rectangle 120"/>
                <p:cNvSpPr>
                  <a:spLocks noChangeArrowheads="1"/>
                </p:cNvSpPr>
                <p:nvPr/>
              </p:nvSpPr>
              <p:spPr bwMode="auto">
                <a:xfrm>
                  <a:off x="3264" y="3024"/>
                  <a:ext cx="96" cy="96"/>
                </a:xfrm>
                <a:prstGeom prst="rect">
                  <a:avLst/>
                </a:prstGeom>
                <a:solidFill>
                  <a:srgbClr val="CC660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9796" name="Rectangle 121"/>
                <p:cNvSpPr>
                  <a:spLocks noChangeArrowheads="1"/>
                </p:cNvSpPr>
                <p:nvPr/>
              </p:nvSpPr>
              <p:spPr bwMode="auto">
                <a:xfrm>
                  <a:off x="3168" y="3024"/>
                  <a:ext cx="96" cy="96"/>
                </a:xfrm>
                <a:prstGeom prst="rect">
                  <a:avLst/>
                </a:prstGeom>
                <a:solidFill>
                  <a:srgbClr val="CCFFCC"/>
                </a:solidFill>
                <a:ln w="9525">
                  <a:solidFill>
                    <a:schemeClr val="tx2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9797" name="Rectangle 122"/>
                <p:cNvSpPr>
                  <a:spLocks noChangeArrowheads="1"/>
                </p:cNvSpPr>
                <p:nvPr/>
              </p:nvSpPr>
              <p:spPr bwMode="auto">
                <a:xfrm>
                  <a:off x="3360" y="3024"/>
                  <a:ext cx="96" cy="96"/>
                </a:xfrm>
                <a:prstGeom prst="rect">
                  <a:avLst/>
                </a:prstGeom>
                <a:solidFill>
                  <a:srgbClr val="FFCCFF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9798" name="Rectangle 123"/>
                <p:cNvSpPr>
                  <a:spLocks noChangeArrowheads="1"/>
                </p:cNvSpPr>
                <p:nvPr/>
              </p:nvSpPr>
              <p:spPr bwMode="auto">
                <a:xfrm>
                  <a:off x="3168" y="3120"/>
                  <a:ext cx="96" cy="96"/>
                </a:xfrm>
                <a:prstGeom prst="rect">
                  <a:avLst/>
                </a:prstGeom>
                <a:solidFill>
                  <a:srgbClr val="33CC33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9799" name="Rectangle 124"/>
                <p:cNvSpPr>
                  <a:spLocks noChangeArrowheads="1"/>
                </p:cNvSpPr>
                <p:nvPr/>
              </p:nvSpPr>
              <p:spPr bwMode="auto">
                <a:xfrm>
                  <a:off x="3360" y="2928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9800" name="Rectangle 125"/>
                <p:cNvSpPr>
                  <a:spLocks noChangeArrowheads="1"/>
                </p:cNvSpPr>
                <p:nvPr/>
              </p:nvSpPr>
              <p:spPr bwMode="auto">
                <a:xfrm>
                  <a:off x="3360" y="3120"/>
                  <a:ext cx="96" cy="96"/>
                </a:xfrm>
                <a:prstGeom prst="rect">
                  <a:avLst/>
                </a:prstGeom>
                <a:solidFill>
                  <a:srgbClr val="FF990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9801" name="Rectangle 126"/>
                <p:cNvSpPr>
                  <a:spLocks noChangeArrowheads="1"/>
                </p:cNvSpPr>
                <p:nvPr/>
              </p:nvSpPr>
              <p:spPr bwMode="auto">
                <a:xfrm>
                  <a:off x="3264" y="2928"/>
                  <a:ext cx="96" cy="96"/>
                </a:xfrm>
                <a:prstGeom prst="rect">
                  <a:avLst/>
                </a:prstGeom>
                <a:solidFill>
                  <a:srgbClr val="FF330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9802" name="Text Box 127"/>
                <p:cNvSpPr txBox="1">
                  <a:spLocks noChangeArrowheads="1"/>
                </p:cNvSpPr>
                <p:nvPr/>
              </p:nvSpPr>
              <p:spPr bwMode="auto">
                <a:xfrm>
                  <a:off x="3224" y="3167"/>
                  <a:ext cx="203" cy="2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/>
                    <a:t>4</a:t>
                  </a:r>
                </a:p>
              </p:txBody>
            </p:sp>
          </p:grpSp>
          <p:grpSp>
            <p:nvGrpSpPr>
              <p:cNvPr id="15" name="Group 128"/>
              <p:cNvGrpSpPr>
                <a:grpSpLocks/>
              </p:cNvGrpSpPr>
              <p:nvPr/>
            </p:nvGrpSpPr>
            <p:grpSpPr bwMode="auto">
              <a:xfrm>
                <a:off x="3168" y="2352"/>
                <a:ext cx="288" cy="864"/>
                <a:chOff x="3168" y="2352"/>
                <a:chExt cx="288" cy="864"/>
              </a:xfrm>
            </p:grpSpPr>
            <p:grpSp>
              <p:nvGrpSpPr>
                <p:cNvPr id="16" name="Group 129"/>
                <p:cNvGrpSpPr>
                  <a:grpSpLocks/>
                </p:cNvGrpSpPr>
                <p:nvPr/>
              </p:nvGrpSpPr>
              <p:grpSpPr bwMode="auto">
                <a:xfrm>
                  <a:off x="3168" y="2352"/>
                  <a:ext cx="288" cy="489"/>
                  <a:chOff x="3168" y="2352"/>
                  <a:chExt cx="288" cy="489"/>
                </a:xfrm>
              </p:grpSpPr>
              <p:sp>
                <p:nvSpPr>
                  <p:cNvPr id="29784" name="Rectangle 130"/>
                  <p:cNvSpPr>
                    <a:spLocks noChangeArrowheads="1"/>
                  </p:cNvSpPr>
                  <p:nvPr/>
                </p:nvSpPr>
                <p:spPr bwMode="auto">
                  <a:xfrm>
                    <a:off x="3264" y="2352"/>
                    <a:ext cx="96" cy="96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9785" name="Rectangle 131"/>
                  <p:cNvSpPr>
                    <a:spLocks noChangeArrowheads="1"/>
                  </p:cNvSpPr>
                  <p:nvPr/>
                </p:nvSpPr>
                <p:spPr bwMode="auto">
                  <a:xfrm>
                    <a:off x="3264" y="2448"/>
                    <a:ext cx="96" cy="96"/>
                  </a:xfrm>
                  <a:prstGeom prst="rect">
                    <a:avLst/>
                  </a:prstGeom>
                  <a:solidFill>
                    <a:srgbClr val="CC660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9786" name="Rectangle 132"/>
                  <p:cNvSpPr>
                    <a:spLocks noChangeArrowheads="1"/>
                  </p:cNvSpPr>
                  <p:nvPr/>
                </p:nvSpPr>
                <p:spPr bwMode="auto">
                  <a:xfrm>
                    <a:off x="3168" y="2448"/>
                    <a:ext cx="96" cy="96"/>
                  </a:xfrm>
                  <a:prstGeom prst="rect">
                    <a:avLst/>
                  </a:prstGeom>
                  <a:solidFill>
                    <a:srgbClr val="CCFFCC"/>
                  </a:solidFill>
                  <a:ln w="9525">
                    <a:solidFill>
                      <a:schemeClr val="tx2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9787" name="Rectangle 133"/>
                  <p:cNvSpPr>
                    <a:spLocks noChangeArrowheads="1"/>
                  </p:cNvSpPr>
                  <p:nvPr/>
                </p:nvSpPr>
                <p:spPr bwMode="auto">
                  <a:xfrm>
                    <a:off x="3264" y="2544"/>
                    <a:ext cx="96" cy="96"/>
                  </a:xfrm>
                  <a:prstGeom prst="rect">
                    <a:avLst/>
                  </a:prstGeom>
                  <a:solidFill>
                    <a:schemeClr val="hlink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9788" name="Rectangle 134"/>
                  <p:cNvSpPr>
                    <a:spLocks noChangeArrowheads="1"/>
                  </p:cNvSpPr>
                  <p:nvPr/>
                </p:nvSpPr>
                <p:spPr bwMode="auto">
                  <a:xfrm>
                    <a:off x="3360" y="2448"/>
                    <a:ext cx="96" cy="96"/>
                  </a:xfrm>
                  <a:prstGeom prst="rect">
                    <a:avLst/>
                  </a:prstGeom>
                  <a:solidFill>
                    <a:srgbClr val="FFCCFF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9789" name="Rectangle 135"/>
                  <p:cNvSpPr>
                    <a:spLocks noChangeArrowheads="1"/>
                  </p:cNvSpPr>
                  <p:nvPr/>
                </p:nvSpPr>
                <p:spPr bwMode="auto">
                  <a:xfrm>
                    <a:off x="3168" y="2544"/>
                    <a:ext cx="96" cy="96"/>
                  </a:xfrm>
                  <a:prstGeom prst="rect">
                    <a:avLst/>
                  </a:prstGeom>
                  <a:solidFill>
                    <a:srgbClr val="33CC33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9790" name="Rectangle 136"/>
                  <p:cNvSpPr>
                    <a:spLocks noChangeArrowheads="1"/>
                  </p:cNvSpPr>
                  <p:nvPr/>
                </p:nvSpPr>
                <p:spPr bwMode="auto">
                  <a:xfrm>
                    <a:off x="3168" y="2352"/>
                    <a:ext cx="96" cy="96"/>
                  </a:xfrm>
                  <a:prstGeom prst="rect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9791" name="Rectangle 137"/>
                  <p:cNvSpPr>
                    <a:spLocks noChangeArrowheads="1"/>
                  </p:cNvSpPr>
                  <p:nvPr/>
                </p:nvSpPr>
                <p:spPr bwMode="auto">
                  <a:xfrm>
                    <a:off x="3360" y="2544"/>
                    <a:ext cx="96" cy="96"/>
                  </a:xfrm>
                  <a:prstGeom prst="rect">
                    <a:avLst/>
                  </a:prstGeom>
                  <a:solidFill>
                    <a:srgbClr val="FF990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9792" name="Rectangle 138"/>
                  <p:cNvSpPr>
                    <a:spLocks noChangeArrowheads="1"/>
                  </p:cNvSpPr>
                  <p:nvPr/>
                </p:nvSpPr>
                <p:spPr bwMode="auto">
                  <a:xfrm>
                    <a:off x="3360" y="2352"/>
                    <a:ext cx="96" cy="96"/>
                  </a:xfrm>
                  <a:prstGeom prst="rect">
                    <a:avLst/>
                  </a:prstGeom>
                  <a:solidFill>
                    <a:srgbClr val="FF330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9793" name="Text Box 13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224" y="2591"/>
                    <a:ext cx="203" cy="250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 sz="2000"/>
                      <a:t>2</a:t>
                    </a:r>
                  </a:p>
                </p:txBody>
              </p:sp>
            </p:grpSp>
            <p:sp>
              <p:nvSpPr>
                <p:cNvPr id="29783" name="Rectangle 140"/>
                <p:cNvSpPr>
                  <a:spLocks noChangeArrowheads="1"/>
                </p:cNvSpPr>
                <p:nvPr/>
              </p:nvSpPr>
              <p:spPr bwMode="auto">
                <a:xfrm>
                  <a:off x="3264" y="3120"/>
                  <a:ext cx="96" cy="96"/>
                </a:xfrm>
                <a:prstGeom prst="rect">
                  <a:avLst/>
                </a:prstGeom>
                <a:solidFill>
                  <a:schemeClr val="hlink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17" name="Group 141"/>
            <p:cNvGrpSpPr>
              <a:grpSpLocks/>
            </p:cNvGrpSpPr>
            <p:nvPr/>
          </p:nvGrpSpPr>
          <p:grpSpPr bwMode="auto">
            <a:xfrm>
              <a:off x="2688" y="2496"/>
              <a:ext cx="480" cy="576"/>
              <a:chOff x="2688" y="2496"/>
              <a:chExt cx="480" cy="576"/>
            </a:xfrm>
          </p:grpSpPr>
          <p:sp>
            <p:nvSpPr>
              <p:cNvPr id="29778" name="Line 142"/>
              <p:cNvSpPr>
                <a:spLocks noChangeShapeType="1"/>
              </p:cNvSpPr>
              <p:nvPr/>
            </p:nvSpPr>
            <p:spPr bwMode="auto">
              <a:xfrm flipV="1">
                <a:off x="2688" y="2496"/>
                <a:ext cx="480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29779" name="Line 143"/>
              <p:cNvSpPr>
                <a:spLocks noChangeShapeType="1"/>
              </p:cNvSpPr>
              <p:nvPr/>
            </p:nvSpPr>
            <p:spPr bwMode="auto">
              <a:xfrm>
                <a:off x="2688" y="2736"/>
                <a:ext cx="480" cy="3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/>
              <a:lstStyle/>
              <a:p>
                <a:endParaRPr lang="en-US"/>
              </a:p>
            </p:txBody>
          </p:sp>
        </p:grpSp>
      </p:grpSp>
      <p:grpSp>
        <p:nvGrpSpPr>
          <p:cNvPr id="18" name="Group 144"/>
          <p:cNvGrpSpPr>
            <a:grpSpLocks/>
          </p:cNvGrpSpPr>
          <p:nvPr/>
        </p:nvGrpSpPr>
        <p:grpSpPr bwMode="auto">
          <a:xfrm>
            <a:off x="5486400" y="3733800"/>
            <a:ext cx="1219200" cy="776288"/>
            <a:chOff x="3456" y="2352"/>
            <a:chExt cx="768" cy="489"/>
          </a:xfrm>
        </p:grpSpPr>
        <p:grpSp>
          <p:nvGrpSpPr>
            <p:cNvPr id="19" name="Group 145"/>
            <p:cNvGrpSpPr>
              <a:grpSpLocks/>
            </p:cNvGrpSpPr>
            <p:nvPr/>
          </p:nvGrpSpPr>
          <p:grpSpPr bwMode="auto">
            <a:xfrm>
              <a:off x="3936" y="2352"/>
              <a:ext cx="288" cy="489"/>
              <a:chOff x="3936" y="2352"/>
              <a:chExt cx="288" cy="489"/>
            </a:xfrm>
          </p:grpSpPr>
          <p:sp>
            <p:nvSpPr>
              <p:cNvPr id="29766" name="Rectangle 146"/>
              <p:cNvSpPr>
                <a:spLocks noChangeArrowheads="1"/>
              </p:cNvSpPr>
              <p:nvPr/>
            </p:nvSpPr>
            <p:spPr bwMode="auto">
              <a:xfrm>
                <a:off x="4032" y="2352"/>
                <a:ext cx="96" cy="96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67" name="Rectangle 147"/>
              <p:cNvSpPr>
                <a:spLocks noChangeArrowheads="1"/>
              </p:cNvSpPr>
              <p:nvPr/>
            </p:nvSpPr>
            <p:spPr bwMode="auto">
              <a:xfrm>
                <a:off x="4032" y="2448"/>
                <a:ext cx="96" cy="96"/>
              </a:xfrm>
              <a:prstGeom prst="rect">
                <a:avLst/>
              </a:prstGeom>
              <a:solidFill>
                <a:srgbClr val="CC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68" name="Rectangle 148"/>
              <p:cNvSpPr>
                <a:spLocks noChangeArrowheads="1"/>
              </p:cNvSpPr>
              <p:nvPr/>
            </p:nvSpPr>
            <p:spPr bwMode="auto">
              <a:xfrm>
                <a:off x="3936" y="2352"/>
                <a:ext cx="96" cy="96"/>
              </a:xfrm>
              <a:prstGeom prst="rect">
                <a:avLst/>
              </a:prstGeom>
              <a:solidFill>
                <a:srgbClr val="CCFFCC"/>
              </a:solidFill>
              <a:ln w="9525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69" name="Rectangle 149"/>
              <p:cNvSpPr>
                <a:spLocks noChangeArrowheads="1"/>
              </p:cNvSpPr>
              <p:nvPr/>
            </p:nvSpPr>
            <p:spPr bwMode="auto">
              <a:xfrm>
                <a:off x="4032" y="2544"/>
                <a:ext cx="96" cy="96"/>
              </a:xfrm>
              <a:prstGeom prst="rect">
                <a:avLst/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70" name="Rectangle 150"/>
              <p:cNvSpPr>
                <a:spLocks noChangeArrowheads="1"/>
              </p:cNvSpPr>
              <p:nvPr/>
            </p:nvSpPr>
            <p:spPr bwMode="auto">
              <a:xfrm>
                <a:off x="4128" y="2448"/>
                <a:ext cx="96" cy="96"/>
              </a:xfrm>
              <a:prstGeom prst="rect">
                <a:avLst/>
              </a:prstGeom>
              <a:solidFill>
                <a:srgbClr val="FFCC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71" name="Rectangle 151"/>
              <p:cNvSpPr>
                <a:spLocks noChangeArrowheads="1"/>
              </p:cNvSpPr>
              <p:nvPr/>
            </p:nvSpPr>
            <p:spPr bwMode="auto">
              <a:xfrm>
                <a:off x="3936" y="2544"/>
                <a:ext cx="96" cy="96"/>
              </a:xfrm>
              <a:prstGeom prst="rect">
                <a:avLst/>
              </a:prstGeom>
              <a:solidFill>
                <a:srgbClr val="33CC33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72" name="Rectangle 152"/>
              <p:cNvSpPr>
                <a:spLocks noChangeArrowheads="1"/>
              </p:cNvSpPr>
              <p:nvPr/>
            </p:nvSpPr>
            <p:spPr bwMode="auto">
              <a:xfrm>
                <a:off x="3936" y="2448"/>
                <a:ext cx="96" cy="96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73" name="Rectangle 153"/>
              <p:cNvSpPr>
                <a:spLocks noChangeArrowheads="1"/>
              </p:cNvSpPr>
              <p:nvPr/>
            </p:nvSpPr>
            <p:spPr bwMode="auto">
              <a:xfrm>
                <a:off x="4128" y="2544"/>
                <a:ext cx="96" cy="96"/>
              </a:xfrm>
              <a:prstGeom prst="rect">
                <a:avLst/>
              </a:prstGeom>
              <a:solidFill>
                <a:srgbClr val="FF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74" name="Rectangle 154"/>
              <p:cNvSpPr>
                <a:spLocks noChangeArrowheads="1"/>
              </p:cNvSpPr>
              <p:nvPr/>
            </p:nvSpPr>
            <p:spPr bwMode="auto">
              <a:xfrm>
                <a:off x="4128" y="2352"/>
                <a:ext cx="96" cy="96"/>
              </a:xfrm>
              <a:prstGeom prst="rect">
                <a:avLst/>
              </a:prstGeom>
              <a:solidFill>
                <a:srgbClr val="FF33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75" name="Text Box 155"/>
              <p:cNvSpPr txBox="1">
                <a:spLocks noChangeArrowheads="1"/>
              </p:cNvSpPr>
              <p:nvPr/>
            </p:nvSpPr>
            <p:spPr bwMode="auto">
              <a:xfrm>
                <a:off x="3992" y="2591"/>
                <a:ext cx="203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/>
                  <a:t>1</a:t>
                </a:r>
              </a:p>
            </p:txBody>
          </p:sp>
        </p:grpSp>
        <p:sp>
          <p:nvSpPr>
            <p:cNvPr id="29765" name="Line 156"/>
            <p:cNvSpPr>
              <a:spLocks noChangeShapeType="1"/>
            </p:cNvSpPr>
            <p:nvPr/>
          </p:nvSpPr>
          <p:spPr bwMode="auto">
            <a:xfrm>
              <a:off x="3456" y="2496"/>
              <a:ext cx="48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20" name="Group 157"/>
          <p:cNvGrpSpPr>
            <a:grpSpLocks/>
          </p:cNvGrpSpPr>
          <p:nvPr/>
        </p:nvGrpSpPr>
        <p:grpSpPr bwMode="auto">
          <a:xfrm>
            <a:off x="6705600" y="3200400"/>
            <a:ext cx="1219200" cy="1843088"/>
            <a:chOff x="4224" y="2016"/>
            <a:chExt cx="768" cy="1161"/>
          </a:xfrm>
        </p:grpSpPr>
        <p:grpSp>
          <p:nvGrpSpPr>
            <p:cNvPr id="21" name="Group 158"/>
            <p:cNvGrpSpPr>
              <a:grpSpLocks/>
            </p:cNvGrpSpPr>
            <p:nvPr/>
          </p:nvGrpSpPr>
          <p:grpSpPr bwMode="auto">
            <a:xfrm>
              <a:off x="4704" y="2016"/>
              <a:ext cx="288" cy="1161"/>
              <a:chOff x="4704" y="2016"/>
              <a:chExt cx="288" cy="1161"/>
            </a:xfrm>
          </p:grpSpPr>
          <p:grpSp>
            <p:nvGrpSpPr>
              <p:cNvPr id="22" name="Group 159"/>
              <p:cNvGrpSpPr>
                <a:grpSpLocks/>
              </p:cNvGrpSpPr>
              <p:nvPr/>
            </p:nvGrpSpPr>
            <p:grpSpPr bwMode="auto">
              <a:xfrm>
                <a:off x="4704" y="2016"/>
                <a:ext cx="288" cy="489"/>
                <a:chOff x="4704" y="2016"/>
                <a:chExt cx="288" cy="489"/>
              </a:xfrm>
            </p:grpSpPr>
            <p:sp>
              <p:nvSpPr>
                <p:cNvPr id="29754" name="Rectangle 160"/>
                <p:cNvSpPr>
                  <a:spLocks noChangeArrowheads="1"/>
                </p:cNvSpPr>
                <p:nvPr/>
              </p:nvSpPr>
              <p:spPr bwMode="auto">
                <a:xfrm>
                  <a:off x="4800" y="2016"/>
                  <a:ext cx="96" cy="96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9755" name="Rectangle 161"/>
                <p:cNvSpPr>
                  <a:spLocks noChangeArrowheads="1"/>
                </p:cNvSpPr>
                <p:nvPr/>
              </p:nvSpPr>
              <p:spPr bwMode="auto">
                <a:xfrm>
                  <a:off x="4800" y="2112"/>
                  <a:ext cx="96" cy="96"/>
                </a:xfrm>
                <a:prstGeom prst="rect">
                  <a:avLst/>
                </a:prstGeom>
                <a:solidFill>
                  <a:srgbClr val="CC660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9756" name="Rectangle 162"/>
                <p:cNvSpPr>
                  <a:spLocks noChangeArrowheads="1"/>
                </p:cNvSpPr>
                <p:nvPr/>
              </p:nvSpPr>
              <p:spPr bwMode="auto">
                <a:xfrm>
                  <a:off x="4704" y="2016"/>
                  <a:ext cx="96" cy="96"/>
                </a:xfrm>
                <a:prstGeom prst="rect">
                  <a:avLst/>
                </a:prstGeom>
                <a:solidFill>
                  <a:srgbClr val="CCFFCC"/>
                </a:solidFill>
                <a:ln w="9525">
                  <a:solidFill>
                    <a:schemeClr val="tx2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9757" name="Rectangle 163"/>
                <p:cNvSpPr>
                  <a:spLocks noChangeArrowheads="1"/>
                </p:cNvSpPr>
                <p:nvPr/>
              </p:nvSpPr>
              <p:spPr bwMode="auto">
                <a:xfrm>
                  <a:off x="4800" y="2208"/>
                  <a:ext cx="96" cy="96"/>
                </a:xfrm>
                <a:prstGeom prst="rect">
                  <a:avLst/>
                </a:prstGeom>
                <a:solidFill>
                  <a:schemeClr val="hlink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9758" name="Rectangle 164"/>
                <p:cNvSpPr>
                  <a:spLocks noChangeArrowheads="1"/>
                </p:cNvSpPr>
                <p:nvPr/>
              </p:nvSpPr>
              <p:spPr bwMode="auto">
                <a:xfrm>
                  <a:off x="4896" y="2112"/>
                  <a:ext cx="96" cy="96"/>
                </a:xfrm>
                <a:prstGeom prst="rect">
                  <a:avLst/>
                </a:prstGeom>
                <a:solidFill>
                  <a:srgbClr val="FFCCFF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9759" name="Rectangle 165"/>
                <p:cNvSpPr>
                  <a:spLocks noChangeArrowheads="1"/>
                </p:cNvSpPr>
                <p:nvPr/>
              </p:nvSpPr>
              <p:spPr bwMode="auto">
                <a:xfrm>
                  <a:off x="4704" y="2112"/>
                  <a:ext cx="96" cy="96"/>
                </a:xfrm>
                <a:prstGeom prst="rect">
                  <a:avLst/>
                </a:prstGeom>
                <a:solidFill>
                  <a:srgbClr val="33CC33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9760" name="Rectangle 166"/>
                <p:cNvSpPr>
                  <a:spLocks noChangeArrowheads="1"/>
                </p:cNvSpPr>
                <p:nvPr/>
              </p:nvSpPr>
              <p:spPr bwMode="auto">
                <a:xfrm>
                  <a:off x="4704" y="2208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9761" name="Rectangle 167"/>
                <p:cNvSpPr>
                  <a:spLocks noChangeArrowheads="1"/>
                </p:cNvSpPr>
                <p:nvPr/>
              </p:nvSpPr>
              <p:spPr bwMode="auto">
                <a:xfrm>
                  <a:off x="4896" y="2208"/>
                  <a:ext cx="96" cy="96"/>
                </a:xfrm>
                <a:prstGeom prst="rect">
                  <a:avLst/>
                </a:prstGeom>
                <a:solidFill>
                  <a:srgbClr val="FF990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9762" name="Rectangle 168"/>
                <p:cNvSpPr>
                  <a:spLocks noChangeArrowheads="1"/>
                </p:cNvSpPr>
                <p:nvPr/>
              </p:nvSpPr>
              <p:spPr bwMode="auto">
                <a:xfrm>
                  <a:off x="4896" y="2016"/>
                  <a:ext cx="96" cy="96"/>
                </a:xfrm>
                <a:prstGeom prst="rect">
                  <a:avLst/>
                </a:prstGeom>
                <a:solidFill>
                  <a:srgbClr val="FF330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9763" name="Text Box 169"/>
                <p:cNvSpPr txBox="1">
                  <a:spLocks noChangeArrowheads="1"/>
                </p:cNvSpPr>
                <p:nvPr/>
              </p:nvSpPr>
              <p:spPr bwMode="auto">
                <a:xfrm>
                  <a:off x="4760" y="2255"/>
                  <a:ext cx="203" cy="2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/>
                    <a:t>2</a:t>
                  </a:r>
                </a:p>
              </p:txBody>
            </p:sp>
          </p:grpSp>
          <p:sp>
            <p:nvSpPr>
              <p:cNvPr id="29753" name="Text Box 170"/>
              <p:cNvSpPr txBox="1">
                <a:spLocks noChangeArrowheads="1"/>
              </p:cNvSpPr>
              <p:nvPr/>
            </p:nvSpPr>
            <p:spPr bwMode="auto">
              <a:xfrm>
                <a:off x="4760" y="2927"/>
                <a:ext cx="203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/>
                  <a:t>0</a:t>
                </a:r>
              </a:p>
            </p:txBody>
          </p:sp>
        </p:grpSp>
        <p:grpSp>
          <p:nvGrpSpPr>
            <p:cNvPr id="23" name="Group 171"/>
            <p:cNvGrpSpPr>
              <a:grpSpLocks/>
            </p:cNvGrpSpPr>
            <p:nvPr/>
          </p:nvGrpSpPr>
          <p:grpSpPr bwMode="auto">
            <a:xfrm>
              <a:off x="4224" y="2160"/>
              <a:ext cx="480" cy="672"/>
              <a:chOff x="4224" y="2160"/>
              <a:chExt cx="480" cy="672"/>
            </a:xfrm>
          </p:grpSpPr>
          <p:sp>
            <p:nvSpPr>
              <p:cNvPr id="29750" name="Line 172"/>
              <p:cNvSpPr>
                <a:spLocks noChangeShapeType="1"/>
              </p:cNvSpPr>
              <p:nvPr/>
            </p:nvSpPr>
            <p:spPr bwMode="auto">
              <a:xfrm flipV="1">
                <a:off x="4224" y="2160"/>
                <a:ext cx="480" cy="3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29751" name="Line 173"/>
              <p:cNvSpPr>
                <a:spLocks noChangeShapeType="1"/>
              </p:cNvSpPr>
              <p:nvPr/>
            </p:nvSpPr>
            <p:spPr bwMode="auto">
              <a:xfrm>
                <a:off x="4224" y="2496"/>
                <a:ext cx="480" cy="3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/>
              <a:lstStyle/>
              <a:p>
                <a:endParaRPr lang="en-US"/>
              </a:p>
            </p:txBody>
          </p:sp>
        </p:grpSp>
      </p:grpSp>
      <p:grpSp>
        <p:nvGrpSpPr>
          <p:cNvPr id="24" name="Group 174"/>
          <p:cNvGrpSpPr>
            <a:grpSpLocks/>
          </p:cNvGrpSpPr>
          <p:nvPr/>
        </p:nvGrpSpPr>
        <p:grpSpPr bwMode="auto">
          <a:xfrm>
            <a:off x="3048000" y="2133600"/>
            <a:ext cx="1219200" cy="3990975"/>
            <a:chOff x="1920" y="1344"/>
            <a:chExt cx="768" cy="2514"/>
          </a:xfrm>
        </p:grpSpPr>
        <p:grpSp>
          <p:nvGrpSpPr>
            <p:cNvPr id="25" name="Group 175"/>
            <p:cNvGrpSpPr>
              <a:grpSpLocks/>
            </p:cNvGrpSpPr>
            <p:nvPr/>
          </p:nvGrpSpPr>
          <p:grpSpPr bwMode="auto">
            <a:xfrm>
              <a:off x="2400" y="1344"/>
              <a:ext cx="288" cy="2514"/>
              <a:chOff x="2400" y="1344"/>
              <a:chExt cx="288" cy="2514"/>
            </a:xfrm>
          </p:grpSpPr>
          <p:grpSp>
            <p:nvGrpSpPr>
              <p:cNvPr id="26" name="Group 176"/>
              <p:cNvGrpSpPr>
                <a:grpSpLocks/>
              </p:cNvGrpSpPr>
              <p:nvPr/>
            </p:nvGrpSpPr>
            <p:grpSpPr bwMode="auto">
              <a:xfrm>
                <a:off x="2400" y="1344"/>
                <a:ext cx="288" cy="490"/>
                <a:chOff x="2400" y="1344"/>
                <a:chExt cx="288" cy="490"/>
              </a:xfrm>
            </p:grpSpPr>
            <p:sp>
              <p:nvSpPr>
                <p:cNvPr id="29738" name="Rectangle 177"/>
                <p:cNvSpPr>
                  <a:spLocks noChangeArrowheads="1"/>
                </p:cNvSpPr>
                <p:nvPr/>
              </p:nvSpPr>
              <p:spPr bwMode="auto">
                <a:xfrm>
                  <a:off x="2400" y="1344"/>
                  <a:ext cx="96" cy="96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9739" name="Rectangle 178"/>
                <p:cNvSpPr>
                  <a:spLocks noChangeArrowheads="1"/>
                </p:cNvSpPr>
                <p:nvPr/>
              </p:nvSpPr>
              <p:spPr bwMode="auto">
                <a:xfrm>
                  <a:off x="2496" y="1344"/>
                  <a:ext cx="96" cy="96"/>
                </a:xfrm>
                <a:prstGeom prst="rect">
                  <a:avLst/>
                </a:prstGeom>
                <a:solidFill>
                  <a:srgbClr val="CC660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9740" name="Rectangle 179"/>
                <p:cNvSpPr>
                  <a:spLocks noChangeArrowheads="1"/>
                </p:cNvSpPr>
                <p:nvPr/>
              </p:nvSpPr>
              <p:spPr bwMode="auto">
                <a:xfrm>
                  <a:off x="2496" y="1440"/>
                  <a:ext cx="96" cy="96"/>
                </a:xfrm>
                <a:prstGeom prst="rect">
                  <a:avLst/>
                </a:prstGeom>
                <a:solidFill>
                  <a:srgbClr val="CCFFCC"/>
                </a:solidFill>
                <a:ln w="9525">
                  <a:solidFill>
                    <a:schemeClr val="tx2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9741" name="Rectangle 180"/>
                <p:cNvSpPr>
                  <a:spLocks noChangeArrowheads="1"/>
                </p:cNvSpPr>
                <p:nvPr/>
              </p:nvSpPr>
              <p:spPr bwMode="auto">
                <a:xfrm>
                  <a:off x="2496" y="1536"/>
                  <a:ext cx="96" cy="96"/>
                </a:xfrm>
                <a:prstGeom prst="rect">
                  <a:avLst/>
                </a:prstGeom>
                <a:solidFill>
                  <a:schemeClr val="hlink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9742" name="Rectangle 181"/>
                <p:cNvSpPr>
                  <a:spLocks noChangeArrowheads="1"/>
                </p:cNvSpPr>
                <p:nvPr/>
              </p:nvSpPr>
              <p:spPr bwMode="auto">
                <a:xfrm>
                  <a:off x="2592" y="1440"/>
                  <a:ext cx="96" cy="96"/>
                </a:xfrm>
                <a:prstGeom prst="rect">
                  <a:avLst/>
                </a:prstGeom>
                <a:solidFill>
                  <a:srgbClr val="FFCCFF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9743" name="Rectangle 182"/>
                <p:cNvSpPr>
                  <a:spLocks noChangeArrowheads="1"/>
                </p:cNvSpPr>
                <p:nvPr/>
              </p:nvSpPr>
              <p:spPr bwMode="auto">
                <a:xfrm>
                  <a:off x="2400" y="1536"/>
                  <a:ext cx="96" cy="96"/>
                </a:xfrm>
                <a:prstGeom prst="rect">
                  <a:avLst/>
                </a:prstGeom>
                <a:solidFill>
                  <a:srgbClr val="33CC33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9744" name="Rectangle 183"/>
                <p:cNvSpPr>
                  <a:spLocks noChangeArrowheads="1"/>
                </p:cNvSpPr>
                <p:nvPr/>
              </p:nvSpPr>
              <p:spPr bwMode="auto">
                <a:xfrm>
                  <a:off x="2400" y="1440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9745" name="Rectangle 184"/>
                <p:cNvSpPr>
                  <a:spLocks noChangeArrowheads="1"/>
                </p:cNvSpPr>
                <p:nvPr/>
              </p:nvSpPr>
              <p:spPr bwMode="auto">
                <a:xfrm>
                  <a:off x="2592" y="1536"/>
                  <a:ext cx="96" cy="96"/>
                </a:xfrm>
                <a:prstGeom prst="rect">
                  <a:avLst/>
                </a:prstGeom>
                <a:solidFill>
                  <a:srgbClr val="FF990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9746" name="Rectangle 185"/>
                <p:cNvSpPr>
                  <a:spLocks noChangeArrowheads="1"/>
                </p:cNvSpPr>
                <p:nvPr/>
              </p:nvSpPr>
              <p:spPr bwMode="auto">
                <a:xfrm>
                  <a:off x="2592" y="1344"/>
                  <a:ext cx="96" cy="96"/>
                </a:xfrm>
                <a:prstGeom prst="rect">
                  <a:avLst/>
                </a:prstGeom>
                <a:solidFill>
                  <a:srgbClr val="FF330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9747" name="Text Box 186"/>
                <p:cNvSpPr txBox="1">
                  <a:spLocks noChangeArrowheads="1"/>
                </p:cNvSpPr>
                <p:nvPr/>
              </p:nvSpPr>
              <p:spPr bwMode="auto">
                <a:xfrm>
                  <a:off x="2448" y="1584"/>
                  <a:ext cx="203" cy="2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/>
                    <a:t>5</a:t>
                  </a:r>
                </a:p>
              </p:txBody>
            </p:sp>
          </p:grpSp>
          <p:grpSp>
            <p:nvGrpSpPr>
              <p:cNvPr id="27" name="Group 187"/>
              <p:cNvGrpSpPr>
                <a:grpSpLocks/>
              </p:cNvGrpSpPr>
              <p:nvPr/>
            </p:nvGrpSpPr>
            <p:grpSpPr bwMode="auto">
              <a:xfrm>
                <a:off x="2400" y="2592"/>
                <a:ext cx="288" cy="1266"/>
                <a:chOff x="2400" y="2592"/>
                <a:chExt cx="288" cy="1266"/>
              </a:xfrm>
            </p:grpSpPr>
            <p:grpSp>
              <p:nvGrpSpPr>
                <p:cNvPr id="28" name="Group 188"/>
                <p:cNvGrpSpPr>
                  <a:grpSpLocks/>
                </p:cNvGrpSpPr>
                <p:nvPr/>
              </p:nvGrpSpPr>
              <p:grpSpPr bwMode="auto">
                <a:xfrm>
                  <a:off x="2400" y="3360"/>
                  <a:ext cx="288" cy="498"/>
                  <a:chOff x="2400" y="3360"/>
                  <a:chExt cx="288" cy="498"/>
                </a:xfrm>
              </p:grpSpPr>
              <p:sp>
                <p:nvSpPr>
                  <p:cNvPr id="29728" name="Rectangle 189"/>
                  <p:cNvSpPr>
                    <a:spLocks noChangeArrowheads="1"/>
                  </p:cNvSpPr>
                  <p:nvPr/>
                </p:nvSpPr>
                <p:spPr bwMode="auto">
                  <a:xfrm>
                    <a:off x="2400" y="3360"/>
                    <a:ext cx="96" cy="96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9729" name="Rectangle 190"/>
                  <p:cNvSpPr>
                    <a:spLocks noChangeArrowheads="1"/>
                  </p:cNvSpPr>
                  <p:nvPr/>
                </p:nvSpPr>
                <p:spPr bwMode="auto">
                  <a:xfrm>
                    <a:off x="2496" y="3360"/>
                    <a:ext cx="96" cy="96"/>
                  </a:xfrm>
                  <a:prstGeom prst="rect">
                    <a:avLst/>
                  </a:prstGeom>
                  <a:solidFill>
                    <a:srgbClr val="CC660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9730" name="Rectangle 191"/>
                  <p:cNvSpPr>
                    <a:spLocks noChangeArrowheads="1"/>
                  </p:cNvSpPr>
                  <p:nvPr/>
                </p:nvSpPr>
                <p:spPr bwMode="auto">
                  <a:xfrm>
                    <a:off x="2400" y="3456"/>
                    <a:ext cx="96" cy="96"/>
                  </a:xfrm>
                  <a:prstGeom prst="rect">
                    <a:avLst/>
                  </a:prstGeom>
                  <a:solidFill>
                    <a:srgbClr val="CCFFCC"/>
                  </a:solidFill>
                  <a:ln w="9525">
                    <a:solidFill>
                      <a:schemeClr val="tx2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9731" name="Rectangle 192"/>
                  <p:cNvSpPr>
                    <a:spLocks noChangeArrowheads="1"/>
                  </p:cNvSpPr>
                  <p:nvPr/>
                </p:nvSpPr>
                <p:spPr bwMode="auto">
                  <a:xfrm>
                    <a:off x="2496" y="3552"/>
                    <a:ext cx="96" cy="96"/>
                  </a:xfrm>
                  <a:prstGeom prst="rect">
                    <a:avLst/>
                  </a:prstGeom>
                  <a:solidFill>
                    <a:schemeClr val="hlink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9732" name="Rectangle 193"/>
                  <p:cNvSpPr>
                    <a:spLocks noChangeArrowheads="1"/>
                  </p:cNvSpPr>
                  <p:nvPr/>
                </p:nvSpPr>
                <p:spPr bwMode="auto">
                  <a:xfrm>
                    <a:off x="2496" y="3456"/>
                    <a:ext cx="96" cy="96"/>
                  </a:xfrm>
                  <a:prstGeom prst="rect">
                    <a:avLst/>
                  </a:prstGeom>
                  <a:solidFill>
                    <a:srgbClr val="FFCCFF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9733" name="Rectangle 194"/>
                  <p:cNvSpPr>
                    <a:spLocks noChangeArrowheads="1"/>
                  </p:cNvSpPr>
                  <p:nvPr/>
                </p:nvSpPr>
                <p:spPr bwMode="auto">
                  <a:xfrm>
                    <a:off x="2400" y="3552"/>
                    <a:ext cx="96" cy="96"/>
                  </a:xfrm>
                  <a:prstGeom prst="rect">
                    <a:avLst/>
                  </a:prstGeom>
                  <a:solidFill>
                    <a:srgbClr val="33CC33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9734" name="Rectangle 195"/>
                  <p:cNvSpPr>
                    <a:spLocks noChangeArrowheads="1"/>
                  </p:cNvSpPr>
                  <p:nvPr/>
                </p:nvSpPr>
                <p:spPr bwMode="auto">
                  <a:xfrm>
                    <a:off x="2592" y="3456"/>
                    <a:ext cx="96" cy="96"/>
                  </a:xfrm>
                  <a:prstGeom prst="rect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9735" name="Rectangle 196"/>
                  <p:cNvSpPr>
                    <a:spLocks noChangeArrowheads="1"/>
                  </p:cNvSpPr>
                  <p:nvPr/>
                </p:nvSpPr>
                <p:spPr bwMode="auto">
                  <a:xfrm>
                    <a:off x="2592" y="3552"/>
                    <a:ext cx="96" cy="96"/>
                  </a:xfrm>
                  <a:prstGeom prst="rect">
                    <a:avLst/>
                  </a:prstGeom>
                  <a:solidFill>
                    <a:srgbClr val="FF990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9736" name="Rectangle 197"/>
                  <p:cNvSpPr>
                    <a:spLocks noChangeArrowheads="1"/>
                  </p:cNvSpPr>
                  <p:nvPr/>
                </p:nvSpPr>
                <p:spPr bwMode="auto">
                  <a:xfrm>
                    <a:off x="2592" y="3360"/>
                    <a:ext cx="96" cy="96"/>
                  </a:xfrm>
                  <a:prstGeom prst="rect">
                    <a:avLst/>
                  </a:prstGeom>
                  <a:solidFill>
                    <a:srgbClr val="FF330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9737" name="Text Box 19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448" y="3608"/>
                    <a:ext cx="203" cy="250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 sz="2000"/>
                      <a:t>5</a:t>
                    </a:r>
                  </a:p>
                </p:txBody>
              </p:sp>
            </p:grpSp>
            <p:grpSp>
              <p:nvGrpSpPr>
                <p:cNvPr id="29" name="Group 199"/>
                <p:cNvGrpSpPr>
                  <a:grpSpLocks/>
                </p:cNvGrpSpPr>
                <p:nvPr/>
              </p:nvGrpSpPr>
              <p:grpSpPr bwMode="auto">
                <a:xfrm>
                  <a:off x="2400" y="2592"/>
                  <a:ext cx="288" cy="489"/>
                  <a:chOff x="2400" y="2592"/>
                  <a:chExt cx="288" cy="489"/>
                </a:xfrm>
              </p:grpSpPr>
              <p:sp>
                <p:nvSpPr>
                  <p:cNvPr id="29718" name="Rectangle 200"/>
                  <p:cNvSpPr>
                    <a:spLocks noChangeArrowheads="1"/>
                  </p:cNvSpPr>
                  <p:nvPr/>
                </p:nvSpPr>
                <p:spPr bwMode="auto">
                  <a:xfrm>
                    <a:off x="2400" y="2592"/>
                    <a:ext cx="96" cy="96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9719" name="Rectangle 201"/>
                  <p:cNvSpPr>
                    <a:spLocks noChangeArrowheads="1"/>
                  </p:cNvSpPr>
                  <p:nvPr/>
                </p:nvSpPr>
                <p:spPr bwMode="auto">
                  <a:xfrm>
                    <a:off x="2496" y="2688"/>
                    <a:ext cx="96" cy="96"/>
                  </a:xfrm>
                  <a:prstGeom prst="rect">
                    <a:avLst/>
                  </a:prstGeom>
                  <a:solidFill>
                    <a:srgbClr val="CC660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9720" name="Rectangle 202"/>
                  <p:cNvSpPr>
                    <a:spLocks noChangeArrowheads="1"/>
                  </p:cNvSpPr>
                  <p:nvPr/>
                </p:nvSpPr>
                <p:spPr bwMode="auto">
                  <a:xfrm>
                    <a:off x="2400" y="2688"/>
                    <a:ext cx="96" cy="96"/>
                  </a:xfrm>
                  <a:prstGeom prst="rect">
                    <a:avLst/>
                  </a:prstGeom>
                  <a:solidFill>
                    <a:srgbClr val="CCFFCC"/>
                  </a:solidFill>
                  <a:ln w="9525">
                    <a:solidFill>
                      <a:schemeClr val="tx2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9721" name="Rectangle 203"/>
                  <p:cNvSpPr>
                    <a:spLocks noChangeArrowheads="1"/>
                  </p:cNvSpPr>
                  <p:nvPr/>
                </p:nvSpPr>
                <p:spPr bwMode="auto">
                  <a:xfrm>
                    <a:off x="2496" y="2784"/>
                    <a:ext cx="96" cy="96"/>
                  </a:xfrm>
                  <a:prstGeom prst="rect">
                    <a:avLst/>
                  </a:prstGeom>
                  <a:solidFill>
                    <a:schemeClr val="hlink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9722" name="Rectangle 204"/>
                  <p:cNvSpPr>
                    <a:spLocks noChangeArrowheads="1"/>
                  </p:cNvSpPr>
                  <p:nvPr/>
                </p:nvSpPr>
                <p:spPr bwMode="auto">
                  <a:xfrm>
                    <a:off x="2592" y="2688"/>
                    <a:ext cx="96" cy="96"/>
                  </a:xfrm>
                  <a:prstGeom prst="rect">
                    <a:avLst/>
                  </a:prstGeom>
                  <a:solidFill>
                    <a:srgbClr val="FFCCFF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9723" name="Rectangle 205"/>
                  <p:cNvSpPr>
                    <a:spLocks noChangeArrowheads="1"/>
                  </p:cNvSpPr>
                  <p:nvPr/>
                </p:nvSpPr>
                <p:spPr bwMode="auto">
                  <a:xfrm>
                    <a:off x="2400" y="2784"/>
                    <a:ext cx="96" cy="96"/>
                  </a:xfrm>
                  <a:prstGeom prst="rect">
                    <a:avLst/>
                  </a:prstGeom>
                  <a:solidFill>
                    <a:srgbClr val="33CC33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9724" name="Rectangle 206"/>
                  <p:cNvSpPr>
                    <a:spLocks noChangeArrowheads="1"/>
                  </p:cNvSpPr>
                  <p:nvPr/>
                </p:nvSpPr>
                <p:spPr bwMode="auto">
                  <a:xfrm>
                    <a:off x="2496" y="2592"/>
                    <a:ext cx="96" cy="96"/>
                  </a:xfrm>
                  <a:prstGeom prst="rect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9725" name="Rectangle 207"/>
                  <p:cNvSpPr>
                    <a:spLocks noChangeArrowheads="1"/>
                  </p:cNvSpPr>
                  <p:nvPr/>
                </p:nvSpPr>
                <p:spPr bwMode="auto">
                  <a:xfrm>
                    <a:off x="2592" y="2784"/>
                    <a:ext cx="96" cy="96"/>
                  </a:xfrm>
                  <a:prstGeom prst="rect">
                    <a:avLst/>
                  </a:prstGeom>
                  <a:solidFill>
                    <a:srgbClr val="FF990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9726" name="Rectangle 208"/>
                  <p:cNvSpPr>
                    <a:spLocks noChangeArrowheads="1"/>
                  </p:cNvSpPr>
                  <p:nvPr/>
                </p:nvSpPr>
                <p:spPr bwMode="auto">
                  <a:xfrm>
                    <a:off x="2592" y="2592"/>
                    <a:ext cx="96" cy="96"/>
                  </a:xfrm>
                  <a:prstGeom prst="rect">
                    <a:avLst/>
                  </a:prstGeom>
                  <a:solidFill>
                    <a:srgbClr val="FF330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9727" name="Text Box 20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456" y="2831"/>
                    <a:ext cx="203" cy="250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 sz="2000"/>
                      <a:t>3</a:t>
                    </a:r>
                  </a:p>
                </p:txBody>
              </p:sp>
            </p:grpSp>
          </p:grpSp>
        </p:grpSp>
        <p:grpSp>
          <p:nvGrpSpPr>
            <p:cNvPr id="30" name="Group 210"/>
            <p:cNvGrpSpPr>
              <a:grpSpLocks/>
            </p:cNvGrpSpPr>
            <p:nvPr/>
          </p:nvGrpSpPr>
          <p:grpSpPr bwMode="auto">
            <a:xfrm>
              <a:off x="1920" y="1488"/>
              <a:ext cx="480" cy="2016"/>
              <a:chOff x="1920" y="1488"/>
              <a:chExt cx="480" cy="2016"/>
            </a:xfrm>
          </p:grpSpPr>
          <p:grpSp>
            <p:nvGrpSpPr>
              <p:cNvPr id="31" name="Group 211"/>
              <p:cNvGrpSpPr>
                <a:grpSpLocks/>
              </p:cNvGrpSpPr>
              <p:nvPr/>
            </p:nvGrpSpPr>
            <p:grpSpPr bwMode="auto">
              <a:xfrm>
                <a:off x="1920" y="2736"/>
                <a:ext cx="480" cy="768"/>
                <a:chOff x="1920" y="2736"/>
                <a:chExt cx="480" cy="768"/>
              </a:xfrm>
            </p:grpSpPr>
            <p:sp>
              <p:nvSpPr>
                <p:cNvPr id="29712" name="Line 212"/>
                <p:cNvSpPr>
                  <a:spLocks noChangeShapeType="1"/>
                </p:cNvSpPr>
                <p:nvPr/>
              </p:nvSpPr>
              <p:spPr bwMode="auto">
                <a:xfrm>
                  <a:off x="1920" y="2736"/>
                  <a:ext cx="48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 type="triangle" w="med" len="med"/>
                </a:ln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29713" name="Line 213"/>
                <p:cNvSpPr>
                  <a:spLocks noChangeShapeType="1"/>
                </p:cNvSpPr>
                <p:nvPr/>
              </p:nvSpPr>
              <p:spPr bwMode="auto">
                <a:xfrm>
                  <a:off x="1920" y="2736"/>
                  <a:ext cx="480" cy="768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 type="triangle" w="med" len="med"/>
                </a:ln>
              </p:spPr>
              <p:txBody>
                <a:bodyPr wrap="none"/>
                <a:lstStyle/>
                <a:p>
                  <a:endParaRPr lang="en-US"/>
                </a:p>
              </p:txBody>
            </p:sp>
          </p:grpSp>
          <p:sp>
            <p:nvSpPr>
              <p:cNvPr id="29711" name="Line 214"/>
              <p:cNvSpPr>
                <a:spLocks noChangeShapeType="1"/>
              </p:cNvSpPr>
              <p:nvPr/>
            </p:nvSpPr>
            <p:spPr bwMode="auto">
              <a:xfrm flipV="1">
                <a:off x="1920" y="1488"/>
                <a:ext cx="480" cy="124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/>
              <a:lstStyle/>
              <a:p>
                <a:endParaRPr lang="en-US"/>
              </a:p>
            </p:txBody>
          </p:sp>
        </p:grpSp>
      </p:grpSp>
      <p:sp>
        <p:nvSpPr>
          <p:cNvPr id="29707" name="Text Box 215"/>
          <p:cNvSpPr txBox="1">
            <a:spLocks noChangeArrowheads="1"/>
          </p:cNvSpPr>
          <p:nvPr/>
        </p:nvSpPr>
        <p:spPr bwMode="auto">
          <a:xfrm>
            <a:off x="3048000" y="865188"/>
            <a:ext cx="57150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CC6600"/>
                </a:solidFill>
              </a:rPr>
              <a:t>f(N) = h(N) = </a:t>
            </a:r>
            <a:r>
              <a:rPr lang="en-US" sz="2800">
                <a:solidFill>
                  <a:srgbClr val="CC66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</a:t>
            </a:r>
            <a:r>
              <a:rPr lang="en-US">
                <a:solidFill>
                  <a:srgbClr val="CC6600"/>
                </a:solidFill>
              </a:rPr>
              <a:t> distances of tiles to goal</a:t>
            </a:r>
          </a:p>
        </p:txBody>
      </p:sp>
      <p:grpSp>
        <p:nvGrpSpPr>
          <p:cNvPr id="205" name="Group 212"/>
          <p:cNvGrpSpPr>
            <a:grpSpLocks/>
          </p:cNvGrpSpPr>
          <p:nvPr/>
        </p:nvGrpSpPr>
        <p:grpSpPr bwMode="auto">
          <a:xfrm>
            <a:off x="381000" y="3733800"/>
            <a:ext cx="457200" cy="457200"/>
            <a:chOff x="4704" y="2688"/>
            <a:chExt cx="288" cy="288"/>
          </a:xfrm>
        </p:grpSpPr>
        <p:sp>
          <p:nvSpPr>
            <p:cNvPr id="206" name="Rectangle 213"/>
            <p:cNvSpPr>
              <a:spLocks noChangeArrowheads="1"/>
            </p:cNvSpPr>
            <p:nvPr/>
          </p:nvSpPr>
          <p:spPr bwMode="auto">
            <a:xfrm>
              <a:off x="4800" y="2688"/>
              <a:ext cx="96" cy="9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" name="Rectangle 214"/>
            <p:cNvSpPr>
              <a:spLocks noChangeArrowheads="1"/>
            </p:cNvSpPr>
            <p:nvPr/>
          </p:nvSpPr>
          <p:spPr bwMode="auto">
            <a:xfrm>
              <a:off x="4704" y="2784"/>
              <a:ext cx="96" cy="96"/>
            </a:xfrm>
            <a:prstGeom prst="rect">
              <a:avLst/>
            </a:prstGeom>
            <a:solidFill>
              <a:srgbClr val="CC66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8" name="Rectangle 215"/>
            <p:cNvSpPr>
              <a:spLocks noChangeArrowheads="1"/>
            </p:cNvSpPr>
            <p:nvPr/>
          </p:nvSpPr>
          <p:spPr bwMode="auto">
            <a:xfrm>
              <a:off x="4704" y="2688"/>
              <a:ext cx="96" cy="96"/>
            </a:xfrm>
            <a:prstGeom prst="rect">
              <a:avLst/>
            </a:prstGeom>
            <a:solidFill>
              <a:srgbClr val="CCFFCC"/>
            </a:solidFill>
            <a:ln w="9525">
              <a:solidFill>
                <a:schemeClr val="tx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9" name="Rectangle 216"/>
            <p:cNvSpPr>
              <a:spLocks noChangeArrowheads="1"/>
            </p:cNvSpPr>
            <p:nvPr/>
          </p:nvSpPr>
          <p:spPr bwMode="auto">
            <a:xfrm>
              <a:off x="4800" y="2880"/>
              <a:ext cx="96" cy="96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0" name="Rectangle 217"/>
            <p:cNvSpPr>
              <a:spLocks noChangeArrowheads="1"/>
            </p:cNvSpPr>
            <p:nvPr/>
          </p:nvSpPr>
          <p:spPr bwMode="auto">
            <a:xfrm>
              <a:off x="4896" y="2784"/>
              <a:ext cx="96" cy="96"/>
            </a:xfrm>
            <a:prstGeom prst="rect">
              <a:avLst/>
            </a:prstGeom>
            <a:solidFill>
              <a:srgbClr val="FF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1" name="Rectangle 218"/>
            <p:cNvSpPr>
              <a:spLocks noChangeArrowheads="1"/>
            </p:cNvSpPr>
            <p:nvPr/>
          </p:nvSpPr>
          <p:spPr bwMode="auto">
            <a:xfrm>
              <a:off x="4704" y="2880"/>
              <a:ext cx="96" cy="96"/>
            </a:xfrm>
            <a:prstGeom prst="rect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2" name="Rectangle 219"/>
            <p:cNvSpPr>
              <a:spLocks noChangeArrowheads="1"/>
            </p:cNvSpPr>
            <p:nvPr/>
          </p:nvSpPr>
          <p:spPr bwMode="auto">
            <a:xfrm>
              <a:off x="4800" y="2784"/>
              <a:ext cx="96" cy="9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3" name="Rectangle 220"/>
            <p:cNvSpPr>
              <a:spLocks noChangeArrowheads="1"/>
            </p:cNvSpPr>
            <p:nvPr/>
          </p:nvSpPr>
          <p:spPr bwMode="auto">
            <a:xfrm>
              <a:off x="4896" y="2880"/>
              <a:ext cx="96" cy="96"/>
            </a:xfrm>
            <a:prstGeom prst="rect">
              <a:avLst/>
            </a:prstGeom>
            <a:solidFill>
              <a:srgbClr val="FF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4" name="Rectangle 221"/>
            <p:cNvSpPr>
              <a:spLocks noChangeArrowheads="1"/>
            </p:cNvSpPr>
            <p:nvPr/>
          </p:nvSpPr>
          <p:spPr bwMode="auto">
            <a:xfrm>
              <a:off x="4896" y="2688"/>
              <a:ext cx="96" cy="96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15" name="Text Box 222"/>
          <p:cNvSpPr txBox="1">
            <a:spLocks noChangeArrowheads="1"/>
          </p:cNvSpPr>
          <p:nvPr/>
        </p:nvSpPr>
        <p:spPr bwMode="auto">
          <a:xfrm>
            <a:off x="304800" y="4224338"/>
            <a:ext cx="7477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goal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234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0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8-Puzzle</a:t>
            </a:r>
          </a:p>
        </p:txBody>
      </p:sp>
      <p:grpSp>
        <p:nvGrpSpPr>
          <p:cNvPr id="16387" name="Group 3"/>
          <p:cNvGrpSpPr>
            <a:grpSpLocks/>
          </p:cNvGrpSpPr>
          <p:nvPr/>
        </p:nvGrpSpPr>
        <p:grpSpPr bwMode="auto">
          <a:xfrm>
            <a:off x="1371600" y="3657600"/>
            <a:ext cx="720725" cy="777875"/>
            <a:chOff x="864" y="2304"/>
            <a:chExt cx="454" cy="490"/>
          </a:xfrm>
        </p:grpSpPr>
        <p:sp>
          <p:nvSpPr>
            <p:cNvPr id="16575" name="Rectangle 4"/>
            <p:cNvSpPr>
              <a:spLocks noChangeArrowheads="1"/>
            </p:cNvSpPr>
            <p:nvPr/>
          </p:nvSpPr>
          <p:spPr bwMode="auto">
            <a:xfrm>
              <a:off x="864" y="2304"/>
              <a:ext cx="96" cy="9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576" name="Rectangle 5"/>
            <p:cNvSpPr>
              <a:spLocks noChangeArrowheads="1"/>
            </p:cNvSpPr>
            <p:nvPr/>
          </p:nvSpPr>
          <p:spPr bwMode="auto">
            <a:xfrm>
              <a:off x="960" y="2304"/>
              <a:ext cx="96" cy="96"/>
            </a:xfrm>
            <a:prstGeom prst="rect">
              <a:avLst/>
            </a:prstGeom>
            <a:solidFill>
              <a:srgbClr val="CC66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577" name="Rectangle 6"/>
            <p:cNvSpPr>
              <a:spLocks noChangeArrowheads="1"/>
            </p:cNvSpPr>
            <p:nvPr/>
          </p:nvSpPr>
          <p:spPr bwMode="auto">
            <a:xfrm>
              <a:off x="864" y="2400"/>
              <a:ext cx="96" cy="96"/>
            </a:xfrm>
            <a:prstGeom prst="rect">
              <a:avLst/>
            </a:prstGeom>
            <a:solidFill>
              <a:srgbClr val="CCFFCC"/>
            </a:solidFill>
            <a:ln w="9525">
              <a:solidFill>
                <a:schemeClr val="tx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578" name="Rectangle 7"/>
            <p:cNvSpPr>
              <a:spLocks noChangeArrowheads="1"/>
            </p:cNvSpPr>
            <p:nvPr/>
          </p:nvSpPr>
          <p:spPr bwMode="auto">
            <a:xfrm>
              <a:off x="960" y="2400"/>
              <a:ext cx="96" cy="96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579" name="Rectangle 8"/>
            <p:cNvSpPr>
              <a:spLocks noChangeArrowheads="1"/>
            </p:cNvSpPr>
            <p:nvPr/>
          </p:nvSpPr>
          <p:spPr bwMode="auto">
            <a:xfrm>
              <a:off x="1056" y="2400"/>
              <a:ext cx="96" cy="96"/>
            </a:xfrm>
            <a:prstGeom prst="rect">
              <a:avLst/>
            </a:prstGeom>
            <a:solidFill>
              <a:srgbClr val="FF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580" name="Rectangle 9"/>
            <p:cNvSpPr>
              <a:spLocks noChangeArrowheads="1"/>
            </p:cNvSpPr>
            <p:nvPr/>
          </p:nvSpPr>
          <p:spPr bwMode="auto">
            <a:xfrm>
              <a:off x="864" y="2496"/>
              <a:ext cx="96" cy="96"/>
            </a:xfrm>
            <a:prstGeom prst="rect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581" name="Rectangle 10"/>
            <p:cNvSpPr>
              <a:spLocks noChangeArrowheads="1"/>
            </p:cNvSpPr>
            <p:nvPr/>
          </p:nvSpPr>
          <p:spPr bwMode="auto">
            <a:xfrm>
              <a:off x="960" y="2496"/>
              <a:ext cx="96" cy="9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582" name="Rectangle 11"/>
            <p:cNvSpPr>
              <a:spLocks noChangeArrowheads="1"/>
            </p:cNvSpPr>
            <p:nvPr/>
          </p:nvSpPr>
          <p:spPr bwMode="auto">
            <a:xfrm>
              <a:off x="1056" y="2496"/>
              <a:ext cx="96" cy="96"/>
            </a:xfrm>
            <a:prstGeom prst="rect">
              <a:avLst/>
            </a:prstGeom>
            <a:solidFill>
              <a:srgbClr val="FF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583" name="Rectangle 12"/>
            <p:cNvSpPr>
              <a:spLocks noChangeArrowheads="1"/>
            </p:cNvSpPr>
            <p:nvPr/>
          </p:nvSpPr>
          <p:spPr bwMode="auto">
            <a:xfrm>
              <a:off x="1056" y="2304"/>
              <a:ext cx="96" cy="96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584" name="Text Box 13"/>
            <p:cNvSpPr txBox="1">
              <a:spLocks noChangeArrowheads="1"/>
            </p:cNvSpPr>
            <p:nvPr/>
          </p:nvSpPr>
          <p:spPr bwMode="auto">
            <a:xfrm>
              <a:off x="912" y="2544"/>
              <a:ext cx="406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/>
                <a:t>0+4</a:t>
              </a:r>
            </a:p>
          </p:txBody>
        </p:sp>
      </p:grpSp>
      <p:grpSp>
        <p:nvGrpSpPr>
          <p:cNvPr id="16388" name="Group 14"/>
          <p:cNvGrpSpPr>
            <a:grpSpLocks/>
          </p:cNvGrpSpPr>
          <p:nvPr/>
        </p:nvGrpSpPr>
        <p:grpSpPr bwMode="auto">
          <a:xfrm>
            <a:off x="7467600" y="4267200"/>
            <a:ext cx="457200" cy="457200"/>
            <a:chOff x="4704" y="2688"/>
            <a:chExt cx="288" cy="288"/>
          </a:xfrm>
        </p:grpSpPr>
        <p:sp>
          <p:nvSpPr>
            <p:cNvPr id="16566" name="Rectangle 15"/>
            <p:cNvSpPr>
              <a:spLocks noChangeArrowheads="1"/>
            </p:cNvSpPr>
            <p:nvPr/>
          </p:nvSpPr>
          <p:spPr bwMode="auto">
            <a:xfrm>
              <a:off x="4800" y="2688"/>
              <a:ext cx="96" cy="9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567" name="Rectangle 16"/>
            <p:cNvSpPr>
              <a:spLocks noChangeArrowheads="1"/>
            </p:cNvSpPr>
            <p:nvPr/>
          </p:nvSpPr>
          <p:spPr bwMode="auto">
            <a:xfrm>
              <a:off x="4704" y="2784"/>
              <a:ext cx="96" cy="96"/>
            </a:xfrm>
            <a:prstGeom prst="rect">
              <a:avLst/>
            </a:prstGeom>
            <a:solidFill>
              <a:srgbClr val="CC66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568" name="Rectangle 17"/>
            <p:cNvSpPr>
              <a:spLocks noChangeArrowheads="1"/>
            </p:cNvSpPr>
            <p:nvPr/>
          </p:nvSpPr>
          <p:spPr bwMode="auto">
            <a:xfrm>
              <a:off x="4704" y="2688"/>
              <a:ext cx="96" cy="96"/>
            </a:xfrm>
            <a:prstGeom prst="rect">
              <a:avLst/>
            </a:prstGeom>
            <a:solidFill>
              <a:srgbClr val="CCFFCC"/>
            </a:solidFill>
            <a:ln w="9525">
              <a:solidFill>
                <a:schemeClr val="tx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569" name="Rectangle 18"/>
            <p:cNvSpPr>
              <a:spLocks noChangeArrowheads="1"/>
            </p:cNvSpPr>
            <p:nvPr/>
          </p:nvSpPr>
          <p:spPr bwMode="auto">
            <a:xfrm>
              <a:off x="4800" y="2880"/>
              <a:ext cx="96" cy="96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570" name="Rectangle 19"/>
            <p:cNvSpPr>
              <a:spLocks noChangeArrowheads="1"/>
            </p:cNvSpPr>
            <p:nvPr/>
          </p:nvSpPr>
          <p:spPr bwMode="auto">
            <a:xfrm>
              <a:off x="4896" y="2784"/>
              <a:ext cx="96" cy="96"/>
            </a:xfrm>
            <a:prstGeom prst="rect">
              <a:avLst/>
            </a:prstGeom>
            <a:solidFill>
              <a:srgbClr val="FF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571" name="Rectangle 20"/>
            <p:cNvSpPr>
              <a:spLocks noChangeArrowheads="1"/>
            </p:cNvSpPr>
            <p:nvPr/>
          </p:nvSpPr>
          <p:spPr bwMode="auto">
            <a:xfrm>
              <a:off x="4704" y="2880"/>
              <a:ext cx="96" cy="96"/>
            </a:xfrm>
            <a:prstGeom prst="rect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572" name="Rectangle 21"/>
            <p:cNvSpPr>
              <a:spLocks noChangeArrowheads="1"/>
            </p:cNvSpPr>
            <p:nvPr/>
          </p:nvSpPr>
          <p:spPr bwMode="auto">
            <a:xfrm>
              <a:off x="4800" y="2784"/>
              <a:ext cx="96" cy="9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573" name="Rectangle 22"/>
            <p:cNvSpPr>
              <a:spLocks noChangeArrowheads="1"/>
            </p:cNvSpPr>
            <p:nvPr/>
          </p:nvSpPr>
          <p:spPr bwMode="auto">
            <a:xfrm>
              <a:off x="4896" y="2880"/>
              <a:ext cx="96" cy="96"/>
            </a:xfrm>
            <a:prstGeom prst="rect">
              <a:avLst/>
            </a:prstGeom>
            <a:solidFill>
              <a:srgbClr val="FF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574" name="Rectangle 23"/>
            <p:cNvSpPr>
              <a:spLocks noChangeArrowheads="1"/>
            </p:cNvSpPr>
            <p:nvPr/>
          </p:nvSpPr>
          <p:spPr bwMode="auto">
            <a:xfrm>
              <a:off x="4896" y="2688"/>
              <a:ext cx="96" cy="96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6389" name="Group 24"/>
          <p:cNvGrpSpPr>
            <a:grpSpLocks/>
          </p:cNvGrpSpPr>
          <p:nvPr/>
        </p:nvGrpSpPr>
        <p:grpSpPr bwMode="auto">
          <a:xfrm>
            <a:off x="1828800" y="2133600"/>
            <a:ext cx="1482725" cy="3978275"/>
            <a:chOff x="1152" y="1344"/>
            <a:chExt cx="934" cy="2506"/>
          </a:xfrm>
        </p:grpSpPr>
        <p:grpSp>
          <p:nvGrpSpPr>
            <p:cNvPr id="16528" name="Group 25"/>
            <p:cNvGrpSpPr>
              <a:grpSpLocks/>
            </p:cNvGrpSpPr>
            <p:nvPr/>
          </p:nvGrpSpPr>
          <p:grpSpPr bwMode="auto">
            <a:xfrm>
              <a:off x="1632" y="1344"/>
              <a:ext cx="454" cy="2506"/>
              <a:chOff x="1632" y="1344"/>
              <a:chExt cx="454" cy="2506"/>
            </a:xfrm>
          </p:grpSpPr>
          <p:grpSp>
            <p:nvGrpSpPr>
              <p:cNvPr id="16533" name="Group 26"/>
              <p:cNvGrpSpPr>
                <a:grpSpLocks/>
              </p:cNvGrpSpPr>
              <p:nvPr/>
            </p:nvGrpSpPr>
            <p:grpSpPr bwMode="auto">
              <a:xfrm>
                <a:off x="1632" y="1344"/>
                <a:ext cx="454" cy="490"/>
                <a:chOff x="1632" y="1344"/>
                <a:chExt cx="454" cy="490"/>
              </a:xfrm>
            </p:grpSpPr>
            <p:sp>
              <p:nvSpPr>
                <p:cNvPr id="16556" name="Rectangle 27"/>
                <p:cNvSpPr>
                  <a:spLocks noChangeArrowheads="1"/>
                </p:cNvSpPr>
                <p:nvPr/>
              </p:nvSpPr>
              <p:spPr bwMode="auto">
                <a:xfrm>
                  <a:off x="1632" y="1344"/>
                  <a:ext cx="96" cy="96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557" name="Rectangle 28"/>
                <p:cNvSpPr>
                  <a:spLocks noChangeArrowheads="1"/>
                </p:cNvSpPr>
                <p:nvPr/>
              </p:nvSpPr>
              <p:spPr bwMode="auto">
                <a:xfrm>
                  <a:off x="1728" y="1344"/>
                  <a:ext cx="96" cy="96"/>
                </a:xfrm>
                <a:prstGeom prst="rect">
                  <a:avLst/>
                </a:prstGeom>
                <a:solidFill>
                  <a:srgbClr val="CC660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558" name="Rectangle 29"/>
                <p:cNvSpPr>
                  <a:spLocks noChangeArrowheads="1"/>
                </p:cNvSpPr>
                <p:nvPr/>
              </p:nvSpPr>
              <p:spPr bwMode="auto">
                <a:xfrm>
                  <a:off x="1632" y="1440"/>
                  <a:ext cx="96" cy="96"/>
                </a:xfrm>
                <a:prstGeom prst="rect">
                  <a:avLst/>
                </a:prstGeom>
                <a:solidFill>
                  <a:srgbClr val="CCFFCC"/>
                </a:solidFill>
                <a:ln w="9525">
                  <a:solidFill>
                    <a:schemeClr val="tx2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559" name="Rectangle 30"/>
                <p:cNvSpPr>
                  <a:spLocks noChangeArrowheads="1"/>
                </p:cNvSpPr>
                <p:nvPr/>
              </p:nvSpPr>
              <p:spPr bwMode="auto">
                <a:xfrm>
                  <a:off x="1728" y="1440"/>
                  <a:ext cx="96" cy="96"/>
                </a:xfrm>
                <a:prstGeom prst="rect">
                  <a:avLst/>
                </a:prstGeom>
                <a:solidFill>
                  <a:schemeClr val="hlink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560" name="Rectangle 31"/>
                <p:cNvSpPr>
                  <a:spLocks noChangeArrowheads="1"/>
                </p:cNvSpPr>
                <p:nvPr/>
              </p:nvSpPr>
              <p:spPr bwMode="auto">
                <a:xfrm>
                  <a:off x="1824" y="1440"/>
                  <a:ext cx="96" cy="96"/>
                </a:xfrm>
                <a:prstGeom prst="rect">
                  <a:avLst/>
                </a:prstGeom>
                <a:solidFill>
                  <a:srgbClr val="FFCCFF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561" name="Rectangle 32"/>
                <p:cNvSpPr>
                  <a:spLocks noChangeArrowheads="1"/>
                </p:cNvSpPr>
                <p:nvPr/>
              </p:nvSpPr>
              <p:spPr bwMode="auto">
                <a:xfrm>
                  <a:off x="1728" y="1536"/>
                  <a:ext cx="96" cy="96"/>
                </a:xfrm>
                <a:prstGeom prst="rect">
                  <a:avLst/>
                </a:prstGeom>
                <a:solidFill>
                  <a:srgbClr val="33CC33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562" name="Rectangle 33"/>
                <p:cNvSpPr>
                  <a:spLocks noChangeArrowheads="1"/>
                </p:cNvSpPr>
                <p:nvPr/>
              </p:nvSpPr>
              <p:spPr bwMode="auto">
                <a:xfrm>
                  <a:off x="1632" y="1536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563" name="Rectangle 34"/>
                <p:cNvSpPr>
                  <a:spLocks noChangeArrowheads="1"/>
                </p:cNvSpPr>
                <p:nvPr/>
              </p:nvSpPr>
              <p:spPr bwMode="auto">
                <a:xfrm>
                  <a:off x="1824" y="1536"/>
                  <a:ext cx="96" cy="96"/>
                </a:xfrm>
                <a:prstGeom prst="rect">
                  <a:avLst/>
                </a:prstGeom>
                <a:solidFill>
                  <a:srgbClr val="FF990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564" name="Rectangle 35"/>
                <p:cNvSpPr>
                  <a:spLocks noChangeArrowheads="1"/>
                </p:cNvSpPr>
                <p:nvPr/>
              </p:nvSpPr>
              <p:spPr bwMode="auto">
                <a:xfrm>
                  <a:off x="1824" y="1344"/>
                  <a:ext cx="96" cy="96"/>
                </a:xfrm>
                <a:prstGeom prst="rect">
                  <a:avLst/>
                </a:prstGeom>
                <a:solidFill>
                  <a:srgbClr val="FF330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565" name="Text Box 36"/>
                <p:cNvSpPr txBox="1">
                  <a:spLocks noChangeArrowheads="1"/>
                </p:cNvSpPr>
                <p:nvPr/>
              </p:nvSpPr>
              <p:spPr bwMode="auto">
                <a:xfrm>
                  <a:off x="1680" y="1584"/>
                  <a:ext cx="406" cy="2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/>
                    <a:t>1+5</a:t>
                  </a:r>
                </a:p>
              </p:txBody>
            </p:sp>
          </p:grpSp>
          <p:grpSp>
            <p:nvGrpSpPr>
              <p:cNvPr id="16534" name="Group 37"/>
              <p:cNvGrpSpPr>
                <a:grpSpLocks/>
              </p:cNvGrpSpPr>
              <p:nvPr/>
            </p:nvGrpSpPr>
            <p:grpSpPr bwMode="auto">
              <a:xfrm>
                <a:off x="1632" y="3360"/>
                <a:ext cx="454" cy="490"/>
                <a:chOff x="1632" y="3360"/>
                <a:chExt cx="454" cy="490"/>
              </a:xfrm>
            </p:grpSpPr>
            <p:sp>
              <p:nvSpPr>
                <p:cNvPr id="16546" name="Rectangle 38"/>
                <p:cNvSpPr>
                  <a:spLocks noChangeArrowheads="1"/>
                </p:cNvSpPr>
                <p:nvPr/>
              </p:nvSpPr>
              <p:spPr bwMode="auto">
                <a:xfrm>
                  <a:off x="1632" y="3360"/>
                  <a:ext cx="96" cy="96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547" name="Rectangle 39"/>
                <p:cNvSpPr>
                  <a:spLocks noChangeArrowheads="1"/>
                </p:cNvSpPr>
                <p:nvPr/>
              </p:nvSpPr>
              <p:spPr bwMode="auto">
                <a:xfrm>
                  <a:off x="1728" y="3360"/>
                  <a:ext cx="96" cy="96"/>
                </a:xfrm>
                <a:prstGeom prst="rect">
                  <a:avLst/>
                </a:prstGeom>
                <a:solidFill>
                  <a:srgbClr val="CC660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548" name="Rectangle 40"/>
                <p:cNvSpPr>
                  <a:spLocks noChangeArrowheads="1"/>
                </p:cNvSpPr>
                <p:nvPr/>
              </p:nvSpPr>
              <p:spPr bwMode="auto">
                <a:xfrm>
                  <a:off x="1632" y="3456"/>
                  <a:ext cx="96" cy="96"/>
                </a:xfrm>
                <a:prstGeom prst="rect">
                  <a:avLst/>
                </a:prstGeom>
                <a:solidFill>
                  <a:srgbClr val="CCFFCC"/>
                </a:solidFill>
                <a:ln w="9525">
                  <a:solidFill>
                    <a:schemeClr val="tx2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549" name="Rectangle 41"/>
                <p:cNvSpPr>
                  <a:spLocks noChangeArrowheads="1"/>
                </p:cNvSpPr>
                <p:nvPr/>
              </p:nvSpPr>
              <p:spPr bwMode="auto">
                <a:xfrm>
                  <a:off x="1728" y="3456"/>
                  <a:ext cx="96" cy="96"/>
                </a:xfrm>
                <a:prstGeom prst="rect">
                  <a:avLst/>
                </a:prstGeom>
                <a:solidFill>
                  <a:schemeClr val="hlink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550" name="Rectangle 42"/>
                <p:cNvSpPr>
                  <a:spLocks noChangeArrowheads="1"/>
                </p:cNvSpPr>
                <p:nvPr/>
              </p:nvSpPr>
              <p:spPr bwMode="auto">
                <a:xfrm>
                  <a:off x="1824" y="3456"/>
                  <a:ext cx="96" cy="96"/>
                </a:xfrm>
                <a:prstGeom prst="rect">
                  <a:avLst/>
                </a:prstGeom>
                <a:solidFill>
                  <a:srgbClr val="FFCCFF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551" name="Rectangle 43"/>
                <p:cNvSpPr>
                  <a:spLocks noChangeArrowheads="1"/>
                </p:cNvSpPr>
                <p:nvPr/>
              </p:nvSpPr>
              <p:spPr bwMode="auto">
                <a:xfrm>
                  <a:off x="1632" y="3552"/>
                  <a:ext cx="96" cy="96"/>
                </a:xfrm>
                <a:prstGeom prst="rect">
                  <a:avLst/>
                </a:prstGeom>
                <a:solidFill>
                  <a:srgbClr val="33CC33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552" name="Rectangle 44"/>
                <p:cNvSpPr>
                  <a:spLocks noChangeArrowheads="1"/>
                </p:cNvSpPr>
                <p:nvPr/>
              </p:nvSpPr>
              <p:spPr bwMode="auto">
                <a:xfrm>
                  <a:off x="1824" y="3552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553" name="Rectangle 45"/>
                <p:cNvSpPr>
                  <a:spLocks noChangeArrowheads="1"/>
                </p:cNvSpPr>
                <p:nvPr/>
              </p:nvSpPr>
              <p:spPr bwMode="auto">
                <a:xfrm>
                  <a:off x="1728" y="3552"/>
                  <a:ext cx="96" cy="96"/>
                </a:xfrm>
                <a:prstGeom prst="rect">
                  <a:avLst/>
                </a:prstGeom>
                <a:solidFill>
                  <a:srgbClr val="FF990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554" name="Rectangle 46"/>
                <p:cNvSpPr>
                  <a:spLocks noChangeArrowheads="1"/>
                </p:cNvSpPr>
                <p:nvPr/>
              </p:nvSpPr>
              <p:spPr bwMode="auto">
                <a:xfrm>
                  <a:off x="1824" y="3360"/>
                  <a:ext cx="96" cy="96"/>
                </a:xfrm>
                <a:prstGeom prst="rect">
                  <a:avLst/>
                </a:prstGeom>
                <a:solidFill>
                  <a:srgbClr val="FF330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555" name="Text Box 47"/>
                <p:cNvSpPr txBox="1">
                  <a:spLocks noChangeArrowheads="1"/>
                </p:cNvSpPr>
                <p:nvPr/>
              </p:nvSpPr>
              <p:spPr bwMode="auto">
                <a:xfrm>
                  <a:off x="1680" y="3600"/>
                  <a:ext cx="406" cy="2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/>
                    <a:t>1+5</a:t>
                  </a:r>
                </a:p>
              </p:txBody>
            </p:sp>
          </p:grpSp>
          <p:grpSp>
            <p:nvGrpSpPr>
              <p:cNvPr id="16535" name="Group 48"/>
              <p:cNvGrpSpPr>
                <a:grpSpLocks/>
              </p:cNvGrpSpPr>
              <p:nvPr/>
            </p:nvGrpSpPr>
            <p:grpSpPr bwMode="auto">
              <a:xfrm>
                <a:off x="1632" y="2592"/>
                <a:ext cx="454" cy="490"/>
                <a:chOff x="1632" y="2592"/>
                <a:chExt cx="454" cy="490"/>
              </a:xfrm>
            </p:grpSpPr>
            <p:sp>
              <p:nvSpPr>
                <p:cNvPr id="16536" name="Rectangle 49"/>
                <p:cNvSpPr>
                  <a:spLocks noChangeArrowheads="1"/>
                </p:cNvSpPr>
                <p:nvPr/>
              </p:nvSpPr>
              <p:spPr bwMode="auto">
                <a:xfrm>
                  <a:off x="1632" y="2592"/>
                  <a:ext cx="96" cy="96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537" name="Rectangle 50"/>
                <p:cNvSpPr>
                  <a:spLocks noChangeArrowheads="1"/>
                </p:cNvSpPr>
                <p:nvPr/>
              </p:nvSpPr>
              <p:spPr bwMode="auto">
                <a:xfrm>
                  <a:off x="1728" y="2592"/>
                  <a:ext cx="96" cy="96"/>
                </a:xfrm>
                <a:prstGeom prst="rect">
                  <a:avLst/>
                </a:prstGeom>
                <a:solidFill>
                  <a:srgbClr val="CC660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538" name="Rectangle 51"/>
                <p:cNvSpPr>
                  <a:spLocks noChangeArrowheads="1"/>
                </p:cNvSpPr>
                <p:nvPr/>
              </p:nvSpPr>
              <p:spPr bwMode="auto">
                <a:xfrm>
                  <a:off x="1632" y="2688"/>
                  <a:ext cx="96" cy="96"/>
                </a:xfrm>
                <a:prstGeom prst="rect">
                  <a:avLst/>
                </a:prstGeom>
                <a:solidFill>
                  <a:srgbClr val="CCFFCC"/>
                </a:solidFill>
                <a:ln w="9525">
                  <a:solidFill>
                    <a:schemeClr val="tx2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539" name="Rectangle 52"/>
                <p:cNvSpPr>
                  <a:spLocks noChangeArrowheads="1"/>
                </p:cNvSpPr>
                <p:nvPr/>
              </p:nvSpPr>
              <p:spPr bwMode="auto">
                <a:xfrm>
                  <a:off x="1728" y="2784"/>
                  <a:ext cx="96" cy="96"/>
                </a:xfrm>
                <a:prstGeom prst="rect">
                  <a:avLst/>
                </a:prstGeom>
                <a:solidFill>
                  <a:schemeClr val="hlink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540" name="Rectangle 53"/>
                <p:cNvSpPr>
                  <a:spLocks noChangeArrowheads="1"/>
                </p:cNvSpPr>
                <p:nvPr/>
              </p:nvSpPr>
              <p:spPr bwMode="auto">
                <a:xfrm>
                  <a:off x="1824" y="2688"/>
                  <a:ext cx="96" cy="96"/>
                </a:xfrm>
                <a:prstGeom prst="rect">
                  <a:avLst/>
                </a:prstGeom>
                <a:solidFill>
                  <a:srgbClr val="FFCCFF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541" name="Rectangle 54"/>
                <p:cNvSpPr>
                  <a:spLocks noChangeArrowheads="1"/>
                </p:cNvSpPr>
                <p:nvPr/>
              </p:nvSpPr>
              <p:spPr bwMode="auto">
                <a:xfrm>
                  <a:off x="1632" y="2784"/>
                  <a:ext cx="96" cy="96"/>
                </a:xfrm>
                <a:prstGeom prst="rect">
                  <a:avLst/>
                </a:prstGeom>
                <a:solidFill>
                  <a:srgbClr val="33CC33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542" name="Rectangle 55"/>
                <p:cNvSpPr>
                  <a:spLocks noChangeArrowheads="1"/>
                </p:cNvSpPr>
                <p:nvPr/>
              </p:nvSpPr>
              <p:spPr bwMode="auto">
                <a:xfrm>
                  <a:off x="1728" y="2688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543" name="Rectangle 56"/>
                <p:cNvSpPr>
                  <a:spLocks noChangeArrowheads="1"/>
                </p:cNvSpPr>
                <p:nvPr/>
              </p:nvSpPr>
              <p:spPr bwMode="auto">
                <a:xfrm>
                  <a:off x="1824" y="2784"/>
                  <a:ext cx="96" cy="96"/>
                </a:xfrm>
                <a:prstGeom prst="rect">
                  <a:avLst/>
                </a:prstGeom>
                <a:solidFill>
                  <a:srgbClr val="FF990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544" name="Rectangle 57"/>
                <p:cNvSpPr>
                  <a:spLocks noChangeArrowheads="1"/>
                </p:cNvSpPr>
                <p:nvPr/>
              </p:nvSpPr>
              <p:spPr bwMode="auto">
                <a:xfrm>
                  <a:off x="1824" y="2592"/>
                  <a:ext cx="96" cy="96"/>
                </a:xfrm>
                <a:prstGeom prst="rect">
                  <a:avLst/>
                </a:prstGeom>
                <a:solidFill>
                  <a:srgbClr val="FF330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545" name="Text Box 58"/>
                <p:cNvSpPr txBox="1">
                  <a:spLocks noChangeArrowheads="1"/>
                </p:cNvSpPr>
                <p:nvPr/>
              </p:nvSpPr>
              <p:spPr bwMode="auto">
                <a:xfrm>
                  <a:off x="1680" y="2832"/>
                  <a:ext cx="406" cy="2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/>
                    <a:t>1+3</a:t>
                  </a:r>
                </a:p>
              </p:txBody>
            </p:sp>
          </p:grpSp>
        </p:grpSp>
        <p:grpSp>
          <p:nvGrpSpPr>
            <p:cNvPr id="16529" name="Group 59"/>
            <p:cNvGrpSpPr>
              <a:grpSpLocks/>
            </p:cNvGrpSpPr>
            <p:nvPr/>
          </p:nvGrpSpPr>
          <p:grpSpPr bwMode="auto">
            <a:xfrm>
              <a:off x="1152" y="1488"/>
              <a:ext cx="480" cy="2016"/>
              <a:chOff x="1152" y="1488"/>
              <a:chExt cx="480" cy="2016"/>
            </a:xfrm>
          </p:grpSpPr>
          <p:sp>
            <p:nvSpPr>
              <p:cNvPr id="16530" name="Line 60"/>
              <p:cNvSpPr>
                <a:spLocks noChangeShapeType="1"/>
              </p:cNvSpPr>
              <p:nvPr/>
            </p:nvSpPr>
            <p:spPr bwMode="auto">
              <a:xfrm>
                <a:off x="1152" y="2448"/>
                <a:ext cx="480" cy="2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6531" name="Line 61"/>
              <p:cNvSpPr>
                <a:spLocks noChangeShapeType="1"/>
              </p:cNvSpPr>
              <p:nvPr/>
            </p:nvSpPr>
            <p:spPr bwMode="auto">
              <a:xfrm flipV="1">
                <a:off x="1152" y="1488"/>
                <a:ext cx="480" cy="96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6532" name="Line 62"/>
              <p:cNvSpPr>
                <a:spLocks noChangeShapeType="1"/>
              </p:cNvSpPr>
              <p:nvPr/>
            </p:nvSpPr>
            <p:spPr bwMode="auto">
              <a:xfrm>
                <a:off x="1152" y="2448"/>
                <a:ext cx="480" cy="105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/>
              <a:lstStyle/>
              <a:p>
                <a:endParaRPr lang="en-US"/>
              </a:p>
            </p:txBody>
          </p:sp>
        </p:grpSp>
      </p:grpSp>
      <p:grpSp>
        <p:nvGrpSpPr>
          <p:cNvPr id="16390" name="Group 63"/>
          <p:cNvGrpSpPr>
            <a:grpSpLocks/>
          </p:cNvGrpSpPr>
          <p:nvPr/>
        </p:nvGrpSpPr>
        <p:grpSpPr bwMode="auto">
          <a:xfrm>
            <a:off x="4267200" y="1752600"/>
            <a:ext cx="1482725" cy="1844675"/>
            <a:chOff x="2688" y="1104"/>
            <a:chExt cx="934" cy="1162"/>
          </a:xfrm>
        </p:grpSpPr>
        <p:grpSp>
          <p:nvGrpSpPr>
            <p:cNvPr id="16502" name="Group 64"/>
            <p:cNvGrpSpPr>
              <a:grpSpLocks/>
            </p:cNvGrpSpPr>
            <p:nvPr/>
          </p:nvGrpSpPr>
          <p:grpSpPr bwMode="auto">
            <a:xfrm>
              <a:off x="3168" y="1104"/>
              <a:ext cx="454" cy="1162"/>
              <a:chOff x="3168" y="1104"/>
              <a:chExt cx="454" cy="1162"/>
            </a:xfrm>
          </p:grpSpPr>
          <p:grpSp>
            <p:nvGrpSpPr>
              <p:cNvPr id="16506" name="Group 65"/>
              <p:cNvGrpSpPr>
                <a:grpSpLocks/>
              </p:cNvGrpSpPr>
              <p:nvPr/>
            </p:nvGrpSpPr>
            <p:grpSpPr bwMode="auto">
              <a:xfrm>
                <a:off x="3168" y="1104"/>
                <a:ext cx="454" cy="490"/>
                <a:chOff x="3168" y="1104"/>
                <a:chExt cx="454" cy="490"/>
              </a:xfrm>
            </p:grpSpPr>
            <p:sp>
              <p:nvSpPr>
                <p:cNvPr id="16518" name="Rectangle 66"/>
                <p:cNvSpPr>
                  <a:spLocks noChangeArrowheads="1"/>
                </p:cNvSpPr>
                <p:nvPr/>
              </p:nvSpPr>
              <p:spPr bwMode="auto">
                <a:xfrm>
                  <a:off x="3168" y="1200"/>
                  <a:ext cx="96" cy="96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519" name="Rectangle 67"/>
                <p:cNvSpPr>
                  <a:spLocks noChangeArrowheads="1"/>
                </p:cNvSpPr>
                <p:nvPr/>
              </p:nvSpPr>
              <p:spPr bwMode="auto">
                <a:xfrm>
                  <a:off x="3264" y="1104"/>
                  <a:ext cx="96" cy="96"/>
                </a:xfrm>
                <a:prstGeom prst="rect">
                  <a:avLst/>
                </a:prstGeom>
                <a:solidFill>
                  <a:srgbClr val="CC660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520" name="Rectangle 68"/>
                <p:cNvSpPr>
                  <a:spLocks noChangeArrowheads="1"/>
                </p:cNvSpPr>
                <p:nvPr/>
              </p:nvSpPr>
              <p:spPr bwMode="auto">
                <a:xfrm>
                  <a:off x="3264" y="1200"/>
                  <a:ext cx="96" cy="96"/>
                </a:xfrm>
                <a:prstGeom prst="rect">
                  <a:avLst/>
                </a:prstGeom>
                <a:solidFill>
                  <a:srgbClr val="CCFFCC"/>
                </a:solidFill>
                <a:ln w="9525">
                  <a:solidFill>
                    <a:schemeClr val="tx2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521" name="Rectangle 69"/>
                <p:cNvSpPr>
                  <a:spLocks noChangeArrowheads="1"/>
                </p:cNvSpPr>
                <p:nvPr/>
              </p:nvSpPr>
              <p:spPr bwMode="auto">
                <a:xfrm>
                  <a:off x="3264" y="1296"/>
                  <a:ext cx="96" cy="96"/>
                </a:xfrm>
                <a:prstGeom prst="rect">
                  <a:avLst/>
                </a:prstGeom>
                <a:solidFill>
                  <a:schemeClr val="hlink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522" name="Rectangle 70"/>
                <p:cNvSpPr>
                  <a:spLocks noChangeArrowheads="1"/>
                </p:cNvSpPr>
                <p:nvPr/>
              </p:nvSpPr>
              <p:spPr bwMode="auto">
                <a:xfrm>
                  <a:off x="3360" y="1200"/>
                  <a:ext cx="96" cy="96"/>
                </a:xfrm>
                <a:prstGeom prst="rect">
                  <a:avLst/>
                </a:prstGeom>
                <a:solidFill>
                  <a:srgbClr val="FFCCFF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523" name="Rectangle 71"/>
                <p:cNvSpPr>
                  <a:spLocks noChangeArrowheads="1"/>
                </p:cNvSpPr>
                <p:nvPr/>
              </p:nvSpPr>
              <p:spPr bwMode="auto">
                <a:xfrm>
                  <a:off x="3168" y="1296"/>
                  <a:ext cx="96" cy="96"/>
                </a:xfrm>
                <a:prstGeom prst="rect">
                  <a:avLst/>
                </a:prstGeom>
                <a:solidFill>
                  <a:srgbClr val="33CC33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524" name="Rectangle 72"/>
                <p:cNvSpPr>
                  <a:spLocks noChangeArrowheads="1"/>
                </p:cNvSpPr>
                <p:nvPr/>
              </p:nvSpPr>
              <p:spPr bwMode="auto">
                <a:xfrm>
                  <a:off x="3168" y="1104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525" name="Rectangle 73"/>
                <p:cNvSpPr>
                  <a:spLocks noChangeArrowheads="1"/>
                </p:cNvSpPr>
                <p:nvPr/>
              </p:nvSpPr>
              <p:spPr bwMode="auto">
                <a:xfrm>
                  <a:off x="3360" y="1296"/>
                  <a:ext cx="96" cy="96"/>
                </a:xfrm>
                <a:prstGeom prst="rect">
                  <a:avLst/>
                </a:prstGeom>
                <a:solidFill>
                  <a:srgbClr val="FF990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526" name="Rectangle 74"/>
                <p:cNvSpPr>
                  <a:spLocks noChangeArrowheads="1"/>
                </p:cNvSpPr>
                <p:nvPr/>
              </p:nvSpPr>
              <p:spPr bwMode="auto">
                <a:xfrm>
                  <a:off x="3360" y="1104"/>
                  <a:ext cx="96" cy="96"/>
                </a:xfrm>
                <a:prstGeom prst="rect">
                  <a:avLst/>
                </a:prstGeom>
                <a:solidFill>
                  <a:srgbClr val="FF330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527" name="Text Box 75"/>
                <p:cNvSpPr txBox="1">
                  <a:spLocks noChangeArrowheads="1"/>
                </p:cNvSpPr>
                <p:nvPr/>
              </p:nvSpPr>
              <p:spPr bwMode="auto">
                <a:xfrm>
                  <a:off x="3216" y="1344"/>
                  <a:ext cx="406" cy="2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/>
                    <a:t>3+3</a:t>
                  </a:r>
                </a:p>
              </p:txBody>
            </p:sp>
          </p:grpSp>
          <p:grpSp>
            <p:nvGrpSpPr>
              <p:cNvPr id="16507" name="Group 76"/>
              <p:cNvGrpSpPr>
                <a:grpSpLocks/>
              </p:cNvGrpSpPr>
              <p:nvPr/>
            </p:nvGrpSpPr>
            <p:grpSpPr bwMode="auto">
              <a:xfrm>
                <a:off x="3168" y="1776"/>
                <a:ext cx="454" cy="490"/>
                <a:chOff x="3168" y="1776"/>
                <a:chExt cx="454" cy="490"/>
              </a:xfrm>
            </p:grpSpPr>
            <p:sp>
              <p:nvSpPr>
                <p:cNvPr id="16508" name="Rectangle 77"/>
                <p:cNvSpPr>
                  <a:spLocks noChangeArrowheads="1"/>
                </p:cNvSpPr>
                <p:nvPr/>
              </p:nvSpPr>
              <p:spPr bwMode="auto">
                <a:xfrm>
                  <a:off x="3168" y="1776"/>
                  <a:ext cx="96" cy="96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509" name="Rectangle 78"/>
                <p:cNvSpPr>
                  <a:spLocks noChangeArrowheads="1"/>
                </p:cNvSpPr>
                <p:nvPr/>
              </p:nvSpPr>
              <p:spPr bwMode="auto">
                <a:xfrm>
                  <a:off x="3264" y="1776"/>
                  <a:ext cx="96" cy="96"/>
                </a:xfrm>
                <a:prstGeom prst="rect">
                  <a:avLst/>
                </a:prstGeom>
                <a:solidFill>
                  <a:srgbClr val="CC660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510" name="Rectangle 79"/>
                <p:cNvSpPr>
                  <a:spLocks noChangeArrowheads="1"/>
                </p:cNvSpPr>
                <p:nvPr/>
              </p:nvSpPr>
              <p:spPr bwMode="auto">
                <a:xfrm>
                  <a:off x="3264" y="1872"/>
                  <a:ext cx="96" cy="96"/>
                </a:xfrm>
                <a:prstGeom prst="rect">
                  <a:avLst/>
                </a:prstGeom>
                <a:solidFill>
                  <a:srgbClr val="CCFFCC"/>
                </a:solidFill>
                <a:ln w="9525">
                  <a:solidFill>
                    <a:schemeClr val="tx2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511" name="Rectangle 80"/>
                <p:cNvSpPr>
                  <a:spLocks noChangeArrowheads="1"/>
                </p:cNvSpPr>
                <p:nvPr/>
              </p:nvSpPr>
              <p:spPr bwMode="auto">
                <a:xfrm>
                  <a:off x="3264" y="1968"/>
                  <a:ext cx="96" cy="96"/>
                </a:xfrm>
                <a:prstGeom prst="rect">
                  <a:avLst/>
                </a:prstGeom>
                <a:solidFill>
                  <a:schemeClr val="hlink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512" name="Rectangle 81"/>
                <p:cNvSpPr>
                  <a:spLocks noChangeArrowheads="1"/>
                </p:cNvSpPr>
                <p:nvPr/>
              </p:nvSpPr>
              <p:spPr bwMode="auto">
                <a:xfrm>
                  <a:off x="3360" y="1872"/>
                  <a:ext cx="96" cy="96"/>
                </a:xfrm>
                <a:prstGeom prst="rect">
                  <a:avLst/>
                </a:prstGeom>
                <a:solidFill>
                  <a:srgbClr val="FFCCFF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513" name="Rectangle 82"/>
                <p:cNvSpPr>
                  <a:spLocks noChangeArrowheads="1"/>
                </p:cNvSpPr>
                <p:nvPr/>
              </p:nvSpPr>
              <p:spPr bwMode="auto">
                <a:xfrm>
                  <a:off x="3168" y="1872"/>
                  <a:ext cx="96" cy="96"/>
                </a:xfrm>
                <a:prstGeom prst="rect">
                  <a:avLst/>
                </a:prstGeom>
                <a:solidFill>
                  <a:srgbClr val="33CC33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514" name="Rectangle 83"/>
                <p:cNvSpPr>
                  <a:spLocks noChangeArrowheads="1"/>
                </p:cNvSpPr>
                <p:nvPr/>
              </p:nvSpPr>
              <p:spPr bwMode="auto">
                <a:xfrm>
                  <a:off x="3168" y="1968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515" name="Rectangle 84"/>
                <p:cNvSpPr>
                  <a:spLocks noChangeArrowheads="1"/>
                </p:cNvSpPr>
                <p:nvPr/>
              </p:nvSpPr>
              <p:spPr bwMode="auto">
                <a:xfrm>
                  <a:off x="3360" y="1968"/>
                  <a:ext cx="96" cy="96"/>
                </a:xfrm>
                <a:prstGeom prst="rect">
                  <a:avLst/>
                </a:prstGeom>
                <a:solidFill>
                  <a:srgbClr val="FF990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516" name="Rectangle 85"/>
                <p:cNvSpPr>
                  <a:spLocks noChangeArrowheads="1"/>
                </p:cNvSpPr>
                <p:nvPr/>
              </p:nvSpPr>
              <p:spPr bwMode="auto">
                <a:xfrm>
                  <a:off x="3360" y="1776"/>
                  <a:ext cx="96" cy="96"/>
                </a:xfrm>
                <a:prstGeom prst="rect">
                  <a:avLst/>
                </a:prstGeom>
                <a:solidFill>
                  <a:srgbClr val="FF330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517" name="Text Box 86"/>
                <p:cNvSpPr txBox="1">
                  <a:spLocks noChangeArrowheads="1"/>
                </p:cNvSpPr>
                <p:nvPr/>
              </p:nvSpPr>
              <p:spPr bwMode="auto">
                <a:xfrm>
                  <a:off x="3216" y="2016"/>
                  <a:ext cx="406" cy="2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/>
                    <a:t>3+4</a:t>
                  </a:r>
                </a:p>
              </p:txBody>
            </p:sp>
          </p:grpSp>
        </p:grpSp>
        <p:grpSp>
          <p:nvGrpSpPr>
            <p:cNvPr id="16503" name="Group 87"/>
            <p:cNvGrpSpPr>
              <a:grpSpLocks/>
            </p:cNvGrpSpPr>
            <p:nvPr/>
          </p:nvGrpSpPr>
          <p:grpSpPr bwMode="auto">
            <a:xfrm>
              <a:off x="2688" y="1248"/>
              <a:ext cx="480" cy="672"/>
              <a:chOff x="2688" y="1248"/>
              <a:chExt cx="480" cy="672"/>
            </a:xfrm>
          </p:grpSpPr>
          <p:sp>
            <p:nvSpPr>
              <p:cNvPr id="16504" name="Line 88"/>
              <p:cNvSpPr>
                <a:spLocks noChangeShapeType="1"/>
              </p:cNvSpPr>
              <p:nvPr/>
            </p:nvSpPr>
            <p:spPr bwMode="auto">
              <a:xfrm flipV="1">
                <a:off x="2688" y="1248"/>
                <a:ext cx="480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6505" name="Line 89"/>
              <p:cNvSpPr>
                <a:spLocks noChangeShapeType="1"/>
              </p:cNvSpPr>
              <p:nvPr/>
            </p:nvSpPr>
            <p:spPr bwMode="auto">
              <a:xfrm>
                <a:off x="2688" y="1488"/>
                <a:ext cx="480" cy="43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/>
              <a:lstStyle/>
              <a:p>
                <a:endParaRPr lang="en-US"/>
              </a:p>
            </p:txBody>
          </p:sp>
        </p:grpSp>
      </p:grpSp>
      <p:grpSp>
        <p:nvGrpSpPr>
          <p:cNvPr id="16391" name="Group 112"/>
          <p:cNvGrpSpPr>
            <a:grpSpLocks/>
          </p:cNvGrpSpPr>
          <p:nvPr/>
        </p:nvGrpSpPr>
        <p:grpSpPr bwMode="auto">
          <a:xfrm>
            <a:off x="4267200" y="3733800"/>
            <a:ext cx="1495425" cy="1690688"/>
            <a:chOff x="2688" y="2352"/>
            <a:chExt cx="942" cy="1065"/>
          </a:xfrm>
        </p:grpSpPr>
        <p:grpSp>
          <p:nvGrpSpPr>
            <p:cNvPr id="16475" name="Group 113"/>
            <p:cNvGrpSpPr>
              <a:grpSpLocks/>
            </p:cNvGrpSpPr>
            <p:nvPr/>
          </p:nvGrpSpPr>
          <p:grpSpPr bwMode="auto">
            <a:xfrm>
              <a:off x="3168" y="2352"/>
              <a:ext cx="462" cy="1065"/>
              <a:chOff x="3168" y="2352"/>
              <a:chExt cx="462" cy="1065"/>
            </a:xfrm>
          </p:grpSpPr>
          <p:grpSp>
            <p:nvGrpSpPr>
              <p:cNvPr id="16479" name="Group 114"/>
              <p:cNvGrpSpPr>
                <a:grpSpLocks/>
              </p:cNvGrpSpPr>
              <p:nvPr/>
            </p:nvGrpSpPr>
            <p:grpSpPr bwMode="auto">
              <a:xfrm>
                <a:off x="3168" y="2928"/>
                <a:ext cx="462" cy="489"/>
                <a:chOff x="3168" y="2928"/>
                <a:chExt cx="462" cy="489"/>
              </a:xfrm>
            </p:grpSpPr>
            <p:sp>
              <p:nvSpPr>
                <p:cNvPr id="16493" name="Rectangle 115"/>
                <p:cNvSpPr>
                  <a:spLocks noChangeArrowheads="1"/>
                </p:cNvSpPr>
                <p:nvPr/>
              </p:nvSpPr>
              <p:spPr bwMode="auto">
                <a:xfrm>
                  <a:off x="3168" y="2928"/>
                  <a:ext cx="96" cy="96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494" name="Rectangle 116"/>
                <p:cNvSpPr>
                  <a:spLocks noChangeArrowheads="1"/>
                </p:cNvSpPr>
                <p:nvPr/>
              </p:nvSpPr>
              <p:spPr bwMode="auto">
                <a:xfrm>
                  <a:off x="3264" y="3024"/>
                  <a:ext cx="96" cy="96"/>
                </a:xfrm>
                <a:prstGeom prst="rect">
                  <a:avLst/>
                </a:prstGeom>
                <a:solidFill>
                  <a:srgbClr val="CC660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495" name="Rectangle 117"/>
                <p:cNvSpPr>
                  <a:spLocks noChangeArrowheads="1"/>
                </p:cNvSpPr>
                <p:nvPr/>
              </p:nvSpPr>
              <p:spPr bwMode="auto">
                <a:xfrm>
                  <a:off x="3168" y="3024"/>
                  <a:ext cx="96" cy="96"/>
                </a:xfrm>
                <a:prstGeom prst="rect">
                  <a:avLst/>
                </a:prstGeom>
                <a:solidFill>
                  <a:srgbClr val="CCFFCC"/>
                </a:solidFill>
                <a:ln w="9525">
                  <a:solidFill>
                    <a:schemeClr val="tx2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496" name="Rectangle 118"/>
                <p:cNvSpPr>
                  <a:spLocks noChangeArrowheads="1"/>
                </p:cNvSpPr>
                <p:nvPr/>
              </p:nvSpPr>
              <p:spPr bwMode="auto">
                <a:xfrm>
                  <a:off x="3360" y="3024"/>
                  <a:ext cx="96" cy="96"/>
                </a:xfrm>
                <a:prstGeom prst="rect">
                  <a:avLst/>
                </a:prstGeom>
                <a:solidFill>
                  <a:srgbClr val="FFCCFF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497" name="Rectangle 119"/>
                <p:cNvSpPr>
                  <a:spLocks noChangeArrowheads="1"/>
                </p:cNvSpPr>
                <p:nvPr/>
              </p:nvSpPr>
              <p:spPr bwMode="auto">
                <a:xfrm>
                  <a:off x="3168" y="3120"/>
                  <a:ext cx="96" cy="96"/>
                </a:xfrm>
                <a:prstGeom prst="rect">
                  <a:avLst/>
                </a:prstGeom>
                <a:solidFill>
                  <a:srgbClr val="33CC33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498" name="Rectangle 120"/>
                <p:cNvSpPr>
                  <a:spLocks noChangeArrowheads="1"/>
                </p:cNvSpPr>
                <p:nvPr/>
              </p:nvSpPr>
              <p:spPr bwMode="auto">
                <a:xfrm>
                  <a:off x="3360" y="2928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499" name="Rectangle 121"/>
                <p:cNvSpPr>
                  <a:spLocks noChangeArrowheads="1"/>
                </p:cNvSpPr>
                <p:nvPr/>
              </p:nvSpPr>
              <p:spPr bwMode="auto">
                <a:xfrm>
                  <a:off x="3360" y="3120"/>
                  <a:ext cx="96" cy="96"/>
                </a:xfrm>
                <a:prstGeom prst="rect">
                  <a:avLst/>
                </a:prstGeom>
                <a:solidFill>
                  <a:srgbClr val="FF990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500" name="Rectangle 122"/>
                <p:cNvSpPr>
                  <a:spLocks noChangeArrowheads="1"/>
                </p:cNvSpPr>
                <p:nvPr/>
              </p:nvSpPr>
              <p:spPr bwMode="auto">
                <a:xfrm>
                  <a:off x="3264" y="2928"/>
                  <a:ext cx="96" cy="96"/>
                </a:xfrm>
                <a:prstGeom prst="rect">
                  <a:avLst/>
                </a:prstGeom>
                <a:solidFill>
                  <a:srgbClr val="FF330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501" name="Text Box 123"/>
                <p:cNvSpPr txBox="1">
                  <a:spLocks noChangeArrowheads="1"/>
                </p:cNvSpPr>
                <p:nvPr/>
              </p:nvSpPr>
              <p:spPr bwMode="auto">
                <a:xfrm>
                  <a:off x="3224" y="3167"/>
                  <a:ext cx="406" cy="2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/>
                    <a:t>3+4</a:t>
                  </a:r>
                </a:p>
              </p:txBody>
            </p:sp>
          </p:grpSp>
          <p:grpSp>
            <p:nvGrpSpPr>
              <p:cNvPr id="16480" name="Group 124"/>
              <p:cNvGrpSpPr>
                <a:grpSpLocks/>
              </p:cNvGrpSpPr>
              <p:nvPr/>
            </p:nvGrpSpPr>
            <p:grpSpPr bwMode="auto">
              <a:xfrm>
                <a:off x="3168" y="2352"/>
                <a:ext cx="462" cy="864"/>
                <a:chOff x="3168" y="2352"/>
                <a:chExt cx="462" cy="864"/>
              </a:xfrm>
            </p:grpSpPr>
            <p:grpSp>
              <p:nvGrpSpPr>
                <p:cNvPr id="16481" name="Group 125"/>
                <p:cNvGrpSpPr>
                  <a:grpSpLocks/>
                </p:cNvGrpSpPr>
                <p:nvPr/>
              </p:nvGrpSpPr>
              <p:grpSpPr bwMode="auto">
                <a:xfrm>
                  <a:off x="3168" y="2352"/>
                  <a:ext cx="462" cy="489"/>
                  <a:chOff x="3168" y="2352"/>
                  <a:chExt cx="462" cy="489"/>
                </a:xfrm>
              </p:grpSpPr>
              <p:sp>
                <p:nvSpPr>
                  <p:cNvPr id="16483" name="Rectangle 126"/>
                  <p:cNvSpPr>
                    <a:spLocks noChangeArrowheads="1"/>
                  </p:cNvSpPr>
                  <p:nvPr/>
                </p:nvSpPr>
                <p:spPr bwMode="auto">
                  <a:xfrm>
                    <a:off x="3264" y="2352"/>
                    <a:ext cx="96" cy="96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6484" name="Rectangle 127"/>
                  <p:cNvSpPr>
                    <a:spLocks noChangeArrowheads="1"/>
                  </p:cNvSpPr>
                  <p:nvPr/>
                </p:nvSpPr>
                <p:spPr bwMode="auto">
                  <a:xfrm>
                    <a:off x="3264" y="2448"/>
                    <a:ext cx="96" cy="96"/>
                  </a:xfrm>
                  <a:prstGeom prst="rect">
                    <a:avLst/>
                  </a:prstGeom>
                  <a:solidFill>
                    <a:srgbClr val="CC660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6485" name="Rectangle 128"/>
                  <p:cNvSpPr>
                    <a:spLocks noChangeArrowheads="1"/>
                  </p:cNvSpPr>
                  <p:nvPr/>
                </p:nvSpPr>
                <p:spPr bwMode="auto">
                  <a:xfrm>
                    <a:off x="3168" y="2448"/>
                    <a:ext cx="96" cy="96"/>
                  </a:xfrm>
                  <a:prstGeom prst="rect">
                    <a:avLst/>
                  </a:prstGeom>
                  <a:solidFill>
                    <a:srgbClr val="CCFFCC"/>
                  </a:solidFill>
                  <a:ln w="9525">
                    <a:solidFill>
                      <a:schemeClr val="tx2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6486" name="Rectangle 129"/>
                  <p:cNvSpPr>
                    <a:spLocks noChangeArrowheads="1"/>
                  </p:cNvSpPr>
                  <p:nvPr/>
                </p:nvSpPr>
                <p:spPr bwMode="auto">
                  <a:xfrm>
                    <a:off x="3264" y="2544"/>
                    <a:ext cx="96" cy="96"/>
                  </a:xfrm>
                  <a:prstGeom prst="rect">
                    <a:avLst/>
                  </a:prstGeom>
                  <a:solidFill>
                    <a:schemeClr val="hlink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6487" name="Rectangle 130"/>
                  <p:cNvSpPr>
                    <a:spLocks noChangeArrowheads="1"/>
                  </p:cNvSpPr>
                  <p:nvPr/>
                </p:nvSpPr>
                <p:spPr bwMode="auto">
                  <a:xfrm>
                    <a:off x="3360" y="2448"/>
                    <a:ext cx="96" cy="96"/>
                  </a:xfrm>
                  <a:prstGeom prst="rect">
                    <a:avLst/>
                  </a:prstGeom>
                  <a:solidFill>
                    <a:srgbClr val="FFCCFF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6488" name="Rectangle 131"/>
                  <p:cNvSpPr>
                    <a:spLocks noChangeArrowheads="1"/>
                  </p:cNvSpPr>
                  <p:nvPr/>
                </p:nvSpPr>
                <p:spPr bwMode="auto">
                  <a:xfrm>
                    <a:off x="3168" y="2544"/>
                    <a:ext cx="96" cy="96"/>
                  </a:xfrm>
                  <a:prstGeom prst="rect">
                    <a:avLst/>
                  </a:prstGeom>
                  <a:solidFill>
                    <a:srgbClr val="33CC33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6489" name="Rectangle 132"/>
                  <p:cNvSpPr>
                    <a:spLocks noChangeArrowheads="1"/>
                  </p:cNvSpPr>
                  <p:nvPr/>
                </p:nvSpPr>
                <p:spPr bwMode="auto">
                  <a:xfrm>
                    <a:off x="3168" y="2352"/>
                    <a:ext cx="96" cy="96"/>
                  </a:xfrm>
                  <a:prstGeom prst="rect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6490" name="Rectangle 133"/>
                  <p:cNvSpPr>
                    <a:spLocks noChangeArrowheads="1"/>
                  </p:cNvSpPr>
                  <p:nvPr/>
                </p:nvSpPr>
                <p:spPr bwMode="auto">
                  <a:xfrm>
                    <a:off x="3360" y="2544"/>
                    <a:ext cx="96" cy="96"/>
                  </a:xfrm>
                  <a:prstGeom prst="rect">
                    <a:avLst/>
                  </a:prstGeom>
                  <a:solidFill>
                    <a:srgbClr val="FF990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6491" name="Rectangle 134"/>
                  <p:cNvSpPr>
                    <a:spLocks noChangeArrowheads="1"/>
                  </p:cNvSpPr>
                  <p:nvPr/>
                </p:nvSpPr>
                <p:spPr bwMode="auto">
                  <a:xfrm>
                    <a:off x="3360" y="2352"/>
                    <a:ext cx="96" cy="96"/>
                  </a:xfrm>
                  <a:prstGeom prst="rect">
                    <a:avLst/>
                  </a:prstGeom>
                  <a:solidFill>
                    <a:srgbClr val="FF330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6492" name="Text Box 135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224" y="2591"/>
                    <a:ext cx="406" cy="250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 sz="2000"/>
                      <a:t>3+2</a:t>
                    </a:r>
                  </a:p>
                </p:txBody>
              </p:sp>
            </p:grpSp>
            <p:sp>
              <p:nvSpPr>
                <p:cNvPr id="16482" name="Rectangle 136"/>
                <p:cNvSpPr>
                  <a:spLocks noChangeArrowheads="1"/>
                </p:cNvSpPr>
                <p:nvPr/>
              </p:nvSpPr>
              <p:spPr bwMode="auto">
                <a:xfrm>
                  <a:off x="3264" y="3120"/>
                  <a:ext cx="96" cy="96"/>
                </a:xfrm>
                <a:prstGeom prst="rect">
                  <a:avLst/>
                </a:prstGeom>
                <a:solidFill>
                  <a:schemeClr val="hlink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16476" name="Group 137"/>
            <p:cNvGrpSpPr>
              <a:grpSpLocks/>
            </p:cNvGrpSpPr>
            <p:nvPr/>
          </p:nvGrpSpPr>
          <p:grpSpPr bwMode="auto">
            <a:xfrm>
              <a:off x="2688" y="2496"/>
              <a:ext cx="480" cy="576"/>
              <a:chOff x="2688" y="2496"/>
              <a:chExt cx="480" cy="576"/>
            </a:xfrm>
          </p:grpSpPr>
          <p:sp>
            <p:nvSpPr>
              <p:cNvPr id="16477" name="Line 138"/>
              <p:cNvSpPr>
                <a:spLocks noChangeShapeType="1"/>
              </p:cNvSpPr>
              <p:nvPr/>
            </p:nvSpPr>
            <p:spPr bwMode="auto">
              <a:xfrm flipV="1">
                <a:off x="2688" y="2496"/>
                <a:ext cx="480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6478" name="Line 139"/>
              <p:cNvSpPr>
                <a:spLocks noChangeShapeType="1"/>
              </p:cNvSpPr>
              <p:nvPr/>
            </p:nvSpPr>
            <p:spPr bwMode="auto">
              <a:xfrm>
                <a:off x="2688" y="2736"/>
                <a:ext cx="480" cy="3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/>
              <a:lstStyle/>
              <a:p>
                <a:endParaRPr lang="en-US"/>
              </a:p>
            </p:txBody>
          </p:sp>
        </p:grpSp>
      </p:grpSp>
      <p:grpSp>
        <p:nvGrpSpPr>
          <p:cNvPr id="16392" name="Group 140"/>
          <p:cNvGrpSpPr>
            <a:grpSpLocks/>
          </p:cNvGrpSpPr>
          <p:nvPr/>
        </p:nvGrpSpPr>
        <p:grpSpPr bwMode="auto">
          <a:xfrm>
            <a:off x="5486400" y="3733800"/>
            <a:ext cx="1495425" cy="776288"/>
            <a:chOff x="3456" y="2352"/>
            <a:chExt cx="942" cy="489"/>
          </a:xfrm>
        </p:grpSpPr>
        <p:grpSp>
          <p:nvGrpSpPr>
            <p:cNvPr id="16463" name="Group 141"/>
            <p:cNvGrpSpPr>
              <a:grpSpLocks/>
            </p:cNvGrpSpPr>
            <p:nvPr/>
          </p:nvGrpSpPr>
          <p:grpSpPr bwMode="auto">
            <a:xfrm>
              <a:off x="3936" y="2352"/>
              <a:ext cx="462" cy="489"/>
              <a:chOff x="3936" y="2352"/>
              <a:chExt cx="462" cy="489"/>
            </a:xfrm>
          </p:grpSpPr>
          <p:sp>
            <p:nvSpPr>
              <p:cNvPr id="16465" name="Rectangle 142"/>
              <p:cNvSpPr>
                <a:spLocks noChangeArrowheads="1"/>
              </p:cNvSpPr>
              <p:nvPr/>
            </p:nvSpPr>
            <p:spPr bwMode="auto">
              <a:xfrm>
                <a:off x="4032" y="2352"/>
                <a:ext cx="96" cy="96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466" name="Rectangle 143"/>
              <p:cNvSpPr>
                <a:spLocks noChangeArrowheads="1"/>
              </p:cNvSpPr>
              <p:nvPr/>
            </p:nvSpPr>
            <p:spPr bwMode="auto">
              <a:xfrm>
                <a:off x="4032" y="2448"/>
                <a:ext cx="96" cy="96"/>
              </a:xfrm>
              <a:prstGeom prst="rect">
                <a:avLst/>
              </a:prstGeom>
              <a:solidFill>
                <a:srgbClr val="CC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467" name="Rectangle 144"/>
              <p:cNvSpPr>
                <a:spLocks noChangeArrowheads="1"/>
              </p:cNvSpPr>
              <p:nvPr/>
            </p:nvSpPr>
            <p:spPr bwMode="auto">
              <a:xfrm>
                <a:off x="3936" y="2352"/>
                <a:ext cx="96" cy="96"/>
              </a:xfrm>
              <a:prstGeom prst="rect">
                <a:avLst/>
              </a:prstGeom>
              <a:solidFill>
                <a:srgbClr val="CCFFCC"/>
              </a:solidFill>
              <a:ln w="9525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468" name="Rectangle 145"/>
              <p:cNvSpPr>
                <a:spLocks noChangeArrowheads="1"/>
              </p:cNvSpPr>
              <p:nvPr/>
            </p:nvSpPr>
            <p:spPr bwMode="auto">
              <a:xfrm>
                <a:off x="4032" y="2544"/>
                <a:ext cx="96" cy="96"/>
              </a:xfrm>
              <a:prstGeom prst="rect">
                <a:avLst/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469" name="Rectangle 146"/>
              <p:cNvSpPr>
                <a:spLocks noChangeArrowheads="1"/>
              </p:cNvSpPr>
              <p:nvPr/>
            </p:nvSpPr>
            <p:spPr bwMode="auto">
              <a:xfrm>
                <a:off x="4128" y="2448"/>
                <a:ext cx="96" cy="96"/>
              </a:xfrm>
              <a:prstGeom prst="rect">
                <a:avLst/>
              </a:prstGeom>
              <a:solidFill>
                <a:srgbClr val="FFCC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470" name="Rectangle 147"/>
              <p:cNvSpPr>
                <a:spLocks noChangeArrowheads="1"/>
              </p:cNvSpPr>
              <p:nvPr/>
            </p:nvSpPr>
            <p:spPr bwMode="auto">
              <a:xfrm>
                <a:off x="3936" y="2544"/>
                <a:ext cx="96" cy="96"/>
              </a:xfrm>
              <a:prstGeom prst="rect">
                <a:avLst/>
              </a:prstGeom>
              <a:solidFill>
                <a:srgbClr val="33CC33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471" name="Rectangle 148"/>
              <p:cNvSpPr>
                <a:spLocks noChangeArrowheads="1"/>
              </p:cNvSpPr>
              <p:nvPr/>
            </p:nvSpPr>
            <p:spPr bwMode="auto">
              <a:xfrm>
                <a:off x="3936" y="2448"/>
                <a:ext cx="96" cy="96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472" name="Rectangle 149"/>
              <p:cNvSpPr>
                <a:spLocks noChangeArrowheads="1"/>
              </p:cNvSpPr>
              <p:nvPr/>
            </p:nvSpPr>
            <p:spPr bwMode="auto">
              <a:xfrm>
                <a:off x="4128" y="2544"/>
                <a:ext cx="96" cy="96"/>
              </a:xfrm>
              <a:prstGeom prst="rect">
                <a:avLst/>
              </a:prstGeom>
              <a:solidFill>
                <a:srgbClr val="FF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473" name="Rectangle 150"/>
              <p:cNvSpPr>
                <a:spLocks noChangeArrowheads="1"/>
              </p:cNvSpPr>
              <p:nvPr/>
            </p:nvSpPr>
            <p:spPr bwMode="auto">
              <a:xfrm>
                <a:off x="4128" y="2352"/>
                <a:ext cx="96" cy="96"/>
              </a:xfrm>
              <a:prstGeom prst="rect">
                <a:avLst/>
              </a:prstGeom>
              <a:solidFill>
                <a:srgbClr val="FF33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474" name="Text Box 151"/>
              <p:cNvSpPr txBox="1">
                <a:spLocks noChangeArrowheads="1"/>
              </p:cNvSpPr>
              <p:nvPr/>
            </p:nvSpPr>
            <p:spPr bwMode="auto">
              <a:xfrm>
                <a:off x="3992" y="2591"/>
                <a:ext cx="406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/>
                  <a:t>4+1</a:t>
                </a:r>
              </a:p>
            </p:txBody>
          </p:sp>
        </p:grpSp>
        <p:sp>
          <p:nvSpPr>
            <p:cNvPr id="16464" name="Line 152"/>
            <p:cNvSpPr>
              <a:spLocks noChangeShapeType="1"/>
            </p:cNvSpPr>
            <p:nvPr/>
          </p:nvSpPr>
          <p:spPr bwMode="auto">
            <a:xfrm>
              <a:off x="3456" y="2496"/>
              <a:ext cx="48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16393" name="Group 153"/>
          <p:cNvGrpSpPr>
            <a:grpSpLocks/>
          </p:cNvGrpSpPr>
          <p:nvPr/>
        </p:nvGrpSpPr>
        <p:grpSpPr bwMode="auto">
          <a:xfrm>
            <a:off x="6705600" y="3200400"/>
            <a:ext cx="1495425" cy="1843088"/>
            <a:chOff x="4224" y="2016"/>
            <a:chExt cx="942" cy="1161"/>
          </a:xfrm>
        </p:grpSpPr>
        <p:grpSp>
          <p:nvGrpSpPr>
            <p:cNvPr id="16447" name="Group 154"/>
            <p:cNvGrpSpPr>
              <a:grpSpLocks/>
            </p:cNvGrpSpPr>
            <p:nvPr/>
          </p:nvGrpSpPr>
          <p:grpSpPr bwMode="auto">
            <a:xfrm>
              <a:off x="4704" y="2016"/>
              <a:ext cx="462" cy="1161"/>
              <a:chOff x="4704" y="2016"/>
              <a:chExt cx="462" cy="1161"/>
            </a:xfrm>
          </p:grpSpPr>
          <p:grpSp>
            <p:nvGrpSpPr>
              <p:cNvPr id="16451" name="Group 155"/>
              <p:cNvGrpSpPr>
                <a:grpSpLocks/>
              </p:cNvGrpSpPr>
              <p:nvPr/>
            </p:nvGrpSpPr>
            <p:grpSpPr bwMode="auto">
              <a:xfrm>
                <a:off x="4704" y="2016"/>
                <a:ext cx="462" cy="489"/>
                <a:chOff x="4704" y="2016"/>
                <a:chExt cx="462" cy="489"/>
              </a:xfrm>
            </p:grpSpPr>
            <p:sp>
              <p:nvSpPr>
                <p:cNvPr id="16453" name="Rectangle 156"/>
                <p:cNvSpPr>
                  <a:spLocks noChangeArrowheads="1"/>
                </p:cNvSpPr>
                <p:nvPr/>
              </p:nvSpPr>
              <p:spPr bwMode="auto">
                <a:xfrm>
                  <a:off x="4800" y="2016"/>
                  <a:ext cx="96" cy="96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454" name="Rectangle 157"/>
                <p:cNvSpPr>
                  <a:spLocks noChangeArrowheads="1"/>
                </p:cNvSpPr>
                <p:nvPr/>
              </p:nvSpPr>
              <p:spPr bwMode="auto">
                <a:xfrm>
                  <a:off x="4800" y="2112"/>
                  <a:ext cx="96" cy="96"/>
                </a:xfrm>
                <a:prstGeom prst="rect">
                  <a:avLst/>
                </a:prstGeom>
                <a:solidFill>
                  <a:srgbClr val="CC660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455" name="Rectangle 158"/>
                <p:cNvSpPr>
                  <a:spLocks noChangeArrowheads="1"/>
                </p:cNvSpPr>
                <p:nvPr/>
              </p:nvSpPr>
              <p:spPr bwMode="auto">
                <a:xfrm>
                  <a:off x="4704" y="2016"/>
                  <a:ext cx="96" cy="96"/>
                </a:xfrm>
                <a:prstGeom prst="rect">
                  <a:avLst/>
                </a:prstGeom>
                <a:solidFill>
                  <a:srgbClr val="CCFFCC"/>
                </a:solidFill>
                <a:ln w="9525">
                  <a:solidFill>
                    <a:schemeClr val="tx2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456" name="Rectangle 159"/>
                <p:cNvSpPr>
                  <a:spLocks noChangeArrowheads="1"/>
                </p:cNvSpPr>
                <p:nvPr/>
              </p:nvSpPr>
              <p:spPr bwMode="auto">
                <a:xfrm>
                  <a:off x="4800" y="2208"/>
                  <a:ext cx="96" cy="96"/>
                </a:xfrm>
                <a:prstGeom prst="rect">
                  <a:avLst/>
                </a:prstGeom>
                <a:solidFill>
                  <a:schemeClr val="hlink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457" name="Rectangle 160"/>
                <p:cNvSpPr>
                  <a:spLocks noChangeArrowheads="1"/>
                </p:cNvSpPr>
                <p:nvPr/>
              </p:nvSpPr>
              <p:spPr bwMode="auto">
                <a:xfrm>
                  <a:off x="4896" y="2112"/>
                  <a:ext cx="96" cy="96"/>
                </a:xfrm>
                <a:prstGeom prst="rect">
                  <a:avLst/>
                </a:prstGeom>
                <a:solidFill>
                  <a:srgbClr val="FFCCFF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458" name="Rectangle 161"/>
                <p:cNvSpPr>
                  <a:spLocks noChangeArrowheads="1"/>
                </p:cNvSpPr>
                <p:nvPr/>
              </p:nvSpPr>
              <p:spPr bwMode="auto">
                <a:xfrm>
                  <a:off x="4704" y="2112"/>
                  <a:ext cx="96" cy="96"/>
                </a:xfrm>
                <a:prstGeom prst="rect">
                  <a:avLst/>
                </a:prstGeom>
                <a:solidFill>
                  <a:srgbClr val="33CC33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459" name="Rectangle 162"/>
                <p:cNvSpPr>
                  <a:spLocks noChangeArrowheads="1"/>
                </p:cNvSpPr>
                <p:nvPr/>
              </p:nvSpPr>
              <p:spPr bwMode="auto">
                <a:xfrm>
                  <a:off x="4704" y="2208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460" name="Rectangle 163"/>
                <p:cNvSpPr>
                  <a:spLocks noChangeArrowheads="1"/>
                </p:cNvSpPr>
                <p:nvPr/>
              </p:nvSpPr>
              <p:spPr bwMode="auto">
                <a:xfrm>
                  <a:off x="4896" y="2208"/>
                  <a:ext cx="96" cy="96"/>
                </a:xfrm>
                <a:prstGeom prst="rect">
                  <a:avLst/>
                </a:prstGeom>
                <a:solidFill>
                  <a:srgbClr val="FF990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461" name="Rectangle 164"/>
                <p:cNvSpPr>
                  <a:spLocks noChangeArrowheads="1"/>
                </p:cNvSpPr>
                <p:nvPr/>
              </p:nvSpPr>
              <p:spPr bwMode="auto">
                <a:xfrm>
                  <a:off x="4896" y="2016"/>
                  <a:ext cx="96" cy="96"/>
                </a:xfrm>
                <a:prstGeom prst="rect">
                  <a:avLst/>
                </a:prstGeom>
                <a:solidFill>
                  <a:srgbClr val="FF330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462" name="Text Box 165"/>
                <p:cNvSpPr txBox="1">
                  <a:spLocks noChangeArrowheads="1"/>
                </p:cNvSpPr>
                <p:nvPr/>
              </p:nvSpPr>
              <p:spPr bwMode="auto">
                <a:xfrm>
                  <a:off x="4760" y="2255"/>
                  <a:ext cx="406" cy="2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/>
                    <a:t>5+2</a:t>
                  </a:r>
                </a:p>
              </p:txBody>
            </p:sp>
          </p:grpSp>
          <p:sp>
            <p:nvSpPr>
              <p:cNvPr id="16452" name="Text Box 166"/>
              <p:cNvSpPr txBox="1">
                <a:spLocks noChangeArrowheads="1"/>
              </p:cNvSpPr>
              <p:nvPr/>
            </p:nvSpPr>
            <p:spPr bwMode="auto">
              <a:xfrm>
                <a:off x="4760" y="2927"/>
                <a:ext cx="406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/>
                  <a:t>5+0</a:t>
                </a:r>
              </a:p>
            </p:txBody>
          </p:sp>
        </p:grpSp>
        <p:grpSp>
          <p:nvGrpSpPr>
            <p:cNvPr id="16448" name="Group 167"/>
            <p:cNvGrpSpPr>
              <a:grpSpLocks/>
            </p:cNvGrpSpPr>
            <p:nvPr/>
          </p:nvGrpSpPr>
          <p:grpSpPr bwMode="auto">
            <a:xfrm>
              <a:off x="4224" y="2160"/>
              <a:ext cx="480" cy="672"/>
              <a:chOff x="4224" y="2160"/>
              <a:chExt cx="480" cy="672"/>
            </a:xfrm>
          </p:grpSpPr>
          <p:sp>
            <p:nvSpPr>
              <p:cNvPr id="16449" name="Line 168"/>
              <p:cNvSpPr>
                <a:spLocks noChangeShapeType="1"/>
              </p:cNvSpPr>
              <p:nvPr/>
            </p:nvSpPr>
            <p:spPr bwMode="auto">
              <a:xfrm flipV="1">
                <a:off x="4224" y="2160"/>
                <a:ext cx="480" cy="3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6450" name="Line 169"/>
              <p:cNvSpPr>
                <a:spLocks noChangeShapeType="1"/>
              </p:cNvSpPr>
              <p:nvPr/>
            </p:nvSpPr>
            <p:spPr bwMode="auto">
              <a:xfrm>
                <a:off x="4224" y="2496"/>
                <a:ext cx="480" cy="3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/>
              <a:lstStyle/>
              <a:p>
                <a:endParaRPr lang="en-US"/>
              </a:p>
            </p:txBody>
          </p:sp>
        </p:grpSp>
      </p:grpSp>
      <p:grpSp>
        <p:nvGrpSpPr>
          <p:cNvPr id="16394" name="Group 170"/>
          <p:cNvGrpSpPr>
            <a:grpSpLocks/>
          </p:cNvGrpSpPr>
          <p:nvPr/>
        </p:nvGrpSpPr>
        <p:grpSpPr bwMode="auto">
          <a:xfrm>
            <a:off x="3048000" y="2133600"/>
            <a:ext cx="1495425" cy="3990975"/>
            <a:chOff x="1920" y="1344"/>
            <a:chExt cx="942" cy="2514"/>
          </a:xfrm>
        </p:grpSpPr>
        <p:grpSp>
          <p:nvGrpSpPr>
            <p:cNvPr id="16407" name="Group 171"/>
            <p:cNvGrpSpPr>
              <a:grpSpLocks/>
            </p:cNvGrpSpPr>
            <p:nvPr/>
          </p:nvGrpSpPr>
          <p:grpSpPr bwMode="auto">
            <a:xfrm>
              <a:off x="2400" y="1344"/>
              <a:ext cx="462" cy="2514"/>
              <a:chOff x="2400" y="1344"/>
              <a:chExt cx="462" cy="2514"/>
            </a:xfrm>
          </p:grpSpPr>
          <p:grpSp>
            <p:nvGrpSpPr>
              <p:cNvPr id="16413" name="Group 172"/>
              <p:cNvGrpSpPr>
                <a:grpSpLocks/>
              </p:cNvGrpSpPr>
              <p:nvPr/>
            </p:nvGrpSpPr>
            <p:grpSpPr bwMode="auto">
              <a:xfrm>
                <a:off x="2400" y="1344"/>
                <a:ext cx="454" cy="490"/>
                <a:chOff x="2400" y="1344"/>
                <a:chExt cx="454" cy="490"/>
              </a:xfrm>
            </p:grpSpPr>
            <p:sp>
              <p:nvSpPr>
                <p:cNvPr id="16437" name="Rectangle 173"/>
                <p:cNvSpPr>
                  <a:spLocks noChangeArrowheads="1"/>
                </p:cNvSpPr>
                <p:nvPr/>
              </p:nvSpPr>
              <p:spPr bwMode="auto">
                <a:xfrm>
                  <a:off x="2400" y="1344"/>
                  <a:ext cx="96" cy="96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438" name="Rectangle 174"/>
                <p:cNvSpPr>
                  <a:spLocks noChangeArrowheads="1"/>
                </p:cNvSpPr>
                <p:nvPr/>
              </p:nvSpPr>
              <p:spPr bwMode="auto">
                <a:xfrm>
                  <a:off x="2496" y="1344"/>
                  <a:ext cx="96" cy="96"/>
                </a:xfrm>
                <a:prstGeom prst="rect">
                  <a:avLst/>
                </a:prstGeom>
                <a:solidFill>
                  <a:srgbClr val="CC660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439" name="Rectangle 175"/>
                <p:cNvSpPr>
                  <a:spLocks noChangeArrowheads="1"/>
                </p:cNvSpPr>
                <p:nvPr/>
              </p:nvSpPr>
              <p:spPr bwMode="auto">
                <a:xfrm>
                  <a:off x="2496" y="1440"/>
                  <a:ext cx="96" cy="96"/>
                </a:xfrm>
                <a:prstGeom prst="rect">
                  <a:avLst/>
                </a:prstGeom>
                <a:solidFill>
                  <a:srgbClr val="CCFFCC"/>
                </a:solidFill>
                <a:ln w="9525">
                  <a:solidFill>
                    <a:schemeClr val="tx2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440" name="Rectangle 176"/>
                <p:cNvSpPr>
                  <a:spLocks noChangeArrowheads="1"/>
                </p:cNvSpPr>
                <p:nvPr/>
              </p:nvSpPr>
              <p:spPr bwMode="auto">
                <a:xfrm>
                  <a:off x="2496" y="1536"/>
                  <a:ext cx="96" cy="96"/>
                </a:xfrm>
                <a:prstGeom prst="rect">
                  <a:avLst/>
                </a:prstGeom>
                <a:solidFill>
                  <a:schemeClr val="hlink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441" name="Rectangle 177"/>
                <p:cNvSpPr>
                  <a:spLocks noChangeArrowheads="1"/>
                </p:cNvSpPr>
                <p:nvPr/>
              </p:nvSpPr>
              <p:spPr bwMode="auto">
                <a:xfrm>
                  <a:off x="2592" y="1440"/>
                  <a:ext cx="96" cy="96"/>
                </a:xfrm>
                <a:prstGeom prst="rect">
                  <a:avLst/>
                </a:prstGeom>
                <a:solidFill>
                  <a:srgbClr val="FFCCFF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442" name="Rectangle 178"/>
                <p:cNvSpPr>
                  <a:spLocks noChangeArrowheads="1"/>
                </p:cNvSpPr>
                <p:nvPr/>
              </p:nvSpPr>
              <p:spPr bwMode="auto">
                <a:xfrm>
                  <a:off x="2400" y="1536"/>
                  <a:ext cx="96" cy="96"/>
                </a:xfrm>
                <a:prstGeom prst="rect">
                  <a:avLst/>
                </a:prstGeom>
                <a:solidFill>
                  <a:srgbClr val="33CC33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443" name="Rectangle 179"/>
                <p:cNvSpPr>
                  <a:spLocks noChangeArrowheads="1"/>
                </p:cNvSpPr>
                <p:nvPr/>
              </p:nvSpPr>
              <p:spPr bwMode="auto">
                <a:xfrm>
                  <a:off x="2400" y="1440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444" name="Rectangle 180"/>
                <p:cNvSpPr>
                  <a:spLocks noChangeArrowheads="1"/>
                </p:cNvSpPr>
                <p:nvPr/>
              </p:nvSpPr>
              <p:spPr bwMode="auto">
                <a:xfrm>
                  <a:off x="2592" y="1536"/>
                  <a:ext cx="96" cy="96"/>
                </a:xfrm>
                <a:prstGeom prst="rect">
                  <a:avLst/>
                </a:prstGeom>
                <a:solidFill>
                  <a:srgbClr val="FF990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445" name="Rectangle 181"/>
                <p:cNvSpPr>
                  <a:spLocks noChangeArrowheads="1"/>
                </p:cNvSpPr>
                <p:nvPr/>
              </p:nvSpPr>
              <p:spPr bwMode="auto">
                <a:xfrm>
                  <a:off x="2592" y="1344"/>
                  <a:ext cx="96" cy="96"/>
                </a:xfrm>
                <a:prstGeom prst="rect">
                  <a:avLst/>
                </a:prstGeom>
                <a:solidFill>
                  <a:srgbClr val="FF330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446" name="Text Box 182"/>
                <p:cNvSpPr txBox="1">
                  <a:spLocks noChangeArrowheads="1"/>
                </p:cNvSpPr>
                <p:nvPr/>
              </p:nvSpPr>
              <p:spPr bwMode="auto">
                <a:xfrm>
                  <a:off x="2448" y="1584"/>
                  <a:ext cx="406" cy="2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/>
                    <a:t>2+3</a:t>
                  </a:r>
                </a:p>
              </p:txBody>
            </p:sp>
          </p:grpSp>
          <p:grpSp>
            <p:nvGrpSpPr>
              <p:cNvPr id="16414" name="Group 183"/>
              <p:cNvGrpSpPr>
                <a:grpSpLocks/>
              </p:cNvGrpSpPr>
              <p:nvPr/>
            </p:nvGrpSpPr>
            <p:grpSpPr bwMode="auto">
              <a:xfrm>
                <a:off x="2400" y="2592"/>
                <a:ext cx="462" cy="1266"/>
                <a:chOff x="2400" y="2592"/>
                <a:chExt cx="462" cy="1266"/>
              </a:xfrm>
            </p:grpSpPr>
            <p:grpSp>
              <p:nvGrpSpPr>
                <p:cNvPr id="16415" name="Group 184"/>
                <p:cNvGrpSpPr>
                  <a:grpSpLocks/>
                </p:cNvGrpSpPr>
                <p:nvPr/>
              </p:nvGrpSpPr>
              <p:grpSpPr bwMode="auto">
                <a:xfrm>
                  <a:off x="2400" y="3360"/>
                  <a:ext cx="454" cy="498"/>
                  <a:chOff x="2400" y="3360"/>
                  <a:chExt cx="454" cy="498"/>
                </a:xfrm>
              </p:grpSpPr>
              <p:sp>
                <p:nvSpPr>
                  <p:cNvPr id="16427" name="Rectangle 185"/>
                  <p:cNvSpPr>
                    <a:spLocks noChangeArrowheads="1"/>
                  </p:cNvSpPr>
                  <p:nvPr/>
                </p:nvSpPr>
                <p:spPr bwMode="auto">
                  <a:xfrm>
                    <a:off x="2400" y="3360"/>
                    <a:ext cx="96" cy="96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6428" name="Rectangle 186"/>
                  <p:cNvSpPr>
                    <a:spLocks noChangeArrowheads="1"/>
                  </p:cNvSpPr>
                  <p:nvPr/>
                </p:nvSpPr>
                <p:spPr bwMode="auto">
                  <a:xfrm>
                    <a:off x="2496" y="3360"/>
                    <a:ext cx="96" cy="96"/>
                  </a:xfrm>
                  <a:prstGeom prst="rect">
                    <a:avLst/>
                  </a:prstGeom>
                  <a:solidFill>
                    <a:srgbClr val="CC660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6429" name="Rectangle 187"/>
                  <p:cNvSpPr>
                    <a:spLocks noChangeArrowheads="1"/>
                  </p:cNvSpPr>
                  <p:nvPr/>
                </p:nvSpPr>
                <p:spPr bwMode="auto">
                  <a:xfrm>
                    <a:off x="2400" y="3456"/>
                    <a:ext cx="96" cy="96"/>
                  </a:xfrm>
                  <a:prstGeom prst="rect">
                    <a:avLst/>
                  </a:prstGeom>
                  <a:solidFill>
                    <a:srgbClr val="CCFFCC"/>
                  </a:solidFill>
                  <a:ln w="9525">
                    <a:solidFill>
                      <a:schemeClr val="tx2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6430" name="Rectangle 188"/>
                  <p:cNvSpPr>
                    <a:spLocks noChangeArrowheads="1"/>
                  </p:cNvSpPr>
                  <p:nvPr/>
                </p:nvSpPr>
                <p:spPr bwMode="auto">
                  <a:xfrm>
                    <a:off x="2496" y="3552"/>
                    <a:ext cx="96" cy="96"/>
                  </a:xfrm>
                  <a:prstGeom prst="rect">
                    <a:avLst/>
                  </a:prstGeom>
                  <a:solidFill>
                    <a:schemeClr val="hlink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6431" name="Rectangle 189"/>
                  <p:cNvSpPr>
                    <a:spLocks noChangeArrowheads="1"/>
                  </p:cNvSpPr>
                  <p:nvPr/>
                </p:nvSpPr>
                <p:spPr bwMode="auto">
                  <a:xfrm>
                    <a:off x="2496" y="3456"/>
                    <a:ext cx="96" cy="96"/>
                  </a:xfrm>
                  <a:prstGeom prst="rect">
                    <a:avLst/>
                  </a:prstGeom>
                  <a:solidFill>
                    <a:srgbClr val="FFCCFF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6432" name="Rectangle 190"/>
                  <p:cNvSpPr>
                    <a:spLocks noChangeArrowheads="1"/>
                  </p:cNvSpPr>
                  <p:nvPr/>
                </p:nvSpPr>
                <p:spPr bwMode="auto">
                  <a:xfrm>
                    <a:off x="2400" y="3552"/>
                    <a:ext cx="96" cy="96"/>
                  </a:xfrm>
                  <a:prstGeom prst="rect">
                    <a:avLst/>
                  </a:prstGeom>
                  <a:solidFill>
                    <a:srgbClr val="33CC33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6433" name="Rectangle 191"/>
                  <p:cNvSpPr>
                    <a:spLocks noChangeArrowheads="1"/>
                  </p:cNvSpPr>
                  <p:nvPr/>
                </p:nvSpPr>
                <p:spPr bwMode="auto">
                  <a:xfrm>
                    <a:off x="2592" y="3456"/>
                    <a:ext cx="96" cy="96"/>
                  </a:xfrm>
                  <a:prstGeom prst="rect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6434" name="Rectangle 192"/>
                  <p:cNvSpPr>
                    <a:spLocks noChangeArrowheads="1"/>
                  </p:cNvSpPr>
                  <p:nvPr/>
                </p:nvSpPr>
                <p:spPr bwMode="auto">
                  <a:xfrm>
                    <a:off x="2592" y="3552"/>
                    <a:ext cx="96" cy="96"/>
                  </a:xfrm>
                  <a:prstGeom prst="rect">
                    <a:avLst/>
                  </a:prstGeom>
                  <a:solidFill>
                    <a:srgbClr val="FF990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6435" name="Rectangle 193"/>
                  <p:cNvSpPr>
                    <a:spLocks noChangeArrowheads="1"/>
                  </p:cNvSpPr>
                  <p:nvPr/>
                </p:nvSpPr>
                <p:spPr bwMode="auto">
                  <a:xfrm>
                    <a:off x="2592" y="3360"/>
                    <a:ext cx="96" cy="96"/>
                  </a:xfrm>
                  <a:prstGeom prst="rect">
                    <a:avLst/>
                  </a:prstGeom>
                  <a:solidFill>
                    <a:srgbClr val="FF330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6436" name="Text Box 194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448" y="3608"/>
                    <a:ext cx="406" cy="250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 sz="2000"/>
                      <a:t>2+4</a:t>
                    </a:r>
                  </a:p>
                </p:txBody>
              </p:sp>
            </p:grpSp>
            <p:grpSp>
              <p:nvGrpSpPr>
                <p:cNvPr id="16416" name="Group 195"/>
                <p:cNvGrpSpPr>
                  <a:grpSpLocks/>
                </p:cNvGrpSpPr>
                <p:nvPr/>
              </p:nvGrpSpPr>
              <p:grpSpPr bwMode="auto">
                <a:xfrm>
                  <a:off x="2400" y="2592"/>
                  <a:ext cx="462" cy="489"/>
                  <a:chOff x="2400" y="2592"/>
                  <a:chExt cx="462" cy="489"/>
                </a:xfrm>
              </p:grpSpPr>
              <p:sp>
                <p:nvSpPr>
                  <p:cNvPr id="16417" name="Rectangle 196"/>
                  <p:cNvSpPr>
                    <a:spLocks noChangeArrowheads="1"/>
                  </p:cNvSpPr>
                  <p:nvPr/>
                </p:nvSpPr>
                <p:spPr bwMode="auto">
                  <a:xfrm>
                    <a:off x="2400" y="2592"/>
                    <a:ext cx="96" cy="96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6418" name="Rectangle 197"/>
                  <p:cNvSpPr>
                    <a:spLocks noChangeArrowheads="1"/>
                  </p:cNvSpPr>
                  <p:nvPr/>
                </p:nvSpPr>
                <p:spPr bwMode="auto">
                  <a:xfrm>
                    <a:off x="2496" y="2688"/>
                    <a:ext cx="96" cy="96"/>
                  </a:xfrm>
                  <a:prstGeom prst="rect">
                    <a:avLst/>
                  </a:prstGeom>
                  <a:solidFill>
                    <a:srgbClr val="CC660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6419" name="Rectangle 198"/>
                  <p:cNvSpPr>
                    <a:spLocks noChangeArrowheads="1"/>
                  </p:cNvSpPr>
                  <p:nvPr/>
                </p:nvSpPr>
                <p:spPr bwMode="auto">
                  <a:xfrm>
                    <a:off x="2400" y="2688"/>
                    <a:ext cx="96" cy="96"/>
                  </a:xfrm>
                  <a:prstGeom prst="rect">
                    <a:avLst/>
                  </a:prstGeom>
                  <a:solidFill>
                    <a:srgbClr val="CCFFCC"/>
                  </a:solidFill>
                  <a:ln w="9525">
                    <a:solidFill>
                      <a:schemeClr val="tx2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6420" name="Rectangle 199"/>
                  <p:cNvSpPr>
                    <a:spLocks noChangeArrowheads="1"/>
                  </p:cNvSpPr>
                  <p:nvPr/>
                </p:nvSpPr>
                <p:spPr bwMode="auto">
                  <a:xfrm>
                    <a:off x="2496" y="2784"/>
                    <a:ext cx="96" cy="96"/>
                  </a:xfrm>
                  <a:prstGeom prst="rect">
                    <a:avLst/>
                  </a:prstGeom>
                  <a:solidFill>
                    <a:schemeClr val="hlink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6421" name="Rectangle 200"/>
                  <p:cNvSpPr>
                    <a:spLocks noChangeArrowheads="1"/>
                  </p:cNvSpPr>
                  <p:nvPr/>
                </p:nvSpPr>
                <p:spPr bwMode="auto">
                  <a:xfrm>
                    <a:off x="2592" y="2688"/>
                    <a:ext cx="96" cy="96"/>
                  </a:xfrm>
                  <a:prstGeom prst="rect">
                    <a:avLst/>
                  </a:prstGeom>
                  <a:solidFill>
                    <a:srgbClr val="FFCCFF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6422" name="Rectangle 201"/>
                  <p:cNvSpPr>
                    <a:spLocks noChangeArrowheads="1"/>
                  </p:cNvSpPr>
                  <p:nvPr/>
                </p:nvSpPr>
                <p:spPr bwMode="auto">
                  <a:xfrm>
                    <a:off x="2400" y="2784"/>
                    <a:ext cx="96" cy="96"/>
                  </a:xfrm>
                  <a:prstGeom prst="rect">
                    <a:avLst/>
                  </a:prstGeom>
                  <a:solidFill>
                    <a:srgbClr val="33CC33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6423" name="Rectangle 202"/>
                  <p:cNvSpPr>
                    <a:spLocks noChangeArrowheads="1"/>
                  </p:cNvSpPr>
                  <p:nvPr/>
                </p:nvSpPr>
                <p:spPr bwMode="auto">
                  <a:xfrm>
                    <a:off x="2496" y="2592"/>
                    <a:ext cx="96" cy="96"/>
                  </a:xfrm>
                  <a:prstGeom prst="rect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6424" name="Rectangle 203"/>
                  <p:cNvSpPr>
                    <a:spLocks noChangeArrowheads="1"/>
                  </p:cNvSpPr>
                  <p:nvPr/>
                </p:nvSpPr>
                <p:spPr bwMode="auto">
                  <a:xfrm>
                    <a:off x="2592" y="2784"/>
                    <a:ext cx="96" cy="96"/>
                  </a:xfrm>
                  <a:prstGeom prst="rect">
                    <a:avLst/>
                  </a:prstGeom>
                  <a:solidFill>
                    <a:srgbClr val="FF990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6425" name="Rectangle 204"/>
                  <p:cNvSpPr>
                    <a:spLocks noChangeArrowheads="1"/>
                  </p:cNvSpPr>
                  <p:nvPr/>
                </p:nvSpPr>
                <p:spPr bwMode="auto">
                  <a:xfrm>
                    <a:off x="2592" y="2592"/>
                    <a:ext cx="96" cy="96"/>
                  </a:xfrm>
                  <a:prstGeom prst="rect">
                    <a:avLst/>
                  </a:prstGeom>
                  <a:solidFill>
                    <a:srgbClr val="FF330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6426" name="Text Box 205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456" y="2831"/>
                    <a:ext cx="406" cy="250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 sz="2000"/>
                      <a:t>2+3</a:t>
                    </a:r>
                  </a:p>
                </p:txBody>
              </p:sp>
            </p:grpSp>
          </p:grpSp>
        </p:grpSp>
        <p:grpSp>
          <p:nvGrpSpPr>
            <p:cNvPr id="16408" name="Group 206"/>
            <p:cNvGrpSpPr>
              <a:grpSpLocks/>
            </p:cNvGrpSpPr>
            <p:nvPr/>
          </p:nvGrpSpPr>
          <p:grpSpPr bwMode="auto">
            <a:xfrm>
              <a:off x="1920" y="1488"/>
              <a:ext cx="480" cy="2016"/>
              <a:chOff x="1920" y="1488"/>
              <a:chExt cx="480" cy="2016"/>
            </a:xfrm>
          </p:grpSpPr>
          <p:grpSp>
            <p:nvGrpSpPr>
              <p:cNvPr id="16409" name="Group 207"/>
              <p:cNvGrpSpPr>
                <a:grpSpLocks/>
              </p:cNvGrpSpPr>
              <p:nvPr/>
            </p:nvGrpSpPr>
            <p:grpSpPr bwMode="auto">
              <a:xfrm>
                <a:off x="1920" y="2736"/>
                <a:ext cx="480" cy="768"/>
                <a:chOff x="1920" y="2736"/>
                <a:chExt cx="480" cy="768"/>
              </a:xfrm>
            </p:grpSpPr>
            <p:sp>
              <p:nvSpPr>
                <p:cNvPr id="16411" name="Line 208"/>
                <p:cNvSpPr>
                  <a:spLocks noChangeShapeType="1"/>
                </p:cNvSpPr>
                <p:nvPr/>
              </p:nvSpPr>
              <p:spPr bwMode="auto">
                <a:xfrm>
                  <a:off x="1920" y="2736"/>
                  <a:ext cx="48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 type="triangle" w="med" len="med"/>
                </a:ln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16412" name="Line 209"/>
                <p:cNvSpPr>
                  <a:spLocks noChangeShapeType="1"/>
                </p:cNvSpPr>
                <p:nvPr/>
              </p:nvSpPr>
              <p:spPr bwMode="auto">
                <a:xfrm>
                  <a:off x="1920" y="2736"/>
                  <a:ext cx="480" cy="768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 type="triangle" w="med" len="med"/>
                </a:ln>
              </p:spPr>
              <p:txBody>
                <a:bodyPr wrap="none"/>
                <a:lstStyle/>
                <a:p>
                  <a:endParaRPr lang="en-US"/>
                </a:p>
              </p:txBody>
            </p:sp>
          </p:grpSp>
          <p:sp>
            <p:nvSpPr>
              <p:cNvPr id="16410" name="Line 210"/>
              <p:cNvSpPr>
                <a:spLocks noChangeShapeType="1"/>
              </p:cNvSpPr>
              <p:nvPr/>
            </p:nvSpPr>
            <p:spPr bwMode="auto">
              <a:xfrm flipV="1">
                <a:off x="1920" y="1488"/>
                <a:ext cx="480" cy="124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/>
              <a:lstStyle/>
              <a:p>
                <a:endParaRPr lang="en-US"/>
              </a:p>
            </p:txBody>
          </p:sp>
        </p:grpSp>
      </p:grpSp>
      <p:sp>
        <p:nvSpPr>
          <p:cNvPr id="16395" name="Text Box 211"/>
          <p:cNvSpPr txBox="1">
            <a:spLocks noChangeArrowheads="1"/>
          </p:cNvSpPr>
          <p:nvPr/>
        </p:nvSpPr>
        <p:spPr bwMode="auto">
          <a:xfrm>
            <a:off x="3048000" y="990600"/>
            <a:ext cx="5318125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CC6600"/>
                </a:solidFill>
              </a:rPr>
              <a:t>f(N) = g(N) + h(N) </a:t>
            </a:r>
          </a:p>
          <a:p>
            <a:r>
              <a:rPr lang="en-US" dirty="0">
                <a:solidFill>
                  <a:srgbClr val="CC6600"/>
                </a:solidFill>
              </a:rPr>
              <a:t>with h(N) = number of misplaced tiles</a:t>
            </a:r>
          </a:p>
        </p:txBody>
      </p:sp>
      <p:grpSp>
        <p:nvGrpSpPr>
          <p:cNvPr id="16396" name="Group 212"/>
          <p:cNvGrpSpPr>
            <a:grpSpLocks/>
          </p:cNvGrpSpPr>
          <p:nvPr/>
        </p:nvGrpSpPr>
        <p:grpSpPr bwMode="auto">
          <a:xfrm>
            <a:off x="381000" y="3733800"/>
            <a:ext cx="457200" cy="457200"/>
            <a:chOff x="4704" y="2688"/>
            <a:chExt cx="288" cy="288"/>
          </a:xfrm>
        </p:grpSpPr>
        <p:sp>
          <p:nvSpPr>
            <p:cNvPr id="16398" name="Rectangle 213"/>
            <p:cNvSpPr>
              <a:spLocks noChangeArrowheads="1"/>
            </p:cNvSpPr>
            <p:nvPr/>
          </p:nvSpPr>
          <p:spPr bwMode="auto">
            <a:xfrm>
              <a:off x="4800" y="2688"/>
              <a:ext cx="96" cy="9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399" name="Rectangle 214"/>
            <p:cNvSpPr>
              <a:spLocks noChangeArrowheads="1"/>
            </p:cNvSpPr>
            <p:nvPr/>
          </p:nvSpPr>
          <p:spPr bwMode="auto">
            <a:xfrm>
              <a:off x="4704" y="2784"/>
              <a:ext cx="96" cy="96"/>
            </a:xfrm>
            <a:prstGeom prst="rect">
              <a:avLst/>
            </a:prstGeom>
            <a:solidFill>
              <a:srgbClr val="CC66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400" name="Rectangle 215"/>
            <p:cNvSpPr>
              <a:spLocks noChangeArrowheads="1"/>
            </p:cNvSpPr>
            <p:nvPr/>
          </p:nvSpPr>
          <p:spPr bwMode="auto">
            <a:xfrm>
              <a:off x="4704" y="2688"/>
              <a:ext cx="96" cy="96"/>
            </a:xfrm>
            <a:prstGeom prst="rect">
              <a:avLst/>
            </a:prstGeom>
            <a:solidFill>
              <a:srgbClr val="CCFFCC"/>
            </a:solidFill>
            <a:ln w="9525">
              <a:solidFill>
                <a:schemeClr val="tx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401" name="Rectangle 216"/>
            <p:cNvSpPr>
              <a:spLocks noChangeArrowheads="1"/>
            </p:cNvSpPr>
            <p:nvPr/>
          </p:nvSpPr>
          <p:spPr bwMode="auto">
            <a:xfrm>
              <a:off x="4800" y="2880"/>
              <a:ext cx="96" cy="96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402" name="Rectangle 217"/>
            <p:cNvSpPr>
              <a:spLocks noChangeArrowheads="1"/>
            </p:cNvSpPr>
            <p:nvPr/>
          </p:nvSpPr>
          <p:spPr bwMode="auto">
            <a:xfrm>
              <a:off x="4896" y="2784"/>
              <a:ext cx="96" cy="96"/>
            </a:xfrm>
            <a:prstGeom prst="rect">
              <a:avLst/>
            </a:prstGeom>
            <a:solidFill>
              <a:srgbClr val="FF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403" name="Rectangle 218"/>
            <p:cNvSpPr>
              <a:spLocks noChangeArrowheads="1"/>
            </p:cNvSpPr>
            <p:nvPr/>
          </p:nvSpPr>
          <p:spPr bwMode="auto">
            <a:xfrm>
              <a:off x="4704" y="2880"/>
              <a:ext cx="96" cy="96"/>
            </a:xfrm>
            <a:prstGeom prst="rect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404" name="Rectangle 219"/>
            <p:cNvSpPr>
              <a:spLocks noChangeArrowheads="1"/>
            </p:cNvSpPr>
            <p:nvPr/>
          </p:nvSpPr>
          <p:spPr bwMode="auto">
            <a:xfrm>
              <a:off x="4800" y="2784"/>
              <a:ext cx="96" cy="9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405" name="Rectangle 220"/>
            <p:cNvSpPr>
              <a:spLocks noChangeArrowheads="1"/>
            </p:cNvSpPr>
            <p:nvPr/>
          </p:nvSpPr>
          <p:spPr bwMode="auto">
            <a:xfrm>
              <a:off x="4896" y="2880"/>
              <a:ext cx="96" cy="96"/>
            </a:xfrm>
            <a:prstGeom prst="rect">
              <a:avLst/>
            </a:prstGeom>
            <a:solidFill>
              <a:srgbClr val="FF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406" name="Rectangle 221"/>
            <p:cNvSpPr>
              <a:spLocks noChangeArrowheads="1"/>
            </p:cNvSpPr>
            <p:nvPr/>
          </p:nvSpPr>
          <p:spPr bwMode="auto">
            <a:xfrm>
              <a:off x="4896" y="2688"/>
              <a:ext cx="96" cy="96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6397" name="Text Box 222"/>
          <p:cNvSpPr txBox="1">
            <a:spLocks noChangeArrowheads="1"/>
          </p:cNvSpPr>
          <p:nvPr/>
        </p:nvSpPr>
        <p:spPr bwMode="auto">
          <a:xfrm>
            <a:off x="304800" y="4224338"/>
            <a:ext cx="7477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goal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556" name="Rectangle 2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0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Robot Navigation</a:t>
            </a:r>
          </a:p>
        </p:txBody>
      </p:sp>
      <p:sp>
        <p:nvSpPr>
          <p:cNvPr id="17411" name="Text Box 104"/>
          <p:cNvSpPr txBox="1">
            <a:spLocks noChangeArrowheads="1"/>
          </p:cNvSpPr>
          <p:nvPr/>
        </p:nvSpPr>
        <p:spPr bwMode="auto">
          <a:xfrm>
            <a:off x="762000" y="1752600"/>
            <a:ext cx="80930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800000"/>
                </a:solidFill>
              </a:rPr>
              <a:t>f(N) = g(N)+h(N), with h(N) = Manhattan distance to goal</a:t>
            </a:r>
          </a:p>
        </p:txBody>
      </p:sp>
      <p:grpSp>
        <p:nvGrpSpPr>
          <p:cNvPr id="17412" name="Group 107"/>
          <p:cNvGrpSpPr>
            <a:grpSpLocks/>
          </p:cNvGrpSpPr>
          <p:nvPr/>
        </p:nvGrpSpPr>
        <p:grpSpPr bwMode="auto">
          <a:xfrm>
            <a:off x="1219200" y="2743200"/>
            <a:ext cx="6705600" cy="3048000"/>
            <a:chOff x="768" y="1728"/>
            <a:chExt cx="4224" cy="1920"/>
          </a:xfrm>
        </p:grpSpPr>
        <p:grpSp>
          <p:nvGrpSpPr>
            <p:cNvPr id="17483" name="Group 108"/>
            <p:cNvGrpSpPr>
              <a:grpSpLocks/>
            </p:cNvGrpSpPr>
            <p:nvPr/>
          </p:nvGrpSpPr>
          <p:grpSpPr bwMode="auto">
            <a:xfrm>
              <a:off x="768" y="1728"/>
              <a:ext cx="4224" cy="1920"/>
              <a:chOff x="768" y="1728"/>
              <a:chExt cx="4224" cy="1920"/>
            </a:xfrm>
          </p:grpSpPr>
          <p:grpSp>
            <p:nvGrpSpPr>
              <p:cNvPr id="17522" name="Group 109"/>
              <p:cNvGrpSpPr>
                <a:grpSpLocks/>
              </p:cNvGrpSpPr>
              <p:nvPr/>
            </p:nvGrpSpPr>
            <p:grpSpPr bwMode="auto">
              <a:xfrm>
                <a:off x="768" y="1728"/>
                <a:ext cx="4224" cy="1920"/>
                <a:chOff x="576" y="1344"/>
                <a:chExt cx="4224" cy="1920"/>
              </a:xfrm>
            </p:grpSpPr>
            <p:grpSp>
              <p:nvGrpSpPr>
                <p:cNvPr id="17525" name="Group 110"/>
                <p:cNvGrpSpPr>
                  <a:grpSpLocks/>
                </p:cNvGrpSpPr>
                <p:nvPr/>
              </p:nvGrpSpPr>
              <p:grpSpPr bwMode="auto">
                <a:xfrm>
                  <a:off x="576" y="1344"/>
                  <a:ext cx="4224" cy="1920"/>
                  <a:chOff x="576" y="1344"/>
                  <a:chExt cx="4224" cy="1920"/>
                </a:xfrm>
              </p:grpSpPr>
              <p:sp>
                <p:nvSpPr>
                  <p:cNvPr id="17543" name="Rectangle 111"/>
                  <p:cNvSpPr>
                    <a:spLocks noChangeArrowheads="1"/>
                  </p:cNvSpPr>
                  <p:nvPr/>
                </p:nvSpPr>
                <p:spPr bwMode="auto">
                  <a:xfrm>
                    <a:off x="576" y="1344"/>
                    <a:ext cx="4224" cy="1920"/>
                  </a:xfrm>
                  <a:prstGeom prst="rect">
                    <a:avLst/>
                  </a:prstGeom>
                  <a:noFill/>
                  <a:ln w="2857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7544" name="Line 112"/>
                  <p:cNvSpPr>
                    <a:spLocks noChangeShapeType="1"/>
                  </p:cNvSpPr>
                  <p:nvPr/>
                </p:nvSpPr>
                <p:spPr bwMode="auto">
                  <a:xfrm>
                    <a:off x="960" y="1344"/>
                    <a:ext cx="0" cy="1920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/>
                  <a:lstStyle/>
                  <a:p>
                    <a:endParaRPr lang="en-US"/>
                  </a:p>
                </p:txBody>
              </p:sp>
              <p:sp>
                <p:nvSpPr>
                  <p:cNvPr id="17545" name="Line 113"/>
                  <p:cNvSpPr>
                    <a:spLocks noChangeShapeType="1"/>
                  </p:cNvSpPr>
                  <p:nvPr/>
                </p:nvSpPr>
                <p:spPr bwMode="auto">
                  <a:xfrm>
                    <a:off x="1728" y="1344"/>
                    <a:ext cx="0" cy="1920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/>
                  <a:lstStyle/>
                  <a:p>
                    <a:endParaRPr lang="en-US"/>
                  </a:p>
                </p:txBody>
              </p:sp>
              <p:sp>
                <p:nvSpPr>
                  <p:cNvPr id="17546" name="Line 114"/>
                  <p:cNvSpPr>
                    <a:spLocks noChangeShapeType="1"/>
                  </p:cNvSpPr>
                  <p:nvPr/>
                </p:nvSpPr>
                <p:spPr bwMode="auto">
                  <a:xfrm>
                    <a:off x="2112" y="1344"/>
                    <a:ext cx="0" cy="1920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/>
                  <a:lstStyle/>
                  <a:p>
                    <a:endParaRPr lang="en-US"/>
                  </a:p>
                </p:txBody>
              </p:sp>
              <p:sp>
                <p:nvSpPr>
                  <p:cNvPr id="17547" name="Line 115"/>
                  <p:cNvSpPr>
                    <a:spLocks noChangeShapeType="1"/>
                  </p:cNvSpPr>
                  <p:nvPr/>
                </p:nvSpPr>
                <p:spPr bwMode="auto">
                  <a:xfrm>
                    <a:off x="2496" y="1344"/>
                    <a:ext cx="0" cy="1920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/>
                  <a:lstStyle/>
                  <a:p>
                    <a:endParaRPr lang="en-US"/>
                  </a:p>
                </p:txBody>
              </p:sp>
              <p:sp>
                <p:nvSpPr>
                  <p:cNvPr id="17548" name="Line 116"/>
                  <p:cNvSpPr>
                    <a:spLocks noChangeShapeType="1"/>
                  </p:cNvSpPr>
                  <p:nvPr/>
                </p:nvSpPr>
                <p:spPr bwMode="auto">
                  <a:xfrm>
                    <a:off x="2880" y="1344"/>
                    <a:ext cx="0" cy="1920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/>
                  <a:lstStyle/>
                  <a:p>
                    <a:endParaRPr lang="en-US"/>
                  </a:p>
                </p:txBody>
              </p:sp>
              <p:sp>
                <p:nvSpPr>
                  <p:cNvPr id="17549" name="Line 117"/>
                  <p:cNvSpPr>
                    <a:spLocks noChangeShapeType="1"/>
                  </p:cNvSpPr>
                  <p:nvPr/>
                </p:nvSpPr>
                <p:spPr bwMode="auto">
                  <a:xfrm>
                    <a:off x="3264" y="1344"/>
                    <a:ext cx="0" cy="1920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/>
                  <a:lstStyle/>
                  <a:p>
                    <a:endParaRPr lang="en-US"/>
                  </a:p>
                </p:txBody>
              </p:sp>
              <p:sp>
                <p:nvSpPr>
                  <p:cNvPr id="17550" name="Line 118"/>
                  <p:cNvSpPr>
                    <a:spLocks noChangeShapeType="1"/>
                  </p:cNvSpPr>
                  <p:nvPr/>
                </p:nvSpPr>
                <p:spPr bwMode="auto">
                  <a:xfrm>
                    <a:off x="3648" y="1344"/>
                    <a:ext cx="0" cy="1920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/>
                  <a:lstStyle/>
                  <a:p>
                    <a:endParaRPr lang="en-US"/>
                  </a:p>
                </p:txBody>
              </p:sp>
              <p:sp>
                <p:nvSpPr>
                  <p:cNvPr id="17551" name="Line 119"/>
                  <p:cNvSpPr>
                    <a:spLocks noChangeShapeType="1"/>
                  </p:cNvSpPr>
                  <p:nvPr/>
                </p:nvSpPr>
                <p:spPr bwMode="auto">
                  <a:xfrm>
                    <a:off x="4032" y="1344"/>
                    <a:ext cx="0" cy="1920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/>
                  <a:lstStyle/>
                  <a:p>
                    <a:endParaRPr lang="en-US"/>
                  </a:p>
                </p:txBody>
              </p:sp>
              <p:sp>
                <p:nvSpPr>
                  <p:cNvPr id="17552" name="Line 120"/>
                  <p:cNvSpPr>
                    <a:spLocks noChangeShapeType="1"/>
                  </p:cNvSpPr>
                  <p:nvPr/>
                </p:nvSpPr>
                <p:spPr bwMode="auto">
                  <a:xfrm>
                    <a:off x="4416" y="1344"/>
                    <a:ext cx="0" cy="1920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/>
                  <a:lstStyle/>
                  <a:p>
                    <a:endParaRPr lang="en-US"/>
                  </a:p>
                </p:txBody>
              </p:sp>
              <p:sp>
                <p:nvSpPr>
                  <p:cNvPr id="17553" name="Line 121"/>
                  <p:cNvSpPr>
                    <a:spLocks noChangeShapeType="1"/>
                  </p:cNvSpPr>
                  <p:nvPr/>
                </p:nvSpPr>
                <p:spPr bwMode="auto">
                  <a:xfrm>
                    <a:off x="1344" y="1344"/>
                    <a:ext cx="0" cy="1920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/>
                  <a:lstStyle/>
                  <a:p>
                    <a:endParaRPr lang="en-US"/>
                  </a:p>
                </p:txBody>
              </p:sp>
              <p:sp>
                <p:nvSpPr>
                  <p:cNvPr id="17554" name="Line 122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576" y="1728"/>
                    <a:ext cx="4224" cy="0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/>
                  <a:lstStyle/>
                  <a:p>
                    <a:endParaRPr lang="en-US"/>
                  </a:p>
                </p:txBody>
              </p:sp>
              <p:sp>
                <p:nvSpPr>
                  <p:cNvPr id="17555" name="Line 123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576" y="2112"/>
                    <a:ext cx="4224" cy="0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/>
                  <a:lstStyle/>
                  <a:p>
                    <a:endParaRPr lang="en-US"/>
                  </a:p>
                </p:txBody>
              </p:sp>
              <p:sp>
                <p:nvSpPr>
                  <p:cNvPr id="17556" name="Line 124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576" y="2496"/>
                    <a:ext cx="4224" cy="0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/>
                  <a:lstStyle/>
                  <a:p>
                    <a:endParaRPr lang="en-US"/>
                  </a:p>
                </p:txBody>
              </p:sp>
              <p:sp>
                <p:nvSpPr>
                  <p:cNvPr id="17557" name="Line 125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576" y="2880"/>
                    <a:ext cx="4224" cy="0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/>
                  <a:lstStyle/>
                  <a:p>
                    <a:endParaRPr lang="en-US"/>
                  </a:p>
                </p:txBody>
              </p:sp>
            </p:grpSp>
            <p:sp>
              <p:nvSpPr>
                <p:cNvPr id="17526" name="Rectangle 126"/>
                <p:cNvSpPr>
                  <a:spLocks noChangeArrowheads="1"/>
                </p:cNvSpPr>
                <p:nvPr/>
              </p:nvSpPr>
              <p:spPr bwMode="auto">
                <a:xfrm>
                  <a:off x="960" y="1728"/>
                  <a:ext cx="384" cy="384"/>
                </a:xfrm>
                <a:prstGeom prst="rect">
                  <a:avLst/>
                </a:prstGeom>
                <a:solidFill>
                  <a:srgbClr val="777777"/>
                </a:solidFill>
                <a:ln w="2857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7527" name="Rectangle 127"/>
                <p:cNvSpPr>
                  <a:spLocks noChangeArrowheads="1"/>
                </p:cNvSpPr>
                <p:nvPr/>
              </p:nvSpPr>
              <p:spPr bwMode="auto">
                <a:xfrm>
                  <a:off x="1344" y="2112"/>
                  <a:ext cx="384" cy="384"/>
                </a:xfrm>
                <a:prstGeom prst="rect">
                  <a:avLst/>
                </a:prstGeom>
                <a:solidFill>
                  <a:srgbClr val="777777"/>
                </a:solidFill>
                <a:ln w="2857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7528" name="Rectangle 128"/>
                <p:cNvSpPr>
                  <a:spLocks noChangeArrowheads="1"/>
                </p:cNvSpPr>
                <p:nvPr/>
              </p:nvSpPr>
              <p:spPr bwMode="auto">
                <a:xfrm>
                  <a:off x="960" y="2112"/>
                  <a:ext cx="384" cy="384"/>
                </a:xfrm>
                <a:prstGeom prst="rect">
                  <a:avLst/>
                </a:prstGeom>
                <a:solidFill>
                  <a:srgbClr val="777777"/>
                </a:solidFill>
                <a:ln w="2857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7529" name="Rectangle 129"/>
                <p:cNvSpPr>
                  <a:spLocks noChangeArrowheads="1"/>
                </p:cNvSpPr>
                <p:nvPr/>
              </p:nvSpPr>
              <p:spPr bwMode="auto">
                <a:xfrm>
                  <a:off x="3648" y="2496"/>
                  <a:ext cx="384" cy="384"/>
                </a:xfrm>
                <a:prstGeom prst="rect">
                  <a:avLst/>
                </a:prstGeom>
                <a:solidFill>
                  <a:srgbClr val="777777"/>
                </a:solidFill>
                <a:ln w="2857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7530" name="Rectangle 130"/>
                <p:cNvSpPr>
                  <a:spLocks noChangeArrowheads="1"/>
                </p:cNvSpPr>
                <p:nvPr/>
              </p:nvSpPr>
              <p:spPr bwMode="auto">
                <a:xfrm>
                  <a:off x="4032" y="2496"/>
                  <a:ext cx="384" cy="384"/>
                </a:xfrm>
                <a:prstGeom prst="rect">
                  <a:avLst/>
                </a:prstGeom>
                <a:solidFill>
                  <a:srgbClr val="777777"/>
                </a:solidFill>
                <a:ln w="2857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7531" name="Rectangle 131"/>
                <p:cNvSpPr>
                  <a:spLocks noChangeArrowheads="1"/>
                </p:cNvSpPr>
                <p:nvPr/>
              </p:nvSpPr>
              <p:spPr bwMode="auto">
                <a:xfrm>
                  <a:off x="4032" y="2112"/>
                  <a:ext cx="384" cy="384"/>
                </a:xfrm>
                <a:prstGeom prst="rect">
                  <a:avLst/>
                </a:prstGeom>
                <a:solidFill>
                  <a:srgbClr val="777777"/>
                </a:solidFill>
                <a:ln w="2857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7532" name="Rectangle 132"/>
                <p:cNvSpPr>
                  <a:spLocks noChangeArrowheads="1"/>
                </p:cNvSpPr>
                <p:nvPr/>
              </p:nvSpPr>
              <p:spPr bwMode="auto">
                <a:xfrm>
                  <a:off x="3648" y="1728"/>
                  <a:ext cx="384" cy="384"/>
                </a:xfrm>
                <a:prstGeom prst="rect">
                  <a:avLst/>
                </a:prstGeom>
                <a:solidFill>
                  <a:srgbClr val="777777"/>
                </a:solidFill>
                <a:ln w="2857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7533" name="Rectangle 133"/>
                <p:cNvSpPr>
                  <a:spLocks noChangeArrowheads="1"/>
                </p:cNvSpPr>
                <p:nvPr/>
              </p:nvSpPr>
              <p:spPr bwMode="auto">
                <a:xfrm>
                  <a:off x="4032" y="1728"/>
                  <a:ext cx="384" cy="384"/>
                </a:xfrm>
                <a:prstGeom prst="rect">
                  <a:avLst/>
                </a:prstGeom>
                <a:solidFill>
                  <a:srgbClr val="777777"/>
                </a:solidFill>
                <a:ln w="2857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7534" name="Rectangle 134"/>
                <p:cNvSpPr>
                  <a:spLocks noChangeArrowheads="1"/>
                </p:cNvSpPr>
                <p:nvPr/>
              </p:nvSpPr>
              <p:spPr bwMode="auto">
                <a:xfrm>
                  <a:off x="3264" y="1728"/>
                  <a:ext cx="384" cy="384"/>
                </a:xfrm>
                <a:prstGeom prst="rect">
                  <a:avLst/>
                </a:prstGeom>
                <a:solidFill>
                  <a:srgbClr val="777777"/>
                </a:solidFill>
                <a:ln w="2857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7535" name="Rectangle 135"/>
                <p:cNvSpPr>
                  <a:spLocks noChangeArrowheads="1"/>
                </p:cNvSpPr>
                <p:nvPr/>
              </p:nvSpPr>
              <p:spPr bwMode="auto">
                <a:xfrm>
                  <a:off x="2880" y="1728"/>
                  <a:ext cx="384" cy="384"/>
                </a:xfrm>
                <a:prstGeom prst="rect">
                  <a:avLst/>
                </a:prstGeom>
                <a:solidFill>
                  <a:srgbClr val="777777"/>
                </a:solidFill>
                <a:ln w="2857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7536" name="Rectangle 136"/>
                <p:cNvSpPr>
                  <a:spLocks noChangeArrowheads="1"/>
                </p:cNvSpPr>
                <p:nvPr/>
              </p:nvSpPr>
              <p:spPr bwMode="auto">
                <a:xfrm>
                  <a:off x="2496" y="1728"/>
                  <a:ext cx="384" cy="384"/>
                </a:xfrm>
                <a:prstGeom prst="rect">
                  <a:avLst/>
                </a:prstGeom>
                <a:solidFill>
                  <a:srgbClr val="777777"/>
                </a:solidFill>
                <a:ln w="2857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7537" name="Rectangle 137"/>
                <p:cNvSpPr>
                  <a:spLocks noChangeArrowheads="1"/>
                </p:cNvSpPr>
                <p:nvPr/>
              </p:nvSpPr>
              <p:spPr bwMode="auto">
                <a:xfrm>
                  <a:off x="1728" y="2496"/>
                  <a:ext cx="384" cy="384"/>
                </a:xfrm>
                <a:prstGeom prst="rect">
                  <a:avLst/>
                </a:prstGeom>
                <a:solidFill>
                  <a:srgbClr val="777777"/>
                </a:solidFill>
                <a:ln w="2857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7538" name="Rectangle 138"/>
                <p:cNvSpPr>
                  <a:spLocks noChangeArrowheads="1"/>
                </p:cNvSpPr>
                <p:nvPr/>
              </p:nvSpPr>
              <p:spPr bwMode="auto">
                <a:xfrm>
                  <a:off x="2112" y="2496"/>
                  <a:ext cx="384" cy="384"/>
                </a:xfrm>
                <a:prstGeom prst="rect">
                  <a:avLst/>
                </a:prstGeom>
                <a:solidFill>
                  <a:srgbClr val="777777"/>
                </a:solidFill>
                <a:ln w="2857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7539" name="Rectangle 139"/>
                <p:cNvSpPr>
                  <a:spLocks noChangeArrowheads="1"/>
                </p:cNvSpPr>
                <p:nvPr/>
              </p:nvSpPr>
              <p:spPr bwMode="auto">
                <a:xfrm>
                  <a:off x="2496" y="2496"/>
                  <a:ext cx="384" cy="384"/>
                </a:xfrm>
                <a:prstGeom prst="rect">
                  <a:avLst/>
                </a:prstGeom>
                <a:solidFill>
                  <a:srgbClr val="777777"/>
                </a:solidFill>
                <a:ln w="2857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7540" name="Rectangle 140"/>
                <p:cNvSpPr>
                  <a:spLocks noChangeArrowheads="1"/>
                </p:cNvSpPr>
                <p:nvPr/>
              </p:nvSpPr>
              <p:spPr bwMode="auto">
                <a:xfrm>
                  <a:off x="2880" y="2496"/>
                  <a:ext cx="384" cy="384"/>
                </a:xfrm>
                <a:prstGeom prst="rect">
                  <a:avLst/>
                </a:prstGeom>
                <a:solidFill>
                  <a:srgbClr val="777777"/>
                </a:solidFill>
                <a:ln w="2857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7541" name="Rectangle 141"/>
                <p:cNvSpPr>
                  <a:spLocks noChangeArrowheads="1"/>
                </p:cNvSpPr>
                <p:nvPr/>
              </p:nvSpPr>
              <p:spPr bwMode="auto">
                <a:xfrm>
                  <a:off x="3264" y="2496"/>
                  <a:ext cx="384" cy="384"/>
                </a:xfrm>
                <a:prstGeom prst="rect">
                  <a:avLst/>
                </a:prstGeom>
                <a:solidFill>
                  <a:srgbClr val="777777"/>
                </a:solidFill>
                <a:ln w="2857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7542" name="Rectangle 142"/>
                <p:cNvSpPr>
                  <a:spLocks noChangeArrowheads="1"/>
                </p:cNvSpPr>
                <p:nvPr/>
              </p:nvSpPr>
              <p:spPr bwMode="auto">
                <a:xfrm>
                  <a:off x="1344" y="2496"/>
                  <a:ext cx="384" cy="384"/>
                </a:xfrm>
                <a:prstGeom prst="rect">
                  <a:avLst/>
                </a:prstGeom>
                <a:solidFill>
                  <a:srgbClr val="777777"/>
                </a:solidFill>
                <a:ln w="2857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17523" name="Rectangle 143"/>
              <p:cNvSpPr>
                <a:spLocks noChangeArrowheads="1"/>
              </p:cNvSpPr>
              <p:nvPr/>
            </p:nvSpPr>
            <p:spPr bwMode="auto">
              <a:xfrm>
                <a:off x="768" y="2880"/>
                <a:ext cx="384" cy="384"/>
              </a:xfrm>
              <a:prstGeom prst="rect">
                <a:avLst/>
              </a:prstGeom>
              <a:solidFill>
                <a:srgbClr val="FF3300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524" name="Rectangle 144"/>
              <p:cNvSpPr>
                <a:spLocks noChangeArrowheads="1"/>
              </p:cNvSpPr>
              <p:nvPr/>
            </p:nvSpPr>
            <p:spPr bwMode="auto">
              <a:xfrm>
                <a:off x="3072" y="2496"/>
                <a:ext cx="384" cy="384"/>
              </a:xfrm>
              <a:prstGeom prst="rect">
                <a:avLst/>
              </a:prstGeom>
              <a:solidFill>
                <a:srgbClr val="33CC33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7484" name="Text Box 145"/>
            <p:cNvSpPr txBox="1">
              <a:spLocks noChangeArrowheads="1"/>
            </p:cNvSpPr>
            <p:nvPr/>
          </p:nvSpPr>
          <p:spPr bwMode="auto">
            <a:xfrm>
              <a:off x="3120" y="2544"/>
              <a:ext cx="221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0</a:t>
              </a:r>
            </a:p>
          </p:txBody>
        </p:sp>
        <p:sp>
          <p:nvSpPr>
            <p:cNvPr id="17485" name="Text Box 146"/>
            <p:cNvSpPr txBox="1">
              <a:spLocks noChangeArrowheads="1"/>
            </p:cNvSpPr>
            <p:nvPr/>
          </p:nvSpPr>
          <p:spPr bwMode="auto">
            <a:xfrm>
              <a:off x="3888" y="2544"/>
              <a:ext cx="221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2</a:t>
              </a:r>
            </a:p>
          </p:txBody>
        </p:sp>
        <p:sp>
          <p:nvSpPr>
            <p:cNvPr id="17486" name="Text Box 147"/>
            <p:cNvSpPr txBox="1">
              <a:spLocks noChangeArrowheads="1"/>
            </p:cNvSpPr>
            <p:nvPr/>
          </p:nvSpPr>
          <p:spPr bwMode="auto">
            <a:xfrm>
              <a:off x="3504" y="2544"/>
              <a:ext cx="221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1</a:t>
              </a:r>
            </a:p>
          </p:txBody>
        </p:sp>
        <p:sp>
          <p:nvSpPr>
            <p:cNvPr id="17487" name="Text Box 148"/>
            <p:cNvSpPr txBox="1">
              <a:spLocks noChangeArrowheads="1"/>
            </p:cNvSpPr>
            <p:nvPr/>
          </p:nvSpPr>
          <p:spPr bwMode="auto">
            <a:xfrm>
              <a:off x="2736" y="2544"/>
              <a:ext cx="221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1</a:t>
              </a:r>
            </a:p>
          </p:txBody>
        </p:sp>
        <p:sp>
          <p:nvSpPr>
            <p:cNvPr id="17488" name="Text Box 149"/>
            <p:cNvSpPr txBox="1">
              <a:spLocks noChangeArrowheads="1"/>
            </p:cNvSpPr>
            <p:nvPr/>
          </p:nvSpPr>
          <p:spPr bwMode="auto">
            <a:xfrm>
              <a:off x="1968" y="1776"/>
              <a:ext cx="221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5</a:t>
              </a:r>
            </a:p>
          </p:txBody>
        </p:sp>
        <p:sp>
          <p:nvSpPr>
            <p:cNvPr id="17489" name="Text Box 150"/>
            <p:cNvSpPr txBox="1">
              <a:spLocks noChangeArrowheads="1"/>
            </p:cNvSpPr>
            <p:nvPr/>
          </p:nvSpPr>
          <p:spPr bwMode="auto">
            <a:xfrm>
              <a:off x="816" y="1776"/>
              <a:ext cx="221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8</a:t>
              </a:r>
            </a:p>
          </p:txBody>
        </p:sp>
        <p:sp>
          <p:nvSpPr>
            <p:cNvPr id="17490" name="Text Box 151"/>
            <p:cNvSpPr txBox="1">
              <a:spLocks noChangeArrowheads="1"/>
            </p:cNvSpPr>
            <p:nvPr/>
          </p:nvSpPr>
          <p:spPr bwMode="auto">
            <a:xfrm>
              <a:off x="1200" y="1776"/>
              <a:ext cx="221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7</a:t>
              </a:r>
            </a:p>
          </p:txBody>
        </p:sp>
        <p:sp>
          <p:nvSpPr>
            <p:cNvPr id="17491" name="Text Box 152"/>
            <p:cNvSpPr txBox="1">
              <a:spLocks noChangeArrowheads="1"/>
            </p:cNvSpPr>
            <p:nvPr/>
          </p:nvSpPr>
          <p:spPr bwMode="auto">
            <a:xfrm>
              <a:off x="816" y="2928"/>
              <a:ext cx="221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7</a:t>
              </a:r>
            </a:p>
          </p:txBody>
        </p:sp>
        <p:sp>
          <p:nvSpPr>
            <p:cNvPr id="17492" name="Text Box 153"/>
            <p:cNvSpPr txBox="1">
              <a:spLocks noChangeArrowheads="1"/>
            </p:cNvSpPr>
            <p:nvPr/>
          </p:nvSpPr>
          <p:spPr bwMode="auto">
            <a:xfrm>
              <a:off x="2352" y="2160"/>
              <a:ext cx="221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3</a:t>
              </a:r>
            </a:p>
          </p:txBody>
        </p:sp>
        <p:sp>
          <p:nvSpPr>
            <p:cNvPr id="17493" name="Text Box 154"/>
            <p:cNvSpPr txBox="1">
              <a:spLocks noChangeArrowheads="1"/>
            </p:cNvSpPr>
            <p:nvPr/>
          </p:nvSpPr>
          <p:spPr bwMode="auto">
            <a:xfrm>
              <a:off x="2352" y="1776"/>
              <a:ext cx="221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4</a:t>
              </a:r>
            </a:p>
          </p:txBody>
        </p:sp>
        <p:sp>
          <p:nvSpPr>
            <p:cNvPr id="17494" name="Text Box 155"/>
            <p:cNvSpPr txBox="1">
              <a:spLocks noChangeArrowheads="1"/>
            </p:cNvSpPr>
            <p:nvPr/>
          </p:nvSpPr>
          <p:spPr bwMode="auto">
            <a:xfrm>
              <a:off x="1200" y="3312"/>
              <a:ext cx="221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7</a:t>
              </a:r>
            </a:p>
          </p:txBody>
        </p:sp>
        <p:sp>
          <p:nvSpPr>
            <p:cNvPr id="17495" name="Text Box 156"/>
            <p:cNvSpPr txBox="1">
              <a:spLocks noChangeArrowheads="1"/>
            </p:cNvSpPr>
            <p:nvPr/>
          </p:nvSpPr>
          <p:spPr bwMode="auto">
            <a:xfrm>
              <a:off x="1584" y="1776"/>
              <a:ext cx="221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6</a:t>
              </a:r>
            </a:p>
          </p:txBody>
        </p:sp>
        <p:sp>
          <p:nvSpPr>
            <p:cNvPr id="17496" name="Text Box 157"/>
            <p:cNvSpPr txBox="1">
              <a:spLocks noChangeArrowheads="1"/>
            </p:cNvSpPr>
            <p:nvPr/>
          </p:nvSpPr>
          <p:spPr bwMode="auto">
            <a:xfrm>
              <a:off x="816" y="2160"/>
              <a:ext cx="221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7</a:t>
              </a:r>
            </a:p>
          </p:txBody>
        </p:sp>
        <p:sp>
          <p:nvSpPr>
            <p:cNvPr id="17497" name="Text Box 158"/>
            <p:cNvSpPr txBox="1">
              <a:spLocks noChangeArrowheads="1"/>
            </p:cNvSpPr>
            <p:nvPr/>
          </p:nvSpPr>
          <p:spPr bwMode="auto">
            <a:xfrm>
              <a:off x="816" y="2544"/>
              <a:ext cx="221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6</a:t>
              </a:r>
            </a:p>
          </p:txBody>
        </p:sp>
        <p:sp>
          <p:nvSpPr>
            <p:cNvPr id="17498" name="Text Box 159"/>
            <p:cNvSpPr txBox="1">
              <a:spLocks noChangeArrowheads="1"/>
            </p:cNvSpPr>
            <p:nvPr/>
          </p:nvSpPr>
          <p:spPr bwMode="auto">
            <a:xfrm>
              <a:off x="1968" y="2544"/>
              <a:ext cx="221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3</a:t>
              </a:r>
            </a:p>
          </p:txBody>
        </p:sp>
        <p:sp>
          <p:nvSpPr>
            <p:cNvPr id="17499" name="Text Box 160"/>
            <p:cNvSpPr txBox="1">
              <a:spLocks noChangeArrowheads="1"/>
            </p:cNvSpPr>
            <p:nvPr/>
          </p:nvSpPr>
          <p:spPr bwMode="auto">
            <a:xfrm>
              <a:off x="2352" y="2544"/>
              <a:ext cx="221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2</a:t>
              </a:r>
            </a:p>
          </p:txBody>
        </p:sp>
        <p:sp>
          <p:nvSpPr>
            <p:cNvPr id="17500" name="Text Box 161"/>
            <p:cNvSpPr txBox="1">
              <a:spLocks noChangeArrowheads="1"/>
            </p:cNvSpPr>
            <p:nvPr/>
          </p:nvSpPr>
          <p:spPr bwMode="auto">
            <a:xfrm>
              <a:off x="816" y="3312"/>
              <a:ext cx="221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8</a:t>
              </a:r>
            </a:p>
          </p:txBody>
        </p:sp>
        <p:sp>
          <p:nvSpPr>
            <p:cNvPr id="17501" name="Text Box 162"/>
            <p:cNvSpPr txBox="1">
              <a:spLocks noChangeArrowheads="1"/>
            </p:cNvSpPr>
            <p:nvPr/>
          </p:nvSpPr>
          <p:spPr bwMode="auto">
            <a:xfrm>
              <a:off x="1200" y="2928"/>
              <a:ext cx="221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6</a:t>
              </a:r>
            </a:p>
          </p:txBody>
        </p:sp>
        <p:sp>
          <p:nvSpPr>
            <p:cNvPr id="17502" name="Text Box 163"/>
            <p:cNvSpPr txBox="1">
              <a:spLocks noChangeArrowheads="1"/>
            </p:cNvSpPr>
            <p:nvPr/>
          </p:nvSpPr>
          <p:spPr bwMode="auto">
            <a:xfrm>
              <a:off x="1968" y="2160"/>
              <a:ext cx="221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4</a:t>
              </a:r>
            </a:p>
          </p:txBody>
        </p:sp>
        <p:sp>
          <p:nvSpPr>
            <p:cNvPr id="17503" name="Text Box 164"/>
            <p:cNvSpPr txBox="1">
              <a:spLocks noChangeArrowheads="1"/>
            </p:cNvSpPr>
            <p:nvPr/>
          </p:nvSpPr>
          <p:spPr bwMode="auto">
            <a:xfrm>
              <a:off x="1584" y="2160"/>
              <a:ext cx="221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5</a:t>
              </a:r>
            </a:p>
          </p:txBody>
        </p:sp>
        <p:sp>
          <p:nvSpPr>
            <p:cNvPr id="17504" name="Text Box 165"/>
            <p:cNvSpPr txBox="1">
              <a:spLocks noChangeArrowheads="1"/>
            </p:cNvSpPr>
            <p:nvPr/>
          </p:nvSpPr>
          <p:spPr bwMode="auto">
            <a:xfrm>
              <a:off x="3120" y="1776"/>
              <a:ext cx="221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2</a:t>
              </a:r>
            </a:p>
          </p:txBody>
        </p:sp>
        <p:sp>
          <p:nvSpPr>
            <p:cNvPr id="17505" name="Text Box 166"/>
            <p:cNvSpPr txBox="1">
              <a:spLocks noChangeArrowheads="1"/>
            </p:cNvSpPr>
            <p:nvPr/>
          </p:nvSpPr>
          <p:spPr bwMode="auto">
            <a:xfrm>
              <a:off x="2736" y="1776"/>
              <a:ext cx="221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3</a:t>
              </a:r>
            </a:p>
          </p:txBody>
        </p:sp>
        <p:sp>
          <p:nvSpPr>
            <p:cNvPr id="17506" name="Text Box 167"/>
            <p:cNvSpPr txBox="1">
              <a:spLocks noChangeArrowheads="1"/>
            </p:cNvSpPr>
            <p:nvPr/>
          </p:nvSpPr>
          <p:spPr bwMode="auto">
            <a:xfrm>
              <a:off x="3504" y="1776"/>
              <a:ext cx="221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3</a:t>
              </a:r>
            </a:p>
          </p:txBody>
        </p:sp>
        <p:sp>
          <p:nvSpPr>
            <p:cNvPr id="17507" name="Text Box 168"/>
            <p:cNvSpPr txBox="1">
              <a:spLocks noChangeArrowheads="1"/>
            </p:cNvSpPr>
            <p:nvPr/>
          </p:nvSpPr>
          <p:spPr bwMode="auto">
            <a:xfrm>
              <a:off x="2736" y="3312"/>
              <a:ext cx="221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3</a:t>
              </a:r>
            </a:p>
          </p:txBody>
        </p:sp>
        <p:sp>
          <p:nvSpPr>
            <p:cNvPr id="17508" name="Text Box 169"/>
            <p:cNvSpPr txBox="1">
              <a:spLocks noChangeArrowheads="1"/>
            </p:cNvSpPr>
            <p:nvPr/>
          </p:nvSpPr>
          <p:spPr bwMode="auto">
            <a:xfrm>
              <a:off x="1584" y="3312"/>
              <a:ext cx="221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6</a:t>
              </a:r>
            </a:p>
          </p:txBody>
        </p:sp>
        <p:sp>
          <p:nvSpPr>
            <p:cNvPr id="17509" name="Text Box 170"/>
            <p:cNvSpPr txBox="1">
              <a:spLocks noChangeArrowheads="1"/>
            </p:cNvSpPr>
            <p:nvPr/>
          </p:nvSpPr>
          <p:spPr bwMode="auto">
            <a:xfrm>
              <a:off x="1968" y="3312"/>
              <a:ext cx="221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5</a:t>
              </a:r>
            </a:p>
          </p:txBody>
        </p:sp>
        <p:sp>
          <p:nvSpPr>
            <p:cNvPr id="17510" name="Text Box 171"/>
            <p:cNvSpPr txBox="1">
              <a:spLocks noChangeArrowheads="1"/>
            </p:cNvSpPr>
            <p:nvPr/>
          </p:nvSpPr>
          <p:spPr bwMode="auto">
            <a:xfrm>
              <a:off x="3120" y="3312"/>
              <a:ext cx="221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2</a:t>
              </a:r>
            </a:p>
          </p:txBody>
        </p:sp>
        <p:sp>
          <p:nvSpPr>
            <p:cNvPr id="17511" name="Text Box 172"/>
            <p:cNvSpPr txBox="1">
              <a:spLocks noChangeArrowheads="1"/>
            </p:cNvSpPr>
            <p:nvPr/>
          </p:nvSpPr>
          <p:spPr bwMode="auto">
            <a:xfrm>
              <a:off x="2352" y="3312"/>
              <a:ext cx="221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4</a:t>
              </a:r>
            </a:p>
          </p:txBody>
        </p:sp>
        <p:sp>
          <p:nvSpPr>
            <p:cNvPr id="17512" name="Text Box 173"/>
            <p:cNvSpPr txBox="1">
              <a:spLocks noChangeArrowheads="1"/>
            </p:cNvSpPr>
            <p:nvPr/>
          </p:nvSpPr>
          <p:spPr bwMode="auto">
            <a:xfrm>
              <a:off x="3888" y="3312"/>
              <a:ext cx="221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4</a:t>
              </a:r>
            </a:p>
          </p:txBody>
        </p:sp>
        <p:sp>
          <p:nvSpPr>
            <p:cNvPr id="17513" name="Text Box 174"/>
            <p:cNvSpPr txBox="1">
              <a:spLocks noChangeArrowheads="1"/>
            </p:cNvSpPr>
            <p:nvPr/>
          </p:nvSpPr>
          <p:spPr bwMode="auto">
            <a:xfrm>
              <a:off x="3504" y="3312"/>
              <a:ext cx="221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3</a:t>
              </a:r>
            </a:p>
          </p:txBody>
        </p:sp>
        <p:sp>
          <p:nvSpPr>
            <p:cNvPr id="17514" name="Text Box 175"/>
            <p:cNvSpPr txBox="1">
              <a:spLocks noChangeArrowheads="1"/>
            </p:cNvSpPr>
            <p:nvPr/>
          </p:nvSpPr>
          <p:spPr bwMode="auto">
            <a:xfrm>
              <a:off x="4272" y="3312"/>
              <a:ext cx="221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5</a:t>
              </a:r>
            </a:p>
          </p:txBody>
        </p:sp>
        <p:sp>
          <p:nvSpPr>
            <p:cNvPr id="17515" name="Text Box 176"/>
            <p:cNvSpPr txBox="1">
              <a:spLocks noChangeArrowheads="1"/>
            </p:cNvSpPr>
            <p:nvPr/>
          </p:nvSpPr>
          <p:spPr bwMode="auto">
            <a:xfrm>
              <a:off x="4272" y="1776"/>
              <a:ext cx="221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5</a:t>
              </a:r>
            </a:p>
          </p:txBody>
        </p:sp>
        <p:sp>
          <p:nvSpPr>
            <p:cNvPr id="17516" name="Text Box 177"/>
            <p:cNvSpPr txBox="1">
              <a:spLocks noChangeArrowheads="1"/>
            </p:cNvSpPr>
            <p:nvPr/>
          </p:nvSpPr>
          <p:spPr bwMode="auto">
            <a:xfrm>
              <a:off x="3888" y="1776"/>
              <a:ext cx="221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4</a:t>
              </a:r>
            </a:p>
          </p:txBody>
        </p:sp>
        <p:sp>
          <p:nvSpPr>
            <p:cNvPr id="17517" name="Text Box 178"/>
            <p:cNvSpPr txBox="1">
              <a:spLocks noChangeArrowheads="1"/>
            </p:cNvSpPr>
            <p:nvPr/>
          </p:nvSpPr>
          <p:spPr bwMode="auto">
            <a:xfrm>
              <a:off x="4656" y="1776"/>
              <a:ext cx="221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6</a:t>
              </a:r>
            </a:p>
          </p:txBody>
        </p:sp>
        <p:sp>
          <p:nvSpPr>
            <p:cNvPr id="17518" name="Text Box 179"/>
            <p:cNvSpPr txBox="1">
              <a:spLocks noChangeArrowheads="1"/>
            </p:cNvSpPr>
            <p:nvPr/>
          </p:nvSpPr>
          <p:spPr bwMode="auto">
            <a:xfrm>
              <a:off x="4656" y="2160"/>
              <a:ext cx="221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5</a:t>
              </a:r>
            </a:p>
          </p:txBody>
        </p:sp>
        <p:sp>
          <p:nvSpPr>
            <p:cNvPr id="17519" name="Text Box 180"/>
            <p:cNvSpPr txBox="1">
              <a:spLocks noChangeArrowheads="1"/>
            </p:cNvSpPr>
            <p:nvPr/>
          </p:nvSpPr>
          <p:spPr bwMode="auto">
            <a:xfrm>
              <a:off x="4656" y="3312"/>
              <a:ext cx="221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6</a:t>
              </a:r>
            </a:p>
          </p:txBody>
        </p:sp>
        <p:sp>
          <p:nvSpPr>
            <p:cNvPr id="17520" name="Text Box 181"/>
            <p:cNvSpPr txBox="1">
              <a:spLocks noChangeArrowheads="1"/>
            </p:cNvSpPr>
            <p:nvPr/>
          </p:nvSpPr>
          <p:spPr bwMode="auto">
            <a:xfrm>
              <a:off x="4656" y="2544"/>
              <a:ext cx="221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4</a:t>
              </a:r>
            </a:p>
          </p:txBody>
        </p:sp>
        <p:sp>
          <p:nvSpPr>
            <p:cNvPr id="17521" name="Text Box 182"/>
            <p:cNvSpPr txBox="1">
              <a:spLocks noChangeArrowheads="1"/>
            </p:cNvSpPr>
            <p:nvPr/>
          </p:nvSpPr>
          <p:spPr bwMode="auto">
            <a:xfrm>
              <a:off x="4656" y="2928"/>
              <a:ext cx="221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5</a:t>
              </a:r>
            </a:p>
          </p:txBody>
        </p:sp>
      </p:grpSp>
      <p:sp>
        <p:nvSpPr>
          <p:cNvPr id="278633" name="Rectangle 105"/>
          <p:cNvSpPr>
            <a:spLocks noChangeArrowheads="1"/>
          </p:cNvSpPr>
          <p:nvPr/>
        </p:nvSpPr>
        <p:spPr bwMode="auto">
          <a:xfrm>
            <a:off x="1219200" y="4572000"/>
            <a:ext cx="609600" cy="609600"/>
          </a:xfrm>
          <a:prstGeom prst="rect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7+0</a:t>
            </a:r>
          </a:p>
        </p:txBody>
      </p:sp>
      <p:grpSp>
        <p:nvGrpSpPr>
          <p:cNvPr id="6" name="Group 187"/>
          <p:cNvGrpSpPr>
            <a:grpSpLocks/>
          </p:cNvGrpSpPr>
          <p:nvPr/>
        </p:nvGrpSpPr>
        <p:grpSpPr bwMode="auto">
          <a:xfrm>
            <a:off x="1219200" y="3962400"/>
            <a:ext cx="1219200" cy="1828800"/>
            <a:chOff x="768" y="2496"/>
            <a:chExt cx="768" cy="1152"/>
          </a:xfrm>
        </p:grpSpPr>
        <p:sp>
          <p:nvSpPr>
            <p:cNvPr id="17479" name="Rectangle 183"/>
            <p:cNvSpPr>
              <a:spLocks noChangeArrowheads="1"/>
            </p:cNvSpPr>
            <p:nvPr/>
          </p:nvSpPr>
          <p:spPr bwMode="auto">
            <a:xfrm>
              <a:off x="768" y="2496"/>
              <a:ext cx="384" cy="384"/>
            </a:xfrm>
            <a:prstGeom prst="rect">
              <a:avLst/>
            </a:prstGeom>
            <a:solidFill>
              <a:schemeClr val="accent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/>
                <a:t>6+1</a:t>
              </a:r>
            </a:p>
          </p:txBody>
        </p:sp>
        <p:sp>
          <p:nvSpPr>
            <p:cNvPr id="17480" name="Rectangle 184"/>
            <p:cNvSpPr>
              <a:spLocks noChangeArrowheads="1"/>
            </p:cNvSpPr>
            <p:nvPr/>
          </p:nvSpPr>
          <p:spPr bwMode="auto">
            <a:xfrm>
              <a:off x="1152" y="2880"/>
              <a:ext cx="384" cy="384"/>
            </a:xfrm>
            <a:prstGeom prst="rect">
              <a:avLst/>
            </a:prstGeom>
            <a:solidFill>
              <a:schemeClr val="accent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/>
                <a:t>6+1</a:t>
              </a:r>
            </a:p>
          </p:txBody>
        </p:sp>
        <p:sp>
          <p:nvSpPr>
            <p:cNvPr id="17481" name="Rectangle 185"/>
            <p:cNvSpPr>
              <a:spLocks noChangeArrowheads="1"/>
            </p:cNvSpPr>
            <p:nvPr/>
          </p:nvSpPr>
          <p:spPr bwMode="auto">
            <a:xfrm>
              <a:off x="768" y="3264"/>
              <a:ext cx="384" cy="384"/>
            </a:xfrm>
            <a:prstGeom prst="rect">
              <a:avLst/>
            </a:prstGeom>
            <a:solidFill>
              <a:schemeClr val="accent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/>
                <a:t>8+1</a:t>
              </a:r>
            </a:p>
          </p:txBody>
        </p:sp>
        <p:sp>
          <p:nvSpPr>
            <p:cNvPr id="17482" name="Rectangle 186"/>
            <p:cNvSpPr>
              <a:spLocks noChangeArrowheads="1"/>
            </p:cNvSpPr>
            <p:nvPr/>
          </p:nvSpPr>
          <p:spPr bwMode="auto">
            <a:xfrm>
              <a:off x="768" y="2880"/>
              <a:ext cx="384" cy="384"/>
            </a:xfrm>
            <a:prstGeom prst="rect">
              <a:avLst/>
            </a:prstGeom>
            <a:solidFill>
              <a:srgbClr val="C0C0C0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/>
                <a:t>7+0</a:t>
              </a:r>
            </a:p>
          </p:txBody>
        </p:sp>
      </p:grpSp>
      <p:grpSp>
        <p:nvGrpSpPr>
          <p:cNvPr id="7" name="Group 191"/>
          <p:cNvGrpSpPr>
            <a:grpSpLocks/>
          </p:cNvGrpSpPr>
          <p:nvPr/>
        </p:nvGrpSpPr>
        <p:grpSpPr bwMode="auto">
          <a:xfrm>
            <a:off x="1219200" y="3352800"/>
            <a:ext cx="609600" cy="1219200"/>
            <a:chOff x="192" y="1920"/>
            <a:chExt cx="384" cy="768"/>
          </a:xfrm>
        </p:grpSpPr>
        <p:sp>
          <p:nvSpPr>
            <p:cNvPr id="17477" name="Rectangle 188"/>
            <p:cNvSpPr>
              <a:spLocks noChangeArrowheads="1"/>
            </p:cNvSpPr>
            <p:nvPr/>
          </p:nvSpPr>
          <p:spPr bwMode="auto">
            <a:xfrm>
              <a:off x="192" y="1920"/>
              <a:ext cx="384" cy="384"/>
            </a:xfrm>
            <a:prstGeom prst="rect">
              <a:avLst/>
            </a:prstGeom>
            <a:solidFill>
              <a:schemeClr val="accent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/>
                <a:t>7+2</a:t>
              </a:r>
            </a:p>
          </p:txBody>
        </p:sp>
        <p:sp>
          <p:nvSpPr>
            <p:cNvPr id="17478" name="Rectangle 190"/>
            <p:cNvSpPr>
              <a:spLocks noChangeArrowheads="1"/>
            </p:cNvSpPr>
            <p:nvPr/>
          </p:nvSpPr>
          <p:spPr bwMode="auto">
            <a:xfrm>
              <a:off x="192" y="2304"/>
              <a:ext cx="384" cy="384"/>
            </a:xfrm>
            <a:prstGeom prst="rect">
              <a:avLst/>
            </a:prstGeom>
            <a:solidFill>
              <a:srgbClr val="C0C0C0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/>
                <a:t>6+1</a:t>
              </a:r>
            </a:p>
          </p:txBody>
        </p:sp>
      </p:grpSp>
      <p:grpSp>
        <p:nvGrpSpPr>
          <p:cNvPr id="8" name="Group 194"/>
          <p:cNvGrpSpPr>
            <a:grpSpLocks/>
          </p:cNvGrpSpPr>
          <p:nvPr/>
        </p:nvGrpSpPr>
        <p:grpSpPr bwMode="auto">
          <a:xfrm>
            <a:off x="1828800" y="4572000"/>
            <a:ext cx="609600" cy="1219200"/>
            <a:chOff x="240" y="3312"/>
            <a:chExt cx="384" cy="768"/>
          </a:xfrm>
        </p:grpSpPr>
        <p:sp>
          <p:nvSpPr>
            <p:cNvPr id="17475" name="Rectangle 189"/>
            <p:cNvSpPr>
              <a:spLocks noChangeArrowheads="1"/>
            </p:cNvSpPr>
            <p:nvPr/>
          </p:nvSpPr>
          <p:spPr bwMode="auto">
            <a:xfrm>
              <a:off x="240" y="3696"/>
              <a:ext cx="384" cy="384"/>
            </a:xfrm>
            <a:prstGeom prst="rect">
              <a:avLst/>
            </a:prstGeom>
            <a:solidFill>
              <a:schemeClr val="accent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/>
                <a:t>7+2</a:t>
              </a:r>
            </a:p>
          </p:txBody>
        </p:sp>
        <p:sp>
          <p:nvSpPr>
            <p:cNvPr id="17476" name="Rectangle 192"/>
            <p:cNvSpPr>
              <a:spLocks noChangeArrowheads="1"/>
            </p:cNvSpPr>
            <p:nvPr/>
          </p:nvSpPr>
          <p:spPr bwMode="auto">
            <a:xfrm>
              <a:off x="240" y="3312"/>
              <a:ext cx="384" cy="384"/>
            </a:xfrm>
            <a:prstGeom prst="rect">
              <a:avLst/>
            </a:prstGeom>
            <a:solidFill>
              <a:srgbClr val="C0C0C0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/>
                <a:t>6+1</a:t>
              </a:r>
            </a:p>
          </p:txBody>
        </p:sp>
      </p:grpSp>
      <p:sp>
        <p:nvSpPr>
          <p:cNvPr id="278723" name="Rectangle 195"/>
          <p:cNvSpPr>
            <a:spLocks noChangeArrowheads="1"/>
          </p:cNvSpPr>
          <p:nvPr/>
        </p:nvSpPr>
        <p:spPr bwMode="auto">
          <a:xfrm>
            <a:off x="1219200" y="5181600"/>
            <a:ext cx="609600" cy="609600"/>
          </a:xfrm>
          <a:prstGeom prst="rect">
            <a:avLst/>
          </a:prstGeom>
          <a:solidFill>
            <a:srgbClr val="C0C0C0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8+1</a:t>
            </a:r>
          </a:p>
        </p:txBody>
      </p:sp>
      <p:grpSp>
        <p:nvGrpSpPr>
          <p:cNvPr id="9" name="Group 197"/>
          <p:cNvGrpSpPr>
            <a:grpSpLocks/>
          </p:cNvGrpSpPr>
          <p:nvPr/>
        </p:nvGrpSpPr>
        <p:grpSpPr bwMode="auto">
          <a:xfrm>
            <a:off x="1219200" y="2743200"/>
            <a:ext cx="609600" cy="1219200"/>
            <a:chOff x="144" y="2496"/>
            <a:chExt cx="384" cy="768"/>
          </a:xfrm>
        </p:grpSpPr>
        <p:sp>
          <p:nvSpPr>
            <p:cNvPr id="17473" name="Rectangle 193"/>
            <p:cNvSpPr>
              <a:spLocks noChangeArrowheads="1"/>
            </p:cNvSpPr>
            <p:nvPr/>
          </p:nvSpPr>
          <p:spPr bwMode="auto">
            <a:xfrm>
              <a:off x="144" y="2880"/>
              <a:ext cx="384" cy="384"/>
            </a:xfrm>
            <a:prstGeom prst="rect">
              <a:avLst/>
            </a:prstGeom>
            <a:solidFill>
              <a:srgbClr val="C0C0C0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/>
                <a:t>7+2</a:t>
              </a:r>
            </a:p>
          </p:txBody>
        </p:sp>
        <p:sp>
          <p:nvSpPr>
            <p:cNvPr id="17474" name="Rectangle 196"/>
            <p:cNvSpPr>
              <a:spLocks noChangeArrowheads="1"/>
            </p:cNvSpPr>
            <p:nvPr/>
          </p:nvSpPr>
          <p:spPr bwMode="auto">
            <a:xfrm>
              <a:off x="144" y="2496"/>
              <a:ext cx="384" cy="384"/>
            </a:xfrm>
            <a:prstGeom prst="rect">
              <a:avLst/>
            </a:prstGeom>
            <a:solidFill>
              <a:schemeClr val="accent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/>
                <a:t>8+3</a:t>
              </a:r>
            </a:p>
          </p:txBody>
        </p:sp>
      </p:grpSp>
      <p:grpSp>
        <p:nvGrpSpPr>
          <p:cNvPr id="10" name="Group 200"/>
          <p:cNvGrpSpPr>
            <a:grpSpLocks/>
          </p:cNvGrpSpPr>
          <p:nvPr/>
        </p:nvGrpSpPr>
        <p:grpSpPr bwMode="auto">
          <a:xfrm>
            <a:off x="1828800" y="5181600"/>
            <a:ext cx="1219200" cy="609600"/>
            <a:chOff x="1392" y="3792"/>
            <a:chExt cx="768" cy="384"/>
          </a:xfrm>
        </p:grpSpPr>
        <p:sp>
          <p:nvSpPr>
            <p:cNvPr id="17471" name="Rectangle 198"/>
            <p:cNvSpPr>
              <a:spLocks noChangeArrowheads="1"/>
            </p:cNvSpPr>
            <p:nvPr/>
          </p:nvSpPr>
          <p:spPr bwMode="auto">
            <a:xfrm>
              <a:off x="1392" y="3792"/>
              <a:ext cx="384" cy="384"/>
            </a:xfrm>
            <a:prstGeom prst="rect">
              <a:avLst/>
            </a:prstGeom>
            <a:solidFill>
              <a:srgbClr val="C0C0C0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/>
                <a:t>7+2</a:t>
              </a:r>
            </a:p>
          </p:txBody>
        </p:sp>
        <p:sp>
          <p:nvSpPr>
            <p:cNvPr id="17472" name="Rectangle 199"/>
            <p:cNvSpPr>
              <a:spLocks noChangeArrowheads="1"/>
            </p:cNvSpPr>
            <p:nvPr/>
          </p:nvSpPr>
          <p:spPr bwMode="auto">
            <a:xfrm>
              <a:off x="1776" y="3792"/>
              <a:ext cx="384" cy="384"/>
            </a:xfrm>
            <a:prstGeom prst="rect">
              <a:avLst/>
            </a:prstGeom>
            <a:solidFill>
              <a:schemeClr val="accent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/>
                <a:t>6+3</a:t>
              </a:r>
            </a:p>
          </p:txBody>
        </p:sp>
      </p:grpSp>
      <p:grpSp>
        <p:nvGrpSpPr>
          <p:cNvPr id="11" name="Group 210"/>
          <p:cNvGrpSpPr>
            <a:grpSpLocks/>
          </p:cNvGrpSpPr>
          <p:nvPr/>
        </p:nvGrpSpPr>
        <p:grpSpPr bwMode="auto">
          <a:xfrm>
            <a:off x="2438400" y="5181600"/>
            <a:ext cx="1219200" cy="609600"/>
            <a:chOff x="1392" y="3792"/>
            <a:chExt cx="768" cy="384"/>
          </a:xfrm>
        </p:grpSpPr>
        <p:sp>
          <p:nvSpPr>
            <p:cNvPr id="17469" name="Rectangle 203"/>
            <p:cNvSpPr>
              <a:spLocks noChangeArrowheads="1"/>
            </p:cNvSpPr>
            <p:nvPr/>
          </p:nvSpPr>
          <p:spPr bwMode="auto">
            <a:xfrm>
              <a:off x="1392" y="3792"/>
              <a:ext cx="384" cy="384"/>
            </a:xfrm>
            <a:prstGeom prst="rect">
              <a:avLst/>
            </a:prstGeom>
            <a:solidFill>
              <a:srgbClr val="C0C0C0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/>
                <a:t>6+3</a:t>
              </a:r>
            </a:p>
          </p:txBody>
        </p:sp>
        <p:sp>
          <p:nvSpPr>
            <p:cNvPr id="17470" name="Rectangle 204"/>
            <p:cNvSpPr>
              <a:spLocks noChangeArrowheads="1"/>
            </p:cNvSpPr>
            <p:nvPr/>
          </p:nvSpPr>
          <p:spPr bwMode="auto">
            <a:xfrm>
              <a:off x="1776" y="3792"/>
              <a:ext cx="384" cy="384"/>
            </a:xfrm>
            <a:prstGeom prst="rect">
              <a:avLst/>
            </a:prstGeom>
            <a:solidFill>
              <a:schemeClr val="accent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/>
                <a:t>5+4</a:t>
              </a:r>
            </a:p>
          </p:txBody>
        </p:sp>
      </p:grpSp>
      <p:grpSp>
        <p:nvGrpSpPr>
          <p:cNvPr id="12" name="Group 216"/>
          <p:cNvGrpSpPr>
            <a:grpSpLocks/>
          </p:cNvGrpSpPr>
          <p:nvPr/>
        </p:nvGrpSpPr>
        <p:grpSpPr bwMode="auto">
          <a:xfrm>
            <a:off x="3048000" y="5181600"/>
            <a:ext cx="1219200" cy="609600"/>
            <a:chOff x="4176" y="3744"/>
            <a:chExt cx="768" cy="384"/>
          </a:xfrm>
        </p:grpSpPr>
        <p:sp>
          <p:nvSpPr>
            <p:cNvPr id="17467" name="Rectangle 217"/>
            <p:cNvSpPr>
              <a:spLocks noChangeArrowheads="1"/>
            </p:cNvSpPr>
            <p:nvPr/>
          </p:nvSpPr>
          <p:spPr bwMode="auto">
            <a:xfrm>
              <a:off x="4176" y="3744"/>
              <a:ext cx="384" cy="384"/>
            </a:xfrm>
            <a:prstGeom prst="rect">
              <a:avLst/>
            </a:prstGeom>
            <a:solidFill>
              <a:srgbClr val="C0C0C0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/>
                <a:t>5+4</a:t>
              </a:r>
            </a:p>
          </p:txBody>
        </p:sp>
        <p:sp>
          <p:nvSpPr>
            <p:cNvPr id="17468" name="Rectangle 218"/>
            <p:cNvSpPr>
              <a:spLocks noChangeArrowheads="1"/>
            </p:cNvSpPr>
            <p:nvPr/>
          </p:nvSpPr>
          <p:spPr bwMode="auto">
            <a:xfrm>
              <a:off x="4560" y="3744"/>
              <a:ext cx="384" cy="384"/>
            </a:xfrm>
            <a:prstGeom prst="rect">
              <a:avLst/>
            </a:prstGeom>
            <a:solidFill>
              <a:schemeClr val="accent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/>
                <a:t>4+5</a:t>
              </a:r>
            </a:p>
          </p:txBody>
        </p:sp>
      </p:grpSp>
      <p:grpSp>
        <p:nvGrpSpPr>
          <p:cNvPr id="13" name="Group 212"/>
          <p:cNvGrpSpPr>
            <a:grpSpLocks/>
          </p:cNvGrpSpPr>
          <p:nvPr/>
        </p:nvGrpSpPr>
        <p:grpSpPr bwMode="auto">
          <a:xfrm>
            <a:off x="3657600" y="5181600"/>
            <a:ext cx="1219200" cy="609600"/>
            <a:chOff x="4176" y="3744"/>
            <a:chExt cx="768" cy="384"/>
          </a:xfrm>
        </p:grpSpPr>
        <p:sp>
          <p:nvSpPr>
            <p:cNvPr id="17465" name="Rectangle 206"/>
            <p:cNvSpPr>
              <a:spLocks noChangeArrowheads="1"/>
            </p:cNvSpPr>
            <p:nvPr/>
          </p:nvSpPr>
          <p:spPr bwMode="auto">
            <a:xfrm>
              <a:off x="4176" y="3744"/>
              <a:ext cx="384" cy="384"/>
            </a:xfrm>
            <a:prstGeom prst="rect">
              <a:avLst/>
            </a:prstGeom>
            <a:solidFill>
              <a:srgbClr val="C0C0C0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/>
                <a:t>4+5</a:t>
              </a:r>
            </a:p>
          </p:txBody>
        </p:sp>
        <p:sp>
          <p:nvSpPr>
            <p:cNvPr id="17466" name="Rectangle 207"/>
            <p:cNvSpPr>
              <a:spLocks noChangeArrowheads="1"/>
            </p:cNvSpPr>
            <p:nvPr/>
          </p:nvSpPr>
          <p:spPr bwMode="auto">
            <a:xfrm>
              <a:off x="4560" y="3744"/>
              <a:ext cx="384" cy="384"/>
            </a:xfrm>
            <a:prstGeom prst="rect">
              <a:avLst/>
            </a:prstGeom>
            <a:solidFill>
              <a:schemeClr val="accent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/>
                <a:t>3+6</a:t>
              </a:r>
            </a:p>
          </p:txBody>
        </p:sp>
      </p:grpSp>
      <p:grpSp>
        <p:nvGrpSpPr>
          <p:cNvPr id="14" name="Group 219"/>
          <p:cNvGrpSpPr>
            <a:grpSpLocks/>
          </p:cNvGrpSpPr>
          <p:nvPr/>
        </p:nvGrpSpPr>
        <p:grpSpPr bwMode="auto">
          <a:xfrm>
            <a:off x="4267200" y="5181600"/>
            <a:ext cx="1219200" cy="609600"/>
            <a:chOff x="4176" y="3744"/>
            <a:chExt cx="768" cy="384"/>
          </a:xfrm>
        </p:grpSpPr>
        <p:sp>
          <p:nvSpPr>
            <p:cNvPr id="17463" name="Rectangle 220"/>
            <p:cNvSpPr>
              <a:spLocks noChangeArrowheads="1"/>
            </p:cNvSpPr>
            <p:nvPr/>
          </p:nvSpPr>
          <p:spPr bwMode="auto">
            <a:xfrm>
              <a:off x="4176" y="3744"/>
              <a:ext cx="384" cy="384"/>
            </a:xfrm>
            <a:prstGeom prst="rect">
              <a:avLst/>
            </a:prstGeom>
            <a:solidFill>
              <a:srgbClr val="C0C0C0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/>
                <a:t>3+6</a:t>
              </a:r>
            </a:p>
          </p:txBody>
        </p:sp>
        <p:sp>
          <p:nvSpPr>
            <p:cNvPr id="17464" name="Rectangle 221"/>
            <p:cNvSpPr>
              <a:spLocks noChangeArrowheads="1"/>
            </p:cNvSpPr>
            <p:nvPr/>
          </p:nvSpPr>
          <p:spPr bwMode="auto">
            <a:xfrm>
              <a:off x="4560" y="3744"/>
              <a:ext cx="384" cy="384"/>
            </a:xfrm>
            <a:prstGeom prst="rect">
              <a:avLst/>
            </a:prstGeom>
            <a:solidFill>
              <a:schemeClr val="accent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/>
                <a:t>2+7</a:t>
              </a:r>
            </a:p>
          </p:txBody>
        </p:sp>
      </p:grpSp>
      <p:grpSp>
        <p:nvGrpSpPr>
          <p:cNvPr id="15" name="Group 222"/>
          <p:cNvGrpSpPr>
            <a:grpSpLocks/>
          </p:cNvGrpSpPr>
          <p:nvPr/>
        </p:nvGrpSpPr>
        <p:grpSpPr bwMode="auto">
          <a:xfrm>
            <a:off x="1219200" y="2743200"/>
            <a:ext cx="1219200" cy="609600"/>
            <a:chOff x="4176" y="3744"/>
            <a:chExt cx="768" cy="384"/>
          </a:xfrm>
        </p:grpSpPr>
        <p:sp>
          <p:nvSpPr>
            <p:cNvPr id="17461" name="Rectangle 223"/>
            <p:cNvSpPr>
              <a:spLocks noChangeArrowheads="1"/>
            </p:cNvSpPr>
            <p:nvPr/>
          </p:nvSpPr>
          <p:spPr bwMode="auto">
            <a:xfrm>
              <a:off x="4176" y="3744"/>
              <a:ext cx="384" cy="384"/>
            </a:xfrm>
            <a:prstGeom prst="rect">
              <a:avLst/>
            </a:prstGeom>
            <a:solidFill>
              <a:srgbClr val="C0C0C0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/>
                <a:t>8+3</a:t>
              </a:r>
            </a:p>
          </p:txBody>
        </p:sp>
        <p:sp>
          <p:nvSpPr>
            <p:cNvPr id="17462" name="Rectangle 224"/>
            <p:cNvSpPr>
              <a:spLocks noChangeArrowheads="1"/>
            </p:cNvSpPr>
            <p:nvPr/>
          </p:nvSpPr>
          <p:spPr bwMode="auto">
            <a:xfrm>
              <a:off x="4560" y="3744"/>
              <a:ext cx="384" cy="384"/>
            </a:xfrm>
            <a:prstGeom prst="rect">
              <a:avLst/>
            </a:prstGeom>
            <a:solidFill>
              <a:schemeClr val="accent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/>
                <a:t>7+4</a:t>
              </a:r>
            </a:p>
          </p:txBody>
        </p:sp>
      </p:grpSp>
      <p:grpSp>
        <p:nvGrpSpPr>
          <p:cNvPr id="16" name="Group 225"/>
          <p:cNvGrpSpPr>
            <a:grpSpLocks/>
          </p:cNvGrpSpPr>
          <p:nvPr/>
        </p:nvGrpSpPr>
        <p:grpSpPr bwMode="auto">
          <a:xfrm>
            <a:off x="1828800" y="2743200"/>
            <a:ext cx="1219200" cy="609600"/>
            <a:chOff x="4176" y="3744"/>
            <a:chExt cx="768" cy="384"/>
          </a:xfrm>
        </p:grpSpPr>
        <p:sp>
          <p:nvSpPr>
            <p:cNvPr id="17459" name="Rectangle 226"/>
            <p:cNvSpPr>
              <a:spLocks noChangeArrowheads="1"/>
            </p:cNvSpPr>
            <p:nvPr/>
          </p:nvSpPr>
          <p:spPr bwMode="auto">
            <a:xfrm>
              <a:off x="4176" y="3744"/>
              <a:ext cx="384" cy="384"/>
            </a:xfrm>
            <a:prstGeom prst="rect">
              <a:avLst/>
            </a:prstGeom>
            <a:solidFill>
              <a:srgbClr val="C0C0C0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/>
                <a:t>7+4</a:t>
              </a:r>
            </a:p>
          </p:txBody>
        </p:sp>
        <p:sp>
          <p:nvSpPr>
            <p:cNvPr id="17460" name="Rectangle 227"/>
            <p:cNvSpPr>
              <a:spLocks noChangeArrowheads="1"/>
            </p:cNvSpPr>
            <p:nvPr/>
          </p:nvSpPr>
          <p:spPr bwMode="auto">
            <a:xfrm>
              <a:off x="4560" y="3744"/>
              <a:ext cx="384" cy="384"/>
            </a:xfrm>
            <a:prstGeom prst="rect">
              <a:avLst/>
            </a:prstGeom>
            <a:solidFill>
              <a:schemeClr val="accent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/>
                <a:t>6+5</a:t>
              </a:r>
            </a:p>
          </p:txBody>
        </p:sp>
      </p:grpSp>
      <p:grpSp>
        <p:nvGrpSpPr>
          <p:cNvPr id="17" name="Group 234"/>
          <p:cNvGrpSpPr>
            <a:grpSpLocks/>
          </p:cNvGrpSpPr>
          <p:nvPr/>
        </p:nvGrpSpPr>
        <p:grpSpPr bwMode="auto">
          <a:xfrm>
            <a:off x="2438400" y="2743200"/>
            <a:ext cx="1219200" cy="1219200"/>
            <a:chOff x="3552" y="240"/>
            <a:chExt cx="768" cy="768"/>
          </a:xfrm>
        </p:grpSpPr>
        <p:sp>
          <p:nvSpPr>
            <p:cNvPr id="17455" name="Rectangle 205"/>
            <p:cNvSpPr>
              <a:spLocks noChangeArrowheads="1"/>
            </p:cNvSpPr>
            <p:nvPr/>
          </p:nvSpPr>
          <p:spPr bwMode="auto">
            <a:xfrm>
              <a:off x="3552" y="624"/>
              <a:ext cx="384" cy="384"/>
            </a:xfrm>
            <a:prstGeom prst="rect">
              <a:avLst/>
            </a:prstGeom>
            <a:solidFill>
              <a:schemeClr val="accent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/>
                <a:t>5+6</a:t>
              </a:r>
            </a:p>
          </p:txBody>
        </p:sp>
        <p:grpSp>
          <p:nvGrpSpPr>
            <p:cNvPr id="17456" name="Group 228"/>
            <p:cNvGrpSpPr>
              <a:grpSpLocks/>
            </p:cNvGrpSpPr>
            <p:nvPr/>
          </p:nvGrpSpPr>
          <p:grpSpPr bwMode="auto">
            <a:xfrm>
              <a:off x="3552" y="240"/>
              <a:ext cx="768" cy="384"/>
              <a:chOff x="4176" y="3744"/>
              <a:chExt cx="768" cy="384"/>
            </a:xfrm>
          </p:grpSpPr>
          <p:sp>
            <p:nvSpPr>
              <p:cNvPr id="17457" name="Rectangle 229"/>
              <p:cNvSpPr>
                <a:spLocks noChangeArrowheads="1"/>
              </p:cNvSpPr>
              <p:nvPr/>
            </p:nvSpPr>
            <p:spPr bwMode="auto">
              <a:xfrm>
                <a:off x="4176" y="3744"/>
                <a:ext cx="384" cy="384"/>
              </a:xfrm>
              <a:prstGeom prst="rect">
                <a:avLst/>
              </a:prstGeom>
              <a:solidFill>
                <a:srgbClr val="C0C0C0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/>
                  <a:t>6+3</a:t>
                </a:r>
              </a:p>
            </p:txBody>
          </p:sp>
          <p:sp>
            <p:nvSpPr>
              <p:cNvPr id="17458" name="Rectangle 230"/>
              <p:cNvSpPr>
                <a:spLocks noChangeArrowheads="1"/>
              </p:cNvSpPr>
              <p:nvPr/>
            </p:nvSpPr>
            <p:spPr bwMode="auto">
              <a:xfrm>
                <a:off x="4560" y="3744"/>
                <a:ext cx="384" cy="384"/>
              </a:xfrm>
              <a:prstGeom prst="rect">
                <a:avLst/>
              </a:prstGeom>
              <a:solidFill>
                <a:schemeClr val="accent1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/>
                  <a:t>5+6</a:t>
                </a:r>
              </a:p>
            </p:txBody>
          </p:sp>
        </p:grpSp>
      </p:grpSp>
      <p:grpSp>
        <p:nvGrpSpPr>
          <p:cNvPr id="19" name="Group 213"/>
          <p:cNvGrpSpPr>
            <a:grpSpLocks/>
          </p:cNvGrpSpPr>
          <p:nvPr/>
        </p:nvGrpSpPr>
        <p:grpSpPr bwMode="auto">
          <a:xfrm>
            <a:off x="4876800" y="5181600"/>
            <a:ext cx="1219200" cy="609600"/>
            <a:chOff x="4176" y="3744"/>
            <a:chExt cx="768" cy="384"/>
          </a:xfrm>
        </p:grpSpPr>
        <p:sp>
          <p:nvSpPr>
            <p:cNvPr id="17453" name="Rectangle 214"/>
            <p:cNvSpPr>
              <a:spLocks noChangeArrowheads="1"/>
            </p:cNvSpPr>
            <p:nvPr/>
          </p:nvSpPr>
          <p:spPr bwMode="auto">
            <a:xfrm>
              <a:off x="4176" y="3744"/>
              <a:ext cx="384" cy="384"/>
            </a:xfrm>
            <a:prstGeom prst="rect">
              <a:avLst/>
            </a:prstGeom>
            <a:solidFill>
              <a:srgbClr val="C0C0C0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/>
                <a:t>2+7</a:t>
              </a:r>
            </a:p>
          </p:txBody>
        </p:sp>
        <p:sp>
          <p:nvSpPr>
            <p:cNvPr id="17454" name="Rectangle 215"/>
            <p:cNvSpPr>
              <a:spLocks noChangeArrowheads="1"/>
            </p:cNvSpPr>
            <p:nvPr/>
          </p:nvSpPr>
          <p:spPr bwMode="auto">
            <a:xfrm>
              <a:off x="4560" y="3744"/>
              <a:ext cx="384" cy="384"/>
            </a:xfrm>
            <a:prstGeom prst="rect">
              <a:avLst/>
            </a:prstGeom>
            <a:solidFill>
              <a:schemeClr val="accent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/>
                <a:t>3+8</a:t>
              </a:r>
            </a:p>
          </p:txBody>
        </p:sp>
      </p:grpSp>
      <p:grpSp>
        <p:nvGrpSpPr>
          <p:cNvPr id="20" name="Group 238"/>
          <p:cNvGrpSpPr>
            <a:grpSpLocks/>
          </p:cNvGrpSpPr>
          <p:nvPr/>
        </p:nvGrpSpPr>
        <p:grpSpPr bwMode="auto">
          <a:xfrm>
            <a:off x="3048000" y="2743200"/>
            <a:ext cx="1219200" cy="1219200"/>
            <a:chOff x="3552" y="240"/>
            <a:chExt cx="768" cy="768"/>
          </a:xfrm>
        </p:grpSpPr>
        <p:sp>
          <p:nvSpPr>
            <p:cNvPr id="17449" name="Rectangle 239"/>
            <p:cNvSpPr>
              <a:spLocks noChangeArrowheads="1"/>
            </p:cNvSpPr>
            <p:nvPr/>
          </p:nvSpPr>
          <p:spPr bwMode="auto">
            <a:xfrm>
              <a:off x="3552" y="624"/>
              <a:ext cx="384" cy="384"/>
            </a:xfrm>
            <a:prstGeom prst="rect">
              <a:avLst/>
            </a:prstGeom>
            <a:solidFill>
              <a:schemeClr val="accent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/>
                <a:t>4+7</a:t>
              </a:r>
            </a:p>
          </p:txBody>
        </p:sp>
        <p:grpSp>
          <p:nvGrpSpPr>
            <p:cNvPr id="17450" name="Group 240"/>
            <p:cNvGrpSpPr>
              <a:grpSpLocks/>
            </p:cNvGrpSpPr>
            <p:nvPr/>
          </p:nvGrpSpPr>
          <p:grpSpPr bwMode="auto">
            <a:xfrm>
              <a:off x="3552" y="240"/>
              <a:ext cx="768" cy="384"/>
              <a:chOff x="4176" y="3744"/>
              <a:chExt cx="768" cy="384"/>
            </a:xfrm>
          </p:grpSpPr>
          <p:sp>
            <p:nvSpPr>
              <p:cNvPr id="17451" name="Rectangle 241"/>
              <p:cNvSpPr>
                <a:spLocks noChangeArrowheads="1"/>
              </p:cNvSpPr>
              <p:nvPr/>
            </p:nvSpPr>
            <p:spPr bwMode="auto">
              <a:xfrm>
                <a:off x="4176" y="3744"/>
                <a:ext cx="384" cy="384"/>
              </a:xfrm>
              <a:prstGeom prst="rect">
                <a:avLst/>
              </a:prstGeom>
              <a:solidFill>
                <a:srgbClr val="C0C0C0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/>
                  <a:t>5+6</a:t>
                </a:r>
              </a:p>
            </p:txBody>
          </p:sp>
          <p:sp>
            <p:nvSpPr>
              <p:cNvPr id="17452" name="Rectangle 242"/>
              <p:cNvSpPr>
                <a:spLocks noChangeArrowheads="1"/>
              </p:cNvSpPr>
              <p:nvPr/>
            </p:nvSpPr>
            <p:spPr bwMode="auto">
              <a:xfrm>
                <a:off x="4560" y="3744"/>
                <a:ext cx="384" cy="384"/>
              </a:xfrm>
              <a:prstGeom prst="rect">
                <a:avLst/>
              </a:prstGeom>
              <a:solidFill>
                <a:schemeClr val="accent1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/>
                  <a:t>4+7</a:t>
                </a:r>
              </a:p>
            </p:txBody>
          </p:sp>
        </p:grpSp>
      </p:grpSp>
      <p:grpSp>
        <p:nvGrpSpPr>
          <p:cNvPr id="22" name="Group 243"/>
          <p:cNvGrpSpPr>
            <a:grpSpLocks/>
          </p:cNvGrpSpPr>
          <p:nvPr/>
        </p:nvGrpSpPr>
        <p:grpSpPr bwMode="auto">
          <a:xfrm>
            <a:off x="3657600" y="2743200"/>
            <a:ext cx="1219200" cy="1219200"/>
            <a:chOff x="3552" y="240"/>
            <a:chExt cx="768" cy="768"/>
          </a:xfrm>
        </p:grpSpPr>
        <p:sp>
          <p:nvSpPr>
            <p:cNvPr id="17445" name="Rectangle 244"/>
            <p:cNvSpPr>
              <a:spLocks noChangeArrowheads="1"/>
            </p:cNvSpPr>
            <p:nvPr/>
          </p:nvSpPr>
          <p:spPr bwMode="auto">
            <a:xfrm>
              <a:off x="3552" y="624"/>
              <a:ext cx="384" cy="384"/>
            </a:xfrm>
            <a:prstGeom prst="rect">
              <a:avLst/>
            </a:prstGeom>
            <a:solidFill>
              <a:schemeClr val="accent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/>
                <a:t>3+8</a:t>
              </a:r>
            </a:p>
          </p:txBody>
        </p:sp>
        <p:grpSp>
          <p:nvGrpSpPr>
            <p:cNvPr id="17446" name="Group 245"/>
            <p:cNvGrpSpPr>
              <a:grpSpLocks/>
            </p:cNvGrpSpPr>
            <p:nvPr/>
          </p:nvGrpSpPr>
          <p:grpSpPr bwMode="auto">
            <a:xfrm>
              <a:off x="3552" y="240"/>
              <a:ext cx="768" cy="384"/>
              <a:chOff x="4176" y="3744"/>
              <a:chExt cx="768" cy="384"/>
            </a:xfrm>
          </p:grpSpPr>
          <p:sp>
            <p:nvSpPr>
              <p:cNvPr id="17447" name="Rectangle 246"/>
              <p:cNvSpPr>
                <a:spLocks noChangeArrowheads="1"/>
              </p:cNvSpPr>
              <p:nvPr/>
            </p:nvSpPr>
            <p:spPr bwMode="auto">
              <a:xfrm>
                <a:off x="4176" y="3744"/>
                <a:ext cx="384" cy="384"/>
              </a:xfrm>
              <a:prstGeom prst="rect">
                <a:avLst/>
              </a:prstGeom>
              <a:solidFill>
                <a:srgbClr val="C0C0C0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/>
                  <a:t>4+7</a:t>
                </a:r>
              </a:p>
            </p:txBody>
          </p:sp>
          <p:sp>
            <p:nvSpPr>
              <p:cNvPr id="17448" name="Rectangle 247"/>
              <p:cNvSpPr>
                <a:spLocks noChangeArrowheads="1"/>
              </p:cNvSpPr>
              <p:nvPr/>
            </p:nvSpPr>
            <p:spPr bwMode="auto">
              <a:xfrm>
                <a:off x="4560" y="3744"/>
                <a:ext cx="384" cy="384"/>
              </a:xfrm>
              <a:prstGeom prst="rect">
                <a:avLst/>
              </a:prstGeom>
              <a:solidFill>
                <a:schemeClr val="accent1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/>
                  <a:t>3+8</a:t>
                </a:r>
              </a:p>
            </p:txBody>
          </p:sp>
        </p:grpSp>
      </p:grpSp>
      <p:grpSp>
        <p:nvGrpSpPr>
          <p:cNvPr id="24" name="Group 249"/>
          <p:cNvGrpSpPr>
            <a:grpSpLocks/>
          </p:cNvGrpSpPr>
          <p:nvPr/>
        </p:nvGrpSpPr>
        <p:grpSpPr bwMode="auto">
          <a:xfrm>
            <a:off x="4267200" y="2743200"/>
            <a:ext cx="1219200" cy="609600"/>
            <a:chOff x="240" y="3696"/>
            <a:chExt cx="768" cy="384"/>
          </a:xfrm>
        </p:grpSpPr>
        <p:sp>
          <p:nvSpPr>
            <p:cNvPr id="17443" name="Rectangle 201"/>
            <p:cNvSpPr>
              <a:spLocks noChangeArrowheads="1"/>
            </p:cNvSpPr>
            <p:nvPr/>
          </p:nvSpPr>
          <p:spPr bwMode="auto">
            <a:xfrm>
              <a:off x="240" y="3696"/>
              <a:ext cx="384" cy="384"/>
            </a:xfrm>
            <a:prstGeom prst="rect">
              <a:avLst/>
            </a:prstGeom>
            <a:solidFill>
              <a:srgbClr val="C0C0C0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/>
                <a:t>3+8</a:t>
              </a:r>
            </a:p>
          </p:txBody>
        </p:sp>
        <p:sp>
          <p:nvSpPr>
            <p:cNvPr id="17444" name="Rectangle 202"/>
            <p:cNvSpPr>
              <a:spLocks noChangeArrowheads="1"/>
            </p:cNvSpPr>
            <p:nvPr/>
          </p:nvSpPr>
          <p:spPr bwMode="auto">
            <a:xfrm>
              <a:off x="624" y="3696"/>
              <a:ext cx="384" cy="384"/>
            </a:xfrm>
            <a:prstGeom prst="rect">
              <a:avLst/>
            </a:prstGeom>
            <a:solidFill>
              <a:schemeClr val="accent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/>
                <a:t>2+9</a:t>
              </a:r>
            </a:p>
          </p:txBody>
        </p:sp>
      </p:grpSp>
      <p:grpSp>
        <p:nvGrpSpPr>
          <p:cNvPr id="25" name="Group 250"/>
          <p:cNvGrpSpPr>
            <a:grpSpLocks/>
          </p:cNvGrpSpPr>
          <p:nvPr/>
        </p:nvGrpSpPr>
        <p:grpSpPr bwMode="auto">
          <a:xfrm>
            <a:off x="4876800" y="2743200"/>
            <a:ext cx="1219200" cy="609600"/>
            <a:chOff x="240" y="3696"/>
            <a:chExt cx="768" cy="384"/>
          </a:xfrm>
        </p:grpSpPr>
        <p:sp>
          <p:nvSpPr>
            <p:cNvPr id="17441" name="Rectangle 251"/>
            <p:cNvSpPr>
              <a:spLocks noChangeArrowheads="1"/>
            </p:cNvSpPr>
            <p:nvPr/>
          </p:nvSpPr>
          <p:spPr bwMode="auto">
            <a:xfrm>
              <a:off x="240" y="3696"/>
              <a:ext cx="384" cy="384"/>
            </a:xfrm>
            <a:prstGeom prst="rect">
              <a:avLst/>
            </a:prstGeom>
            <a:solidFill>
              <a:srgbClr val="C0C0C0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/>
                <a:t>2+9</a:t>
              </a:r>
            </a:p>
          </p:txBody>
        </p:sp>
        <p:sp>
          <p:nvSpPr>
            <p:cNvPr id="17442" name="Rectangle 252"/>
            <p:cNvSpPr>
              <a:spLocks noChangeArrowheads="1"/>
            </p:cNvSpPr>
            <p:nvPr/>
          </p:nvSpPr>
          <p:spPr bwMode="auto">
            <a:xfrm>
              <a:off x="624" y="3696"/>
              <a:ext cx="384" cy="384"/>
            </a:xfrm>
            <a:prstGeom prst="rect">
              <a:avLst/>
            </a:prstGeom>
            <a:solidFill>
              <a:schemeClr val="accent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800"/>
                <a:t>3+10</a:t>
              </a:r>
            </a:p>
          </p:txBody>
        </p:sp>
      </p:grpSp>
      <p:grpSp>
        <p:nvGrpSpPr>
          <p:cNvPr id="26" name="Group 253"/>
          <p:cNvGrpSpPr>
            <a:grpSpLocks/>
          </p:cNvGrpSpPr>
          <p:nvPr/>
        </p:nvGrpSpPr>
        <p:grpSpPr bwMode="auto">
          <a:xfrm>
            <a:off x="3657600" y="3352800"/>
            <a:ext cx="609600" cy="1219200"/>
            <a:chOff x="4416" y="192"/>
            <a:chExt cx="384" cy="768"/>
          </a:xfrm>
        </p:grpSpPr>
        <p:sp>
          <p:nvSpPr>
            <p:cNvPr id="17439" name="Rectangle 235"/>
            <p:cNvSpPr>
              <a:spLocks noChangeArrowheads="1"/>
            </p:cNvSpPr>
            <p:nvPr/>
          </p:nvSpPr>
          <p:spPr bwMode="auto">
            <a:xfrm>
              <a:off x="4416" y="576"/>
              <a:ext cx="384" cy="384"/>
            </a:xfrm>
            <a:prstGeom prst="rect">
              <a:avLst/>
            </a:prstGeom>
            <a:solidFill>
              <a:schemeClr val="accent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/>
                <a:t>2+9</a:t>
              </a:r>
            </a:p>
          </p:txBody>
        </p:sp>
        <p:sp>
          <p:nvSpPr>
            <p:cNvPr id="17440" name="Rectangle 237"/>
            <p:cNvSpPr>
              <a:spLocks noChangeArrowheads="1"/>
            </p:cNvSpPr>
            <p:nvPr/>
          </p:nvSpPr>
          <p:spPr bwMode="auto">
            <a:xfrm>
              <a:off x="4416" y="192"/>
              <a:ext cx="384" cy="384"/>
            </a:xfrm>
            <a:prstGeom prst="rect">
              <a:avLst/>
            </a:prstGeom>
            <a:solidFill>
              <a:srgbClr val="C0C0C0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/>
                <a:t>3+8</a:t>
              </a:r>
            </a:p>
          </p:txBody>
        </p:sp>
      </p:grpSp>
      <p:grpSp>
        <p:nvGrpSpPr>
          <p:cNvPr id="27" name="Group 231"/>
          <p:cNvGrpSpPr>
            <a:grpSpLocks/>
          </p:cNvGrpSpPr>
          <p:nvPr/>
        </p:nvGrpSpPr>
        <p:grpSpPr bwMode="auto">
          <a:xfrm>
            <a:off x="3657600" y="3962400"/>
            <a:ext cx="1219200" cy="609600"/>
            <a:chOff x="4176" y="3744"/>
            <a:chExt cx="768" cy="384"/>
          </a:xfrm>
        </p:grpSpPr>
        <p:sp>
          <p:nvSpPr>
            <p:cNvPr id="17437" name="Rectangle 232"/>
            <p:cNvSpPr>
              <a:spLocks noChangeArrowheads="1"/>
            </p:cNvSpPr>
            <p:nvPr/>
          </p:nvSpPr>
          <p:spPr bwMode="auto">
            <a:xfrm>
              <a:off x="4176" y="3744"/>
              <a:ext cx="384" cy="384"/>
            </a:xfrm>
            <a:prstGeom prst="rect">
              <a:avLst/>
            </a:prstGeom>
            <a:solidFill>
              <a:srgbClr val="C0C0C0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/>
                <a:t>2+9</a:t>
              </a:r>
            </a:p>
          </p:txBody>
        </p:sp>
        <p:sp>
          <p:nvSpPr>
            <p:cNvPr id="17438" name="Rectangle 233"/>
            <p:cNvSpPr>
              <a:spLocks noChangeArrowheads="1"/>
            </p:cNvSpPr>
            <p:nvPr/>
          </p:nvSpPr>
          <p:spPr bwMode="auto">
            <a:xfrm>
              <a:off x="4560" y="3744"/>
              <a:ext cx="384" cy="384"/>
            </a:xfrm>
            <a:prstGeom prst="rect">
              <a:avLst/>
            </a:prstGeom>
            <a:solidFill>
              <a:schemeClr val="accent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800"/>
                <a:t>1+10</a:t>
              </a:r>
            </a:p>
          </p:txBody>
        </p:sp>
      </p:grpSp>
      <p:grpSp>
        <p:nvGrpSpPr>
          <p:cNvPr id="28" name="Group 254"/>
          <p:cNvGrpSpPr>
            <a:grpSpLocks/>
          </p:cNvGrpSpPr>
          <p:nvPr/>
        </p:nvGrpSpPr>
        <p:grpSpPr bwMode="auto">
          <a:xfrm>
            <a:off x="4267200" y="3962400"/>
            <a:ext cx="1219200" cy="609600"/>
            <a:chOff x="4176" y="3744"/>
            <a:chExt cx="768" cy="384"/>
          </a:xfrm>
        </p:grpSpPr>
        <p:sp>
          <p:nvSpPr>
            <p:cNvPr id="17435" name="Rectangle 255"/>
            <p:cNvSpPr>
              <a:spLocks noChangeArrowheads="1"/>
            </p:cNvSpPr>
            <p:nvPr/>
          </p:nvSpPr>
          <p:spPr bwMode="auto">
            <a:xfrm>
              <a:off x="4176" y="3744"/>
              <a:ext cx="384" cy="384"/>
            </a:xfrm>
            <a:prstGeom prst="rect">
              <a:avLst/>
            </a:prstGeom>
            <a:solidFill>
              <a:srgbClr val="C0C0C0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800"/>
                <a:t>1+10</a:t>
              </a:r>
            </a:p>
          </p:txBody>
        </p:sp>
        <p:sp>
          <p:nvSpPr>
            <p:cNvPr id="17436" name="Rectangle 256"/>
            <p:cNvSpPr>
              <a:spLocks noChangeArrowheads="1"/>
            </p:cNvSpPr>
            <p:nvPr/>
          </p:nvSpPr>
          <p:spPr bwMode="auto">
            <a:xfrm>
              <a:off x="4560" y="3744"/>
              <a:ext cx="384" cy="384"/>
            </a:xfrm>
            <a:prstGeom prst="rect">
              <a:avLst/>
            </a:prstGeom>
            <a:solidFill>
              <a:schemeClr val="accent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800"/>
                <a:t>0+11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8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8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8633" grpId="0" animBg="1" autoUpdateAnimBg="0"/>
      <p:bldP spid="278723" grpId="0" animBg="1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87" name="Rectangle 115"/>
          <p:cNvSpPr>
            <a:spLocks noChangeArrowheads="1"/>
          </p:cNvSpPr>
          <p:nvPr/>
        </p:nvSpPr>
        <p:spPr bwMode="auto">
          <a:xfrm>
            <a:off x="0" y="0"/>
            <a:ext cx="9144000" cy="1385888"/>
          </a:xfrm>
          <a:prstGeom prst="rect">
            <a:avLst/>
          </a:prstGeom>
          <a:solidFill>
            <a:srgbClr val="C0C0C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86" name="Rectangle 114"/>
          <p:cNvSpPr>
            <a:spLocks noChangeArrowheads="1"/>
          </p:cNvSpPr>
          <p:nvPr/>
        </p:nvSpPr>
        <p:spPr bwMode="auto">
          <a:xfrm>
            <a:off x="0" y="3386138"/>
            <a:ext cx="9144000" cy="895350"/>
          </a:xfrm>
          <a:prstGeom prst="rect">
            <a:avLst/>
          </a:prstGeom>
          <a:solidFill>
            <a:srgbClr val="C0C0C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584200" y="203200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en-US" sz="3600"/>
              <a:t>Sometimes we can tell that some states appear better that others...</a:t>
            </a:r>
            <a:r>
              <a:rPr lang="en-US"/>
              <a:t> </a:t>
            </a:r>
          </a:p>
        </p:txBody>
      </p:sp>
      <p:grpSp>
        <p:nvGrpSpPr>
          <p:cNvPr id="2" name="Group 26"/>
          <p:cNvGrpSpPr>
            <a:grpSpLocks/>
          </p:cNvGrpSpPr>
          <p:nvPr/>
        </p:nvGrpSpPr>
        <p:grpSpPr bwMode="auto">
          <a:xfrm>
            <a:off x="5834063" y="1641475"/>
            <a:ext cx="1752600" cy="1524000"/>
            <a:chOff x="720" y="1344"/>
            <a:chExt cx="1104" cy="960"/>
          </a:xfrm>
        </p:grpSpPr>
        <p:sp>
          <p:nvSpPr>
            <p:cNvPr id="3077" name="Rectangle 5"/>
            <p:cNvSpPr>
              <a:spLocks noChangeArrowheads="1"/>
            </p:cNvSpPr>
            <p:nvPr/>
          </p:nvSpPr>
          <p:spPr bwMode="auto">
            <a:xfrm>
              <a:off x="720" y="1344"/>
              <a:ext cx="1104" cy="960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8" name="Text Box 6"/>
            <p:cNvSpPr txBox="1">
              <a:spLocks noChangeArrowheads="1"/>
            </p:cNvSpPr>
            <p:nvPr/>
          </p:nvSpPr>
          <p:spPr bwMode="auto">
            <a:xfrm>
              <a:off x="768" y="1392"/>
              <a:ext cx="336" cy="304"/>
            </a:xfrm>
            <a:prstGeom prst="rect">
              <a:avLst/>
            </a:prstGeom>
            <a:solidFill>
              <a:srgbClr val="EAEAEA"/>
            </a:solidFill>
            <a:ln w="25400">
              <a:solidFill>
                <a:srgbClr val="808080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b="1">
                  <a:solidFill>
                    <a:schemeClr val="tx1"/>
                  </a:solidFill>
                </a:rPr>
                <a:t>1</a:t>
              </a:r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079" name="Text Box 7"/>
            <p:cNvSpPr txBox="1">
              <a:spLocks noChangeArrowheads="1"/>
            </p:cNvSpPr>
            <p:nvPr/>
          </p:nvSpPr>
          <p:spPr bwMode="auto">
            <a:xfrm>
              <a:off x="1104" y="1392"/>
              <a:ext cx="336" cy="304"/>
            </a:xfrm>
            <a:prstGeom prst="rect">
              <a:avLst/>
            </a:prstGeom>
            <a:solidFill>
              <a:srgbClr val="EAEAEA"/>
            </a:solidFill>
            <a:ln w="25400">
              <a:solidFill>
                <a:srgbClr val="808080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b="1">
                  <a:solidFill>
                    <a:schemeClr val="tx1"/>
                  </a:solidFill>
                </a:rPr>
                <a:t>2</a:t>
              </a:r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080" name="Text Box 8"/>
            <p:cNvSpPr txBox="1">
              <a:spLocks noChangeArrowheads="1"/>
            </p:cNvSpPr>
            <p:nvPr/>
          </p:nvSpPr>
          <p:spPr bwMode="auto">
            <a:xfrm>
              <a:off x="1440" y="1392"/>
              <a:ext cx="336" cy="304"/>
            </a:xfrm>
            <a:prstGeom prst="rect">
              <a:avLst/>
            </a:prstGeom>
            <a:solidFill>
              <a:srgbClr val="EAEAEA"/>
            </a:solidFill>
            <a:ln w="25400">
              <a:solidFill>
                <a:srgbClr val="808080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b="1">
                  <a:solidFill>
                    <a:schemeClr val="tx1"/>
                  </a:solidFill>
                </a:rPr>
                <a:t>3</a:t>
              </a:r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081" name="Text Box 9"/>
            <p:cNvSpPr txBox="1">
              <a:spLocks noChangeArrowheads="1"/>
            </p:cNvSpPr>
            <p:nvPr/>
          </p:nvSpPr>
          <p:spPr bwMode="auto">
            <a:xfrm>
              <a:off x="768" y="1680"/>
              <a:ext cx="336" cy="304"/>
            </a:xfrm>
            <a:prstGeom prst="rect">
              <a:avLst/>
            </a:prstGeom>
            <a:solidFill>
              <a:srgbClr val="EAEAEA"/>
            </a:solidFill>
            <a:ln w="25400">
              <a:solidFill>
                <a:srgbClr val="808080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b="1">
                  <a:solidFill>
                    <a:schemeClr val="tx1"/>
                  </a:solidFill>
                </a:rPr>
                <a:t>4</a:t>
              </a:r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082" name="Text Box 10"/>
            <p:cNvSpPr txBox="1">
              <a:spLocks noChangeArrowheads="1"/>
            </p:cNvSpPr>
            <p:nvPr/>
          </p:nvSpPr>
          <p:spPr bwMode="auto">
            <a:xfrm>
              <a:off x="1104" y="1680"/>
              <a:ext cx="336" cy="304"/>
            </a:xfrm>
            <a:prstGeom prst="rect">
              <a:avLst/>
            </a:prstGeom>
            <a:solidFill>
              <a:srgbClr val="EAEAEA"/>
            </a:solidFill>
            <a:ln w="25400">
              <a:solidFill>
                <a:srgbClr val="808080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b="1">
                  <a:solidFill>
                    <a:schemeClr val="tx1"/>
                  </a:solidFill>
                </a:rPr>
                <a:t>5</a:t>
              </a:r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083" name="Text Box 11"/>
            <p:cNvSpPr txBox="1">
              <a:spLocks noChangeArrowheads="1"/>
            </p:cNvSpPr>
            <p:nvPr/>
          </p:nvSpPr>
          <p:spPr bwMode="auto">
            <a:xfrm>
              <a:off x="1440" y="1680"/>
              <a:ext cx="336" cy="304"/>
            </a:xfrm>
            <a:prstGeom prst="rect">
              <a:avLst/>
            </a:prstGeom>
            <a:solidFill>
              <a:srgbClr val="EAEAEA"/>
            </a:solidFill>
            <a:ln w="25400">
              <a:solidFill>
                <a:srgbClr val="808080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b="1">
                  <a:solidFill>
                    <a:schemeClr val="tx1"/>
                  </a:solidFill>
                </a:rPr>
                <a:t>6</a:t>
              </a:r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084" name="Text Box 12"/>
            <p:cNvSpPr txBox="1">
              <a:spLocks noChangeArrowheads="1"/>
            </p:cNvSpPr>
            <p:nvPr/>
          </p:nvSpPr>
          <p:spPr bwMode="auto">
            <a:xfrm>
              <a:off x="768" y="1968"/>
              <a:ext cx="336" cy="304"/>
            </a:xfrm>
            <a:prstGeom prst="rect">
              <a:avLst/>
            </a:prstGeom>
            <a:solidFill>
              <a:srgbClr val="EAEAEA"/>
            </a:solidFill>
            <a:ln w="25400">
              <a:solidFill>
                <a:srgbClr val="808080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b="1">
                  <a:solidFill>
                    <a:schemeClr val="tx1"/>
                  </a:solidFill>
                </a:rPr>
                <a:t>7</a:t>
              </a:r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085" name="Text Box 13"/>
            <p:cNvSpPr txBox="1">
              <a:spLocks noChangeArrowheads="1"/>
            </p:cNvSpPr>
            <p:nvPr/>
          </p:nvSpPr>
          <p:spPr bwMode="auto">
            <a:xfrm>
              <a:off x="1440" y="1968"/>
              <a:ext cx="336" cy="304"/>
            </a:xfrm>
            <a:prstGeom prst="rect">
              <a:avLst/>
            </a:prstGeom>
            <a:solidFill>
              <a:srgbClr val="EAEAEA"/>
            </a:solidFill>
            <a:ln w="25400">
              <a:solidFill>
                <a:srgbClr val="808080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b="1">
                  <a:solidFill>
                    <a:schemeClr val="tx1"/>
                  </a:solidFill>
                </a:rPr>
                <a:t>8</a:t>
              </a:r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086" name="Text Box 14"/>
            <p:cNvSpPr txBox="1">
              <a:spLocks noChangeArrowheads="1"/>
            </p:cNvSpPr>
            <p:nvPr/>
          </p:nvSpPr>
          <p:spPr bwMode="auto">
            <a:xfrm>
              <a:off x="1104" y="1968"/>
              <a:ext cx="336" cy="30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rgbClr val="808080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3" name="Group 15"/>
          <p:cNvGrpSpPr>
            <a:grpSpLocks/>
          </p:cNvGrpSpPr>
          <p:nvPr/>
        </p:nvGrpSpPr>
        <p:grpSpPr bwMode="auto">
          <a:xfrm>
            <a:off x="1643063" y="1641475"/>
            <a:ext cx="1752600" cy="1524000"/>
            <a:chOff x="4320" y="528"/>
            <a:chExt cx="1104" cy="960"/>
          </a:xfrm>
        </p:grpSpPr>
        <p:sp>
          <p:nvSpPr>
            <p:cNvPr id="3088" name="Rectangle 16"/>
            <p:cNvSpPr>
              <a:spLocks noChangeArrowheads="1"/>
            </p:cNvSpPr>
            <p:nvPr/>
          </p:nvSpPr>
          <p:spPr bwMode="auto">
            <a:xfrm>
              <a:off x="4320" y="528"/>
              <a:ext cx="1104" cy="960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9" name="Text Box 17"/>
            <p:cNvSpPr txBox="1">
              <a:spLocks noChangeArrowheads="1"/>
            </p:cNvSpPr>
            <p:nvPr/>
          </p:nvSpPr>
          <p:spPr bwMode="auto">
            <a:xfrm>
              <a:off x="4368" y="576"/>
              <a:ext cx="336" cy="304"/>
            </a:xfrm>
            <a:prstGeom prst="rect">
              <a:avLst/>
            </a:prstGeom>
            <a:solidFill>
              <a:srgbClr val="EAEAEA"/>
            </a:solidFill>
            <a:ln w="25400">
              <a:solidFill>
                <a:srgbClr val="808080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b="1">
                  <a:solidFill>
                    <a:schemeClr val="tx1"/>
                  </a:solidFill>
                </a:rPr>
                <a:t>7</a:t>
              </a:r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090" name="Text Box 18"/>
            <p:cNvSpPr txBox="1">
              <a:spLocks noChangeArrowheads="1"/>
            </p:cNvSpPr>
            <p:nvPr/>
          </p:nvSpPr>
          <p:spPr bwMode="auto">
            <a:xfrm>
              <a:off x="4704" y="576"/>
              <a:ext cx="336" cy="304"/>
            </a:xfrm>
            <a:prstGeom prst="rect">
              <a:avLst/>
            </a:prstGeom>
            <a:solidFill>
              <a:srgbClr val="EAEAEA"/>
            </a:solidFill>
            <a:ln w="25400">
              <a:solidFill>
                <a:srgbClr val="808080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b="1">
                  <a:solidFill>
                    <a:schemeClr val="tx1"/>
                  </a:solidFill>
                </a:rPr>
                <a:t>8</a:t>
              </a:r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091" name="Text Box 19"/>
            <p:cNvSpPr txBox="1">
              <a:spLocks noChangeArrowheads="1"/>
            </p:cNvSpPr>
            <p:nvPr/>
          </p:nvSpPr>
          <p:spPr bwMode="auto">
            <a:xfrm>
              <a:off x="5040" y="576"/>
              <a:ext cx="336" cy="304"/>
            </a:xfrm>
            <a:prstGeom prst="rect">
              <a:avLst/>
            </a:prstGeom>
            <a:solidFill>
              <a:srgbClr val="EAEAEA"/>
            </a:solidFill>
            <a:ln w="25400">
              <a:solidFill>
                <a:srgbClr val="808080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b="1">
                  <a:solidFill>
                    <a:schemeClr val="tx1"/>
                  </a:solidFill>
                </a:rPr>
                <a:t>4</a:t>
              </a:r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092" name="Text Box 20"/>
            <p:cNvSpPr txBox="1">
              <a:spLocks noChangeArrowheads="1"/>
            </p:cNvSpPr>
            <p:nvPr/>
          </p:nvSpPr>
          <p:spPr bwMode="auto">
            <a:xfrm>
              <a:off x="4368" y="864"/>
              <a:ext cx="336" cy="304"/>
            </a:xfrm>
            <a:prstGeom prst="rect">
              <a:avLst/>
            </a:prstGeom>
            <a:solidFill>
              <a:srgbClr val="EAEAEA"/>
            </a:solidFill>
            <a:ln w="25400">
              <a:solidFill>
                <a:srgbClr val="808080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b="1">
                  <a:solidFill>
                    <a:schemeClr val="tx1"/>
                  </a:solidFill>
                </a:rPr>
                <a:t>3</a:t>
              </a:r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093" name="Text Box 21"/>
            <p:cNvSpPr txBox="1">
              <a:spLocks noChangeArrowheads="1"/>
            </p:cNvSpPr>
            <p:nvPr/>
          </p:nvSpPr>
          <p:spPr bwMode="auto">
            <a:xfrm>
              <a:off x="4704" y="864"/>
              <a:ext cx="336" cy="304"/>
            </a:xfrm>
            <a:prstGeom prst="rect">
              <a:avLst/>
            </a:prstGeom>
            <a:solidFill>
              <a:srgbClr val="EAEAEA"/>
            </a:solidFill>
            <a:ln w="25400">
              <a:solidFill>
                <a:srgbClr val="808080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b="1">
                  <a:solidFill>
                    <a:schemeClr val="tx1"/>
                  </a:solidFill>
                </a:rPr>
                <a:t>5</a:t>
              </a:r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094" name="Text Box 22"/>
            <p:cNvSpPr txBox="1">
              <a:spLocks noChangeArrowheads="1"/>
            </p:cNvSpPr>
            <p:nvPr/>
          </p:nvSpPr>
          <p:spPr bwMode="auto">
            <a:xfrm>
              <a:off x="5040" y="864"/>
              <a:ext cx="336" cy="304"/>
            </a:xfrm>
            <a:prstGeom prst="rect">
              <a:avLst/>
            </a:prstGeom>
            <a:solidFill>
              <a:srgbClr val="EAEAEA"/>
            </a:solidFill>
            <a:ln w="25400">
              <a:solidFill>
                <a:srgbClr val="808080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b="1">
                  <a:solidFill>
                    <a:schemeClr val="tx1"/>
                  </a:solidFill>
                </a:rPr>
                <a:t>1</a:t>
              </a:r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095" name="Text Box 23"/>
            <p:cNvSpPr txBox="1">
              <a:spLocks noChangeArrowheads="1"/>
            </p:cNvSpPr>
            <p:nvPr/>
          </p:nvSpPr>
          <p:spPr bwMode="auto">
            <a:xfrm>
              <a:off x="4368" y="1152"/>
              <a:ext cx="336" cy="304"/>
            </a:xfrm>
            <a:prstGeom prst="rect">
              <a:avLst/>
            </a:prstGeom>
            <a:solidFill>
              <a:srgbClr val="EAEAEA"/>
            </a:solidFill>
            <a:ln w="25400">
              <a:solidFill>
                <a:srgbClr val="808080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b="1">
                  <a:solidFill>
                    <a:schemeClr val="tx1"/>
                  </a:solidFill>
                </a:rPr>
                <a:t>6</a:t>
              </a:r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096" name="Text Box 24"/>
            <p:cNvSpPr txBox="1">
              <a:spLocks noChangeArrowheads="1"/>
            </p:cNvSpPr>
            <p:nvPr/>
          </p:nvSpPr>
          <p:spPr bwMode="auto">
            <a:xfrm>
              <a:off x="4704" y="1152"/>
              <a:ext cx="336" cy="304"/>
            </a:xfrm>
            <a:prstGeom prst="rect">
              <a:avLst/>
            </a:prstGeom>
            <a:solidFill>
              <a:srgbClr val="EAEAEA"/>
            </a:solidFill>
            <a:ln w="25400">
              <a:solidFill>
                <a:srgbClr val="808080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b="1">
                  <a:solidFill>
                    <a:schemeClr val="tx1"/>
                  </a:solidFill>
                </a:rPr>
                <a:t>2</a:t>
              </a:r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097" name="Text Box 25"/>
            <p:cNvSpPr txBox="1">
              <a:spLocks noChangeArrowheads="1"/>
            </p:cNvSpPr>
            <p:nvPr/>
          </p:nvSpPr>
          <p:spPr bwMode="auto">
            <a:xfrm>
              <a:off x="5040" y="1152"/>
              <a:ext cx="336" cy="30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rgbClr val="808080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4" name="Group 31"/>
          <p:cNvGrpSpPr>
            <a:grpSpLocks/>
          </p:cNvGrpSpPr>
          <p:nvPr/>
        </p:nvGrpSpPr>
        <p:grpSpPr bwMode="auto">
          <a:xfrm>
            <a:off x="1860550" y="3373438"/>
            <a:ext cx="1100138" cy="862012"/>
            <a:chOff x="1073" y="2592"/>
            <a:chExt cx="693" cy="543"/>
          </a:xfrm>
        </p:grpSpPr>
        <p:sp>
          <p:nvSpPr>
            <p:cNvPr id="3099" name="Text Box 27"/>
            <p:cNvSpPr txBox="1">
              <a:spLocks noChangeArrowheads="1"/>
            </p:cNvSpPr>
            <p:nvPr/>
          </p:nvSpPr>
          <p:spPr bwMode="auto">
            <a:xfrm>
              <a:off x="1073" y="2592"/>
              <a:ext cx="564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b="1">
                  <a:solidFill>
                    <a:schemeClr val="tx1"/>
                  </a:solidFill>
                </a:rPr>
                <a:t>FWD</a:t>
              </a:r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101" name="Line 29"/>
            <p:cNvSpPr>
              <a:spLocks noChangeShapeType="1"/>
            </p:cNvSpPr>
            <p:nvPr/>
          </p:nvSpPr>
          <p:spPr bwMode="auto">
            <a:xfrm>
              <a:off x="1152" y="2880"/>
              <a:ext cx="576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02" name="Text Box 30"/>
            <p:cNvSpPr txBox="1">
              <a:spLocks noChangeArrowheads="1"/>
            </p:cNvSpPr>
            <p:nvPr/>
          </p:nvSpPr>
          <p:spPr bwMode="auto">
            <a:xfrm>
              <a:off x="1511" y="2847"/>
              <a:ext cx="255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b="1">
                  <a:solidFill>
                    <a:schemeClr val="tx1"/>
                  </a:solidFill>
                </a:rPr>
                <a:t>C</a:t>
              </a:r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5" name="Group 36"/>
          <p:cNvGrpSpPr>
            <a:grpSpLocks/>
          </p:cNvGrpSpPr>
          <p:nvPr/>
        </p:nvGrpSpPr>
        <p:grpSpPr bwMode="auto">
          <a:xfrm>
            <a:off x="6159500" y="3373438"/>
            <a:ext cx="1047750" cy="833437"/>
            <a:chOff x="3840" y="2355"/>
            <a:chExt cx="660" cy="525"/>
          </a:xfrm>
        </p:grpSpPr>
        <p:sp>
          <p:nvSpPr>
            <p:cNvPr id="3100" name="Text Box 28"/>
            <p:cNvSpPr txBox="1">
              <a:spLocks noChangeArrowheads="1"/>
            </p:cNvSpPr>
            <p:nvPr/>
          </p:nvSpPr>
          <p:spPr bwMode="auto">
            <a:xfrm>
              <a:off x="3840" y="2592"/>
              <a:ext cx="66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b="1">
                  <a:solidFill>
                    <a:schemeClr val="tx1"/>
                  </a:solidFill>
                </a:rPr>
                <a:t>FW  C</a:t>
              </a:r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105" name="Text Box 33"/>
            <p:cNvSpPr txBox="1">
              <a:spLocks noChangeArrowheads="1"/>
            </p:cNvSpPr>
            <p:nvPr/>
          </p:nvSpPr>
          <p:spPr bwMode="auto">
            <a:xfrm>
              <a:off x="4161" y="2355"/>
              <a:ext cx="255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b="1">
                  <a:solidFill>
                    <a:schemeClr val="tx1"/>
                  </a:solidFill>
                </a:rPr>
                <a:t>D</a:t>
              </a:r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106" name="Line 34"/>
            <p:cNvSpPr>
              <a:spLocks noChangeShapeType="1"/>
            </p:cNvSpPr>
            <p:nvPr/>
          </p:nvSpPr>
          <p:spPr bwMode="auto">
            <a:xfrm>
              <a:off x="3906" y="2621"/>
              <a:ext cx="576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6" name="Group 37"/>
          <p:cNvGrpSpPr>
            <a:grpSpLocks/>
          </p:cNvGrpSpPr>
          <p:nvPr/>
        </p:nvGrpSpPr>
        <p:grpSpPr bwMode="auto">
          <a:xfrm>
            <a:off x="5870575" y="4491038"/>
            <a:ext cx="1731963" cy="1898650"/>
            <a:chOff x="2763" y="1950"/>
            <a:chExt cx="1091" cy="1196"/>
          </a:xfrm>
        </p:grpSpPr>
        <p:grpSp>
          <p:nvGrpSpPr>
            <p:cNvPr id="7" name="Group 38"/>
            <p:cNvGrpSpPr>
              <a:grpSpLocks/>
            </p:cNvGrpSpPr>
            <p:nvPr/>
          </p:nvGrpSpPr>
          <p:grpSpPr bwMode="auto">
            <a:xfrm>
              <a:off x="2983" y="2050"/>
              <a:ext cx="871" cy="879"/>
              <a:chOff x="1860" y="1777"/>
              <a:chExt cx="871" cy="879"/>
            </a:xfrm>
          </p:grpSpPr>
          <p:grpSp>
            <p:nvGrpSpPr>
              <p:cNvPr id="8" name="Group 39" descr="Wide upward diagonal"/>
              <p:cNvGrpSpPr>
                <a:grpSpLocks/>
              </p:cNvGrpSpPr>
              <p:nvPr/>
            </p:nvGrpSpPr>
            <p:grpSpPr bwMode="auto">
              <a:xfrm>
                <a:off x="1860" y="2374"/>
                <a:ext cx="871" cy="282"/>
                <a:chOff x="1863" y="2374"/>
                <a:chExt cx="871" cy="282"/>
              </a:xfrm>
            </p:grpSpPr>
            <p:sp>
              <p:nvSpPr>
                <p:cNvPr id="3112" name="Rectangle 40" descr="Wide upward diagonal"/>
                <p:cNvSpPr>
                  <a:spLocks noChangeArrowheads="1"/>
                </p:cNvSpPr>
                <p:nvPr/>
              </p:nvSpPr>
              <p:spPr bwMode="auto">
                <a:xfrm>
                  <a:off x="1863" y="2374"/>
                  <a:ext cx="282" cy="282"/>
                </a:xfrm>
                <a:prstGeom prst="rect">
                  <a:avLst/>
                </a:prstGeom>
                <a:pattFill prst="wdUpDiag">
                  <a:fgClr>
                    <a:srgbClr val="C0C0C0"/>
                  </a:fgClr>
                  <a:bgClr>
                    <a:srgbClr val="FFFFFF"/>
                  </a:bgClr>
                </a:pattFill>
                <a:ln w="9525">
                  <a:miter lim="800000"/>
                  <a:headEnd/>
                  <a:tailEnd/>
                </a:ln>
                <a:effectLst/>
                <a:scene3d>
                  <a:camera prst="legacyObliqueTopRight"/>
                  <a:lightRig rig="legacyFlat3" dir="b"/>
                </a:scene3d>
                <a:sp3d extrusionH="430200" prstMaterial="legacyMetal">
                  <a:bevelT w="13500" h="13500" prst="angle"/>
                  <a:bevelB w="13500" h="13500" prst="angle"/>
                  <a:extrusionClr>
                    <a:schemeClr val="hlink"/>
                  </a:extrusionClr>
                </a:sp3d>
              </p:spPr>
              <p:txBody>
                <a:bodyPr wrap="none" anchor="ctr">
                  <a:flatTx/>
                </a:bodyPr>
                <a:lstStyle/>
                <a:p>
                  <a:endParaRPr lang="en-US"/>
                </a:p>
              </p:txBody>
            </p:sp>
            <p:sp>
              <p:nvSpPr>
                <p:cNvPr id="3113" name="Rectangle 41" descr="Wide upward diagonal"/>
                <p:cNvSpPr>
                  <a:spLocks noChangeArrowheads="1"/>
                </p:cNvSpPr>
                <p:nvPr/>
              </p:nvSpPr>
              <p:spPr bwMode="auto">
                <a:xfrm>
                  <a:off x="2157" y="2374"/>
                  <a:ext cx="282" cy="282"/>
                </a:xfrm>
                <a:prstGeom prst="rect">
                  <a:avLst/>
                </a:prstGeom>
                <a:pattFill prst="wdUpDiag">
                  <a:fgClr>
                    <a:srgbClr val="C0C0C0"/>
                  </a:fgClr>
                  <a:bgClr>
                    <a:srgbClr val="FFFFFF"/>
                  </a:bgClr>
                </a:pattFill>
                <a:ln w="9525">
                  <a:miter lim="800000"/>
                  <a:headEnd/>
                  <a:tailEnd/>
                </a:ln>
                <a:effectLst/>
                <a:scene3d>
                  <a:camera prst="legacyObliqueTopRight"/>
                  <a:lightRig rig="legacyFlat3" dir="b"/>
                </a:scene3d>
                <a:sp3d extrusionH="430200" prstMaterial="legacyMetal">
                  <a:bevelT w="13500" h="13500" prst="angle"/>
                  <a:bevelB w="13500" h="13500" prst="angle"/>
                  <a:extrusionClr>
                    <a:schemeClr val="hlink"/>
                  </a:extrusionClr>
                </a:sp3d>
              </p:spPr>
              <p:txBody>
                <a:bodyPr wrap="none" anchor="ctr">
                  <a:flatTx/>
                </a:bodyPr>
                <a:lstStyle/>
                <a:p>
                  <a:endParaRPr lang="en-US"/>
                </a:p>
              </p:txBody>
            </p:sp>
            <p:sp>
              <p:nvSpPr>
                <p:cNvPr id="3114" name="Rectangle 42" descr="Wide upward diagonal"/>
                <p:cNvSpPr>
                  <a:spLocks noChangeArrowheads="1"/>
                </p:cNvSpPr>
                <p:nvPr/>
              </p:nvSpPr>
              <p:spPr bwMode="auto">
                <a:xfrm>
                  <a:off x="2452" y="2374"/>
                  <a:ext cx="282" cy="282"/>
                </a:xfrm>
                <a:prstGeom prst="rect">
                  <a:avLst/>
                </a:prstGeom>
                <a:pattFill prst="wdUpDiag">
                  <a:fgClr>
                    <a:srgbClr val="C0C0C0"/>
                  </a:fgClr>
                  <a:bgClr>
                    <a:srgbClr val="FFFFFF"/>
                  </a:bgClr>
                </a:pattFill>
                <a:ln w="9525">
                  <a:miter lim="800000"/>
                  <a:headEnd/>
                  <a:tailEnd/>
                </a:ln>
                <a:effectLst/>
                <a:scene3d>
                  <a:camera prst="legacyObliqueTopRight"/>
                  <a:lightRig rig="legacyFlat3" dir="b"/>
                </a:scene3d>
                <a:sp3d extrusionH="430200" prstMaterial="legacyMetal">
                  <a:bevelT w="13500" h="13500" prst="angle"/>
                  <a:bevelB w="13500" h="13500" prst="angle"/>
                  <a:extrusionClr>
                    <a:schemeClr val="hlink"/>
                  </a:extrusionClr>
                </a:sp3d>
              </p:spPr>
              <p:txBody>
                <a:bodyPr wrap="none" anchor="ctr">
                  <a:flatTx/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9" name="Group 43" descr="Wide upward diagonal"/>
              <p:cNvGrpSpPr>
                <a:grpSpLocks/>
              </p:cNvGrpSpPr>
              <p:nvPr/>
            </p:nvGrpSpPr>
            <p:grpSpPr bwMode="auto">
              <a:xfrm>
                <a:off x="1860" y="2075"/>
                <a:ext cx="871" cy="282"/>
                <a:chOff x="1863" y="2374"/>
                <a:chExt cx="871" cy="282"/>
              </a:xfrm>
            </p:grpSpPr>
            <p:sp>
              <p:nvSpPr>
                <p:cNvPr id="3116" name="Rectangle 44" descr="Wide upward diagonal"/>
                <p:cNvSpPr>
                  <a:spLocks noChangeArrowheads="1"/>
                </p:cNvSpPr>
                <p:nvPr/>
              </p:nvSpPr>
              <p:spPr bwMode="auto">
                <a:xfrm>
                  <a:off x="1863" y="2374"/>
                  <a:ext cx="282" cy="282"/>
                </a:xfrm>
                <a:prstGeom prst="rect">
                  <a:avLst/>
                </a:prstGeom>
                <a:pattFill prst="wdUpDiag">
                  <a:fgClr>
                    <a:srgbClr val="C0C0C0"/>
                  </a:fgClr>
                  <a:bgClr>
                    <a:srgbClr val="FFFFFF"/>
                  </a:bgClr>
                </a:pattFill>
                <a:ln w="9525">
                  <a:miter lim="800000"/>
                  <a:headEnd/>
                  <a:tailEnd/>
                </a:ln>
                <a:effectLst/>
                <a:scene3d>
                  <a:camera prst="legacyObliqueTopRight"/>
                  <a:lightRig rig="legacyFlat3" dir="b"/>
                </a:scene3d>
                <a:sp3d extrusionH="430200" prstMaterial="legacyMetal">
                  <a:bevelT w="13500" h="13500" prst="angle"/>
                  <a:bevelB w="13500" h="13500" prst="angle"/>
                  <a:extrusionClr>
                    <a:schemeClr val="hlink"/>
                  </a:extrusionClr>
                </a:sp3d>
              </p:spPr>
              <p:txBody>
                <a:bodyPr wrap="none" anchor="ctr">
                  <a:flatTx/>
                </a:bodyPr>
                <a:lstStyle/>
                <a:p>
                  <a:endParaRPr lang="en-US"/>
                </a:p>
              </p:txBody>
            </p:sp>
            <p:sp>
              <p:nvSpPr>
                <p:cNvPr id="3117" name="Rectangle 45" descr="Wide upward diagonal"/>
                <p:cNvSpPr>
                  <a:spLocks noChangeArrowheads="1"/>
                </p:cNvSpPr>
                <p:nvPr/>
              </p:nvSpPr>
              <p:spPr bwMode="auto">
                <a:xfrm>
                  <a:off x="2157" y="2374"/>
                  <a:ext cx="282" cy="282"/>
                </a:xfrm>
                <a:prstGeom prst="rect">
                  <a:avLst/>
                </a:prstGeom>
                <a:pattFill prst="wdUpDiag">
                  <a:fgClr>
                    <a:srgbClr val="C0C0C0"/>
                  </a:fgClr>
                  <a:bgClr>
                    <a:srgbClr val="FFFFFF"/>
                  </a:bgClr>
                </a:pattFill>
                <a:ln w="9525">
                  <a:miter lim="800000"/>
                  <a:headEnd/>
                  <a:tailEnd/>
                </a:ln>
                <a:effectLst/>
                <a:scene3d>
                  <a:camera prst="legacyObliqueTopRight"/>
                  <a:lightRig rig="legacyFlat3" dir="b"/>
                </a:scene3d>
                <a:sp3d extrusionH="430200" prstMaterial="legacyMetal">
                  <a:bevelT w="13500" h="13500" prst="angle"/>
                  <a:bevelB w="13500" h="13500" prst="angle"/>
                  <a:extrusionClr>
                    <a:schemeClr val="hlink"/>
                  </a:extrusionClr>
                </a:sp3d>
              </p:spPr>
              <p:txBody>
                <a:bodyPr wrap="none" anchor="ctr">
                  <a:flatTx/>
                </a:bodyPr>
                <a:lstStyle/>
                <a:p>
                  <a:endParaRPr lang="en-US"/>
                </a:p>
              </p:txBody>
            </p:sp>
            <p:sp>
              <p:nvSpPr>
                <p:cNvPr id="3118" name="Rectangle 46" descr="Wide upward diagonal"/>
                <p:cNvSpPr>
                  <a:spLocks noChangeArrowheads="1"/>
                </p:cNvSpPr>
                <p:nvPr/>
              </p:nvSpPr>
              <p:spPr bwMode="auto">
                <a:xfrm>
                  <a:off x="2452" y="2374"/>
                  <a:ext cx="282" cy="282"/>
                </a:xfrm>
                <a:prstGeom prst="rect">
                  <a:avLst/>
                </a:prstGeom>
                <a:pattFill prst="wdUpDiag">
                  <a:fgClr>
                    <a:srgbClr val="C0C0C0"/>
                  </a:fgClr>
                  <a:bgClr>
                    <a:srgbClr val="FFFFFF"/>
                  </a:bgClr>
                </a:pattFill>
                <a:ln w="9525">
                  <a:miter lim="800000"/>
                  <a:headEnd/>
                  <a:tailEnd/>
                </a:ln>
                <a:effectLst/>
                <a:scene3d>
                  <a:camera prst="legacyObliqueTopRight"/>
                  <a:lightRig rig="legacyFlat3" dir="b"/>
                </a:scene3d>
                <a:sp3d extrusionH="430200" prstMaterial="legacyMetal">
                  <a:bevelT w="13500" h="13500" prst="angle"/>
                  <a:bevelB w="13500" h="13500" prst="angle"/>
                  <a:extrusionClr>
                    <a:schemeClr val="hlink"/>
                  </a:extrusionClr>
                </a:sp3d>
              </p:spPr>
              <p:txBody>
                <a:bodyPr wrap="none" anchor="ctr">
                  <a:flatTx/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0" name="Group 47" descr="Wide upward diagonal"/>
              <p:cNvGrpSpPr>
                <a:grpSpLocks/>
              </p:cNvGrpSpPr>
              <p:nvPr/>
            </p:nvGrpSpPr>
            <p:grpSpPr bwMode="auto">
              <a:xfrm>
                <a:off x="1860" y="1777"/>
                <a:ext cx="871" cy="282"/>
                <a:chOff x="1863" y="2374"/>
                <a:chExt cx="871" cy="282"/>
              </a:xfrm>
            </p:grpSpPr>
            <p:sp>
              <p:nvSpPr>
                <p:cNvPr id="3120" name="Rectangle 48" descr="Wide upward diagonal"/>
                <p:cNvSpPr>
                  <a:spLocks noChangeArrowheads="1"/>
                </p:cNvSpPr>
                <p:nvPr/>
              </p:nvSpPr>
              <p:spPr bwMode="auto">
                <a:xfrm>
                  <a:off x="1863" y="2374"/>
                  <a:ext cx="282" cy="282"/>
                </a:xfrm>
                <a:prstGeom prst="rect">
                  <a:avLst/>
                </a:prstGeom>
                <a:pattFill prst="wdUpDiag">
                  <a:fgClr>
                    <a:srgbClr val="C0C0C0"/>
                  </a:fgClr>
                  <a:bgClr>
                    <a:srgbClr val="FFFFFF"/>
                  </a:bgClr>
                </a:pattFill>
                <a:ln w="9525">
                  <a:miter lim="800000"/>
                  <a:headEnd/>
                  <a:tailEnd/>
                </a:ln>
                <a:effectLst/>
                <a:scene3d>
                  <a:camera prst="legacyObliqueTopRight"/>
                  <a:lightRig rig="legacyFlat3" dir="b"/>
                </a:scene3d>
                <a:sp3d extrusionH="430200" prstMaterial="legacyMetal">
                  <a:bevelT w="13500" h="13500" prst="angle"/>
                  <a:bevelB w="13500" h="13500" prst="angle"/>
                  <a:extrusionClr>
                    <a:schemeClr val="hlink"/>
                  </a:extrusionClr>
                </a:sp3d>
              </p:spPr>
              <p:txBody>
                <a:bodyPr wrap="none" anchor="ctr">
                  <a:flatTx/>
                </a:bodyPr>
                <a:lstStyle/>
                <a:p>
                  <a:endParaRPr lang="en-US"/>
                </a:p>
              </p:txBody>
            </p:sp>
            <p:sp>
              <p:nvSpPr>
                <p:cNvPr id="3121" name="Rectangle 49" descr="Wide upward diagonal"/>
                <p:cNvSpPr>
                  <a:spLocks noChangeArrowheads="1"/>
                </p:cNvSpPr>
                <p:nvPr/>
              </p:nvSpPr>
              <p:spPr bwMode="auto">
                <a:xfrm>
                  <a:off x="2157" y="2374"/>
                  <a:ext cx="282" cy="282"/>
                </a:xfrm>
                <a:prstGeom prst="rect">
                  <a:avLst/>
                </a:prstGeom>
                <a:pattFill prst="wdUpDiag">
                  <a:fgClr>
                    <a:srgbClr val="C0C0C0"/>
                  </a:fgClr>
                  <a:bgClr>
                    <a:srgbClr val="FFFFFF"/>
                  </a:bgClr>
                </a:pattFill>
                <a:ln w="9525">
                  <a:miter lim="800000"/>
                  <a:headEnd/>
                  <a:tailEnd/>
                </a:ln>
                <a:effectLst/>
                <a:scene3d>
                  <a:camera prst="legacyObliqueTopRight"/>
                  <a:lightRig rig="legacyFlat3" dir="b"/>
                </a:scene3d>
                <a:sp3d extrusionH="430200" prstMaterial="legacyMetal">
                  <a:bevelT w="13500" h="13500" prst="angle"/>
                  <a:bevelB w="13500" h="13500" prst="angle"/>
                  <a:extrusionClr>
                    <a:schemeClr val="hlink"/>
                  </a:extrusionClr>
                </a:sp3d>
              </p:spPr>
              <p:txBody>
                <a:bodyPr wrap="none" anchor="ctr">
                  <a:flatTx/>
                </a:bodyPr>
                <a:lstStyle/>
                <a:p>
                  <a:endParaRPr lang="en-US"/>
                </a:p>
              </p:txBody>
            </p:sp>
            <p:sp>
              <p:nvSpPr>
                <p:cNvPr id="3122" name="Rectangle 50" descr="Wide upward diagonal"/>
                <p:cNvSpPr>
                  <a:spLocks noChangeArrowheads="1"/>
                </p:cNvSpPr>
                <p:nvPr/>
              </p:nvSpPr>
              <p:spPr bwMode="auto">
                <a:xfrm>
                  <a:off x="2452" y="2374"/>
                  <a:ext cx="282" cy="282"/>
                </a:xfrm>
                <a:prstGeom prst="rect">
                  <a:avLst/>
                </a:prstGeom>
                <a:pattFill prst="wdUpDiag">
                  <a:fgClr>
                    <a:srgbClr val="C0C0C0"/>
                  </a:fgClr>
                  <a:bgClr>
                    <a:srgbClr val="FFFFFF"/>
                  </a:bgClr>
                </a:pattFill>
                <a:ln w="9525">
                  <a:miter lim="800000"/>
                  <a:headEnd/>
                  <a:tailEnd/>
                </a:ln>
                <a:effectLst/>
                <a:scene3d>
                  <a:camera prst="legacyObliqueTopRight"/>
                  <a:lightRig rig="legacyFlat3" dir="b"/>
                </a:scene3d>
                <a:sp3d extrusionH="430200" prstMaterial="legacyMetal">
                  <a:bevelT w="13500" h="13500" prst="angle"/>
                  <a:bevelB w="13500" h="13500" prst="angle"/>
                  <a:extrusionClr>
                    <a:schemeClr val="hlink"/>
                  </a:extrusionClr>
                </a:sp3d>
              </p:spPr>
              <p:txBody>
                <a:bodyPr wrap="none" anchor="ctr">
                  <a:flatTx/>
                </a:bodyPr>
                <a:lstStyle/>
                <a:p>
                  <a:endParaRPr lang="en-US"/>
                </a:p>
              </p:txBody>
            </p:sp>
          </p:grpSp>
        </p:grpSp>
        <p:grpSp>
          <p:nvGrpSpPr>
            <p:cNvPr id="11" name="Group 51"/>
            <p:cNvGrpSpPr>
              <a:grpSpLocks/>
            </p:cNvGrpSpPr>
            <p:nvPr/>
          </p:nvGrpSpPr>
          <p:grpSpPr bwMode="auto">
            <a:xfrm>
              <a:off x="2874" y="2158"/>
              <a:ext cx="871" cy="879"/>
              <a:chOff x="1860" y="1777"/>
              <a:chExt cx="871" cy="879"/>
            </a:xfrm>
          </p:grpSpPr>
          <p:grpSp>
            <p:nvGrpSpPr>
              <p:cNvPr id="12" name="Group 52" descr="Wide upward diagonal"/>
              <p:cNvGrpSpPr>
                <a:grpSpLocks/>
              </p:cNvGrpSpPr>
              <p:nvPr/>
            </p:nvGrpSpPr>
            <p:grpSpPr bwMode="auto">
              <a:xfrm>
                <a:off x="1860" y="2374"/>
                <a:ext cx="871" cy="282"/>
                <a:chOff x="1863" y="2374"/>
                <a:chExt cx="871" cy="282"/>
              </a:xfrm>
            </p:grpSpPr>
            <p:sp>
              <p:nvSpPr>
                <p:cNvPr id="3125" name="Rectangle 53" descr="Wide upward diagonal"/>
                <p:cNvSpPr>
                  <a:spLocks noChangeArrowheads="1"/>
                </p:cNvSpPr>
                <p:nvPr/>
              </p:nvSpPr>
              <p:spPr bwMode="auto">
                <a:xfrm>
                  <a:off x="1863" y="2374"/>
                  <a:ext cx="282" cy="282"/>
                </a:xfrm>
                <a:prstGeom prst="rect">
                  <a:avLst/>
                </a:prstGeom>
                <a:pattFill prst="wdUpDiag">
                  <a:fgClr>
                    <a:srgbClr val="C0C0C0"/>
                  </a:fgClr>
                  <a:bgClr>
                    <a:srgbClr val="FFFFFF"/>
                  </a:bgClr>
                </a:pattFill>
                <a:ln w="9525">
                  <a:miter lim="800000"/>
                  <a:headEnd/>
                  <a:tailEnd/>
                </a:ln>
                <a:effectLst/>
                <a:scene3d>
                  <a:camera prst="legacyObliqueTopRight"/>
                  <a:lightRig rig="legacyFlat3" dir="b"/>
                </a:scene3d>
                <a:sp3d extrusionH="430200" prstMaterial="legacyMetal">
                  <a:bevelT w="13500" h="13500" prst="angle"/>
                  <a:bevelB w="13500" h="13500" prst="angle"/>
                  <a:extrusionClr>
                    <a:schemeClr val="hlink"/>
                  </a:extrusionClr>
                </a:sp3d>
              </p:spPr>
              <p:txBody>
                <a:bodyPr wrap="none" anchor="ctr">
                  <a:flatTx/>
                </a:bodyPr>
                <a:lstStyle/>
                <a:p>
                  <a:endParaRPr lang="en-US"/>
                </a:p>
              </p:txBody>
            </p:sp>
            <p:sp>
              <p:nvSpPr>
                <p:cNvPr id="3126" name="Rectangle 54" descr="Wide upward diagonal"/>
                <p:cNvSpPr>
                  <a:spLocks noChangeArrowheads="1"/>
                </p:cNvSpPr>
                <p:nvPr/>
              </p:nvSpPr>
              <p:spPr bwMode="auto">
                <a:xfrm>
                  <a:off x="2157" y="2374"/>
                  <a:ext cx="282" cy="282"/>
                </a:xfrm>
                <a:prstGeom prst="rect">
                  <a:avLst/>
                </a:prstGeom>
                <a:pattFill prst="wdUpDiag">
                  <a:fgClr>
                    <a:srgbClr val="C0C0C0"/>
                  </a:fgClr>
                  <a:bgClr>
                    <a:srgbClr val="FFFFFF"/>
                  </a:bgClr>
                </a:pattFill>
                <a:ln w="9525">
                  <a:miter lim="800000"/>
                  <a:headEnd/>
                  <a:tailEnd/>
                </a:ln>
                <a:effectLst/>
                <a:scene3d>
                  <a:camera prst="legacyObliqueTopRight"/>
                  <a:lightRig rig="legacyFlat3" dir="b"/>
                </a:scene3d>
                <a:sp3d extrusionH="430200" prstMaterial="legacyMetal">
                  <a:bevelT w="13500" h="13500" prst="angle"/>
                  <a:bevelB w="13500" h="13500" prst="angle"/>
                  <a:extrusionClr>
                    <a:schemeClr val="hlink"/>
                  </a:extrusionClr>
                </a:sp3d>
              </p:spPr>
              <p:txBody>
                <a:bodyPr wrap="none" anchor="ctr">
                  <a:flatTx/>
                </a:bodyPr>
                <a:lstStyle/>
                <a:p>
                  <a:endParaRPr lang="en-US"/>
                </a:p>
              </p:txBody>
            </p:sp>
            <p:sp>
              <p:nvSpPr>
                <p:cNvPr id="3127" name="Rectangle 55" descr="Wide upward diagonal"/>
                <p:cNvSpPr>
                  <a:spLocks noChangeArrowheads="1"/>
                </p:cNvSpPr>
                <p:nvPr/>
              </p:nvSpPr>
              <p:spPr bwMode="auto">
                <a:xfrm>
                  <a:off x="2452" y="2374"/>
                  <a:ext cx="282" cy="282"/>
                </a:xfrm>
                <a:prstGeom prst="rect">
                  <a:avLst/>
                </a:prstGeom>
                <a:pattFill prst="wdUpDiag">
                  <a:fgClr>
                    <a:srgbClr val="C0C0C0"/>
                  </a:fgClr>
                  <a:bgClr>
                    <a:srgbClr val="FFFFFF"/>
                  </a:bgClr>
                </a:pattFill>
                <a:ln w="9525">
                  <a:miter lim="800000"/>
                  <a:headEnd/>
                  <a:tailEnd/>
                </a:ln>
                <a:effectLst/>
                <a:scene3d>
                  <a:camera prst="legacyObliqueTopRight"/>
                  <a:lightRig rig="legacyFlat3" dir="b"/>
                </a:scene3d>
                <a:sp3d extrusionH="430200" prstMaterial="legacyMetal">
                  <a:bevelT w="13500" h="13500" prst="angle"/>
                  <a:bevelB w="13500" h="13500" prst="angle"/>
                  <a:extrusionClr>
                    <a:schemeClr val="hlink"/>
                  </a:extrusionClr>
                </a:sp3d>
              </p:spPr>
              <p:txBody>
                <a:bodyPr wrap="none" anchor="ctr">
                  <a:flatTx/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3" name="Group 56" descr="Wide upward diagonal"/>
              <p:cNvGrpSpPr>
                <a:grpSpLocks/>
              </p:cNvGrpSpPr>
              <p:nvPr/>
            </p:nvGrpSpPr>
            <p:grpSpPr bwMode="auto">
              <a:xfrm>
                <a:off x="1860" y="2075"/>
                <a:ext cx="871" cy="282"/>
                <a:chOff x="1863" y="2374"/>
                <a:chExt cx="871" cy="282"/>
              </a:xfrm>
            </p:grpSpPr>
            <p:sp>
              <p:nvSpPr>
                <p:cNvPr id="3129" name="Rectangle 57" descr="Wide upward diagonal"/>
                <p:cNvSpPr>
                  <a:spLocks noChangeArrowheads="1"/>
                </p:cNvSpPr>
                <p:nvPr/>
              </p:nvSpPr>
              <p:spPr bwMode="auto">
                <a:xfrm>
                  <a:off x="1863" y="2374"/>
                  <a:ext cx="282" cy="282"/>
                </a:xfrm>
                <a:prstGeom prst="rect">
                  <a:avLst/>
                </a:prstGeom>
                <a:pattFill prst="wdUpDiag">
                  <a:fgClr>
                    <a:srgbClr val="C0C0C0"/>
                  </a:fgClr>
                  <a:bgClr>
                    <a:srgbClr val="FFFFFF"/>
                  </a:bgClr>
                </a:pattFill>
                <a:ln w="9525">
                  <a:miter lim="800000"/>
                  <a:headEnd/>
                  <a:tailEnd/>
                </a:ln>
                <a:effectLst/>
                <a:scene3d>
                  <a:camera prst="legacyObliqueTopRight"/>
                  <a:lightRig rig="legacyFlat3" dir="b"/>
                </a:scene3d>
                <a:sp3d extrusionH="430200" prstMaterial="legacyMetal">
                  <a:bevelT w="13500" h="13500" prst="angle"/>
                  <a:bevelB w="13500" h="13500" prst="angle"/>
                  <a:extrusionClr>
                    <a:schemeClr val="hlink"/>
                  </a:extrusionClr>
                </a:sp3d>
              </p:spPr>
              <p:txBody>
                <a:bodyPr wrap="none" anchor="ctr">
                  <a:flatTx/>
                </a:bodyPr>
                <a:lstStyle/>
                <a:p>
                  <a:endParaRPr lang="en-US"/>
                </a:p>
              </p:txBody>
            </p:sp>
            <p:sp>
              <p:nvSpPr>
                <p:cNvPr id="3130" name="Rectangle 58" descr="Wide upward diagonal"/>
                <p:cNvSpPr>
                  <a:spLocks noChangeArrowheads="1"/>
                </p:cNvSpPr>
                <p:nvPr/>
              </p:nvSpPr>
              <p:spPr bwMode="auto">
                <a:xfrm>
                  <a:off x="2157" y="2374"/>
                  <a:ext cx="282" cy="282"/>
                </a:xfrm>
                <a:prstGeom prst="rect">
                  <a:avLst/>
                </a:prstGeom>
                <a:pattFill prst="wdUpDiag">
                  <a:fgClr>
                    <a:srgbClr val="C0C0C0"/>
                  </a:fgClr>
                  <a:bgClr>
                    <a:srgbClr val="FFFFFF"/>
                  </a:bgClr>
                </a:pattFill>
                <a:ln w="9525">
                  <a:miter lim="800000"/>
                  <a:headEnd/>
                  <a:tailEnd/>
                </a:ln>
                <a:effectLst/>
                <a:scene3d>
                  <a:camera prst="legacyObliqueTopRight"/>
                  <a:lightRig rig="legacyFlat3" dir="b"/>
                </a:scene3d>
                <a:sp3d extrusionH="430200" prstMaterial="legacyMetal">
                  <a:bevelT w="13500" h="13500" prst="angle"/>
                  <a:bevelB w="13500" h="13500" prst="angle"/>
                  <a:extrusionClr>
                    <a:schemeClr val="hlink"/>
                  </a:extrusionClr>
                </a:sp3d>
              </p:spPr>
              <p:txBody>
                <a:bodyPr wrap="none" anchor="ctr">
                  <a:flatTx/>
                </a:bodyPr>
                <a:lstStyle/>
                <a:p>
                  <a:endParaRPr lang="en-US"/>
                </a:p>
              </p:txBody>
            </p:sp>
            <p:sp>
              <p:nvSpPr>
                <p:cNvPr id="3131" name="Rectangle 59" descr="Wide upward diagonal"/>
                <p:cNvSpPr>
                  <a:spLocks noChangeArrowheads="1"/>
                </p:cNvSpPr>
                <p:nvPr/>
              </p:nvSpPr>
              <p:spPr bwMode="auto">
                <a:xfrm>
                  <a:off x="2452" y="2374"/>
                  <a:ext cx="282" cy="282"/>
                </a:xfrm>
                <a:prstGeom prst="rect">
                  <a:avLst/>
                </a:prstGeom>
                <a:pattFill prst="wdUpDiag">
                  <a:fgClr>
                    <a:srgbClr val="C0C0C0"/>
                  </a:fgClr>
                  <a:bgClr>
                    <a:srgbClr val="FFFFFF"/>
                  </a:bgClr>
                </a:pattFill>
                <a:ln w="9525">
                  <a:miter lim="800000"/>
                  <a:headEnd/>
                  <a:tailEnd/>
                </a:ln>
                <a:effectLst/>
                <a:scene3d>
                  <a:camera prst="legacyObliqueTopRight"/>
                  <a:lightRig rig="legacyFlat3" dir="b"/>
                </a:scene3d>
                <a:sp3d extrusionH="430200" prstMaterial="legacyMetal">
                  <a:bevelT w="13500" h="13500" prst="angle"/>
                  <a:bevelB w="13500" h="13500" prst="angle"/>
                  <a:extrusionClr>
                    <a:schemeClr val="hlink"/>
                  </a:extrusionClr>
                </a:sp3d>
              </p:spPr>
              <p:txBody>
                <a:bodyPr wrap="none" anchor="ctr">
                  <a:flatTx/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4" name="Group 60" descr="Wide upward diagonal"/>
              <p:cNvGrpSpPr>
                <a:grpSpLocks/>
              </p:cNvGrpSpPr>
              <p:nvPr/>
            </p:nvGrpSpPr>
            <p:grpSpPr bwMode="auto">
              <a:xfrm>
                <a:off x="1860" y="1777"/>
                <a:ext cx="871" cy="282"/>
                <a:chOff x="1863" y="2374"/>
                <a:chExt cx="871" cy="282"/>
              </a:xfrm>
            </p:grpSpPr>
            <p:sp>
              <p:nvSpPr>
                <p:cNvPr id="3133" name="Rectangle 61" descr="Wide upward diagonal"/>
                <p:cNvSpPr>
                  <a:spLocks noChangeArrowheads="1"/>
                </p:cNvSpPr>
                <p:nvPr/>
              </p:nvSpPr>
              <p:spPr bwMode="auto">
                <a:xfrm>
                  <a:off x="1863" y="2374"/>
                  <a:ext cx="282" cy="282"/>
                </a:xfrm>
                <a:prstGeom prst="rect">
                  <a:avLst/>
                </a:prstGeom>
                <a:pattFill prst="wdUpDiag">
                  <a:fgClr>
                    <a:srgbClr val="C0C0C0"/>
                  </a:fgClr>
                  <a:bgClr>
                    <a:srgbClr val="FFFFFF"/>
                  </a:bgClr>
                </a:pattFill>
                <a:ln w="9525">
                  <a:miter lim="800000"/>
                  <a:headEnd/>
                  <a:tailEnd/>
                </a:ln>
                <a:effectLst/>
                <a:scene3d>
                  <a:camera prst="legacyObliqueTopRight"/>
                  <a:lightRig rig="legacyFlat3" dir="b"/>
                </a:scene3d>
                <a:sp3d extrusionH="430200" prstMaterial="legacyMetal">
                  <a:bevelT w="13500" h="13500" prst="angle"/>
                  <a:bevelB w="13500" h="13500" prst="angle"/>
                  <a:extrusionClr>
                    <a:schemeClr val="hlink"/>
                  </a:extrusionClr>
                </a:sp3d>
              </p:spPr>
              <p:txBody>
                <a:bodyPr wrap="none" anchor="ctr">
                  <a:flatTx/>
                </a:bodyPr>
                <a:lstStyle/>
                <a:p>
                  <a:endParaRPr lang="en-US"/>
                </a:p>
              </p:txBody>
            </p:sp>
            <p:sp>
              <p:nvSpPr>
                <p:cNvPr id="3134" name="Rectangle 62" descr="Wide upward diagonal"/>
                <p:cNvSpPr>
                  <a:spLocks noChangeArrowheads="1"/>
                </p:cNvSpPr>
                <p:nvPr/>
              </p:nvSpPr>
              <p:spPr bwMode="auto">
                <a:xfrm>
                  <a:off x="2157" y="2374"/>
                  <a:ext cx="282" cy="282"/>
                </a:xfrm>
                <a:prstGeom prst="rect">
                  <a:avLst/>
                </a:prstGeom>
                <a:pattFill prst="wdUpDiag">
                  <a:fgClr>
                    <a:srgbClr val="C0C0C0"/>
                  </a:fgClr>
                  <a:bgClr>
                    <a:srgbClr val="FFFFFF"/>
                  </a:bgClr>
                </a:pattFill>
                <a:ln w="9525">
                  <a:miter lim="800000"/>
                  <a:headEnd/>
                  <a:tailEnd/>
                </a:ln>
                <a:effectLst/>
                <a:scene3d>
                  <a:camera prst="legacyObliqueTopRight"/>
                  <a:lightRig rig="legacyFlat3" dir="b"/>
                </a:scene3d>
                <a:sp3d extrusionH="430200" prstMaterial="legacyMetal">
                  <a:bevelT w="13500" h="13500" prst="angle"/>
                  <a:bevelB w="13500" h="13500" prst="angle"/>
                  <a:extrusionClr>
                    <a:schemeClr val="hlink"/>
                  </a:extrusionClr>
                </a:sp3d>
              </p:spPr>
              <p:txBody>
                <a:bodyPr wrap="none" anchor="ctr">
                  <a:flatTx/>
                </a:bodyPr>
                <a:lstStyle/>
                <a:p>
                  <a:endParaRPr lang="en-US"/>
                </a:p>
              </p:txBody>
            </p:sp>
            <p:sp>
              <p:nvSpPr>
                <p:cNvPr id="3135" name="Rectangle 63" descr="Wide upward diagonal"/>
                <p:cNvSpPr>
                  <a:spLocks noChangeArrowheads="1"/>
                </p:cNvSpPr>
                <p:nvPr/>
              </p:nvSpPr>
              <p:spPr bwMode="auto">
                <a:xfrm>
                  <a:off x="2452" y="2374"/>
                  <a:ext cx="282" cy="282"/>
                </a:xfrm>
                <a:prstGeom prst="rect">
                  <a:avLst/>
                </a:prstGeom>
                <a:pattFill prst="wdUpDiag">
                  <a:fgClr>
                    <a:srgbClr val="C0C0C0"/>
                  </a:fgClr>
                  <a:bgClr>
                    <a:srgbClr val="FFFFFF"/>
                  </a:bgClr>
                </a:pattFill>
                <a:ln w="9525">
                  <a:miter lim="800000"/>
                  <a:headEnd/>
                  <a:tailEnd/>
                </a:ln>
                <a:effectLst/>
                <a:scene3d>
                  <a:camera prst="legacyObliqueTopRight"/>
                  <a:lightRig rig="legacyFlat3" dir="b"/>
                </a:scene3d>
                <a:sp3d extrusionH="430200" prstMaterial="legacyMetal">
                  <a:bevelT w="13500" h="13500" prst="angle"/>
                  <a:bevelB w="13500" h="13500" prst="angle"/>
                  <a:extrusionClr>
                    <a:schemeClr val="hlink"/>
                  </a:extrusionClr>
                </a:sp3d>
              </p:spPr>
              <p:txBody>
                <a:bodyPr wrap="none" anchor="ctr">
                  <a:flatTx/>
                </a:bodyPr>
                <a:lstStyle/>
                <a:p>
                  <a:endParaRPr lang="en-US"/>
                </a:p>
              </p:txBody>
            </p:sp>
          </p:grpSp>
        </p:grpSp>
        <p:grpSp>
          <p:nvGrpSpPr>
            <p:cNvPr id="15" name="Group 64"/>
            <p:cNvGrpSpPr>
              <a:grpSpLocks/>
            </p:cNvGrpSpPr>
            <p:nvPr/>
          </p:nvGrpSpPr>
          <p:grpSpPr bwMode="auto">
            <a:xfrm>
              <a:off x="2763" y="2267"/>
              <a:ext cx="871" cy="879"/>
              <a:chOff x="1860" y="1777"/>
              <a:chExt cx="871" cy="879"/>
            </a:xfrm>
          </p:grpSpPr>
          <p:grpSp>
            <p:nvGrpSpPr>
              <p:cNvPr id="16" name="Group 65" descr="Wide upward diagonal"/>
              <p:cNvGrpSpPr>
                <a:grpSpLocks/>
              </p:cNvGrpSpPr>
              <p:nvPr/>
            </p:nvGrpSpPr>
            <p:grpSpPr bwMode="auto">
              <a:xfrm>
                <a:off x="1860" y="2374"/>
                <a:ext cx="871" cy="282"/>
                <a:chOff x="1863" y="2374"/>
                <a:chExt cx="871" cy="282"/>
              </a:xfrm>
            </p:grpSpPr>
            <p:sp>
              <p:nvSpPr>
                <p:cNvPr id="3138" name="Rectangle 66" descr="Wide upward diagonal"/>
                <p:cNvSpPr>
                  <a:spLocks noChangeArrowheads="1"/>
                </p:cNvSpPr>
                <p:nvPr/>
              </p:nvSpPr>
              <p:spPr bwMode="auto">
                <a:xfrm>
                  <a:off x="1863" y="2374"/>
                  <a:ext cx="282" cy="282"/>
                </a:xfrm>
                <a:prstGeom prst="rect">
                  <a:avLst/>
                </a:prstGeom>
                <a:pattFill prst="wdUpDiag">
                  <a:fgClr>
                    <a:srgbClr val="C0C0C0"/>
                  </a:fgClr>
                  <a:bgClr>
                    <a:srgbClr val="FFFFFF"/>
                  </a:bgClr>
                </a:pattFill>
                <a:ln w="9525">
                  <a:miter lim="800000"/>
                  <a:headEnd/>
                  <a:tailEnd/>
                </a:ln>
                <a:effectLst/>
                <a:scene3d>
                  <a:camera prst="legacyObliqueTopRight"/>
                  <a:lightRig rig="legacyFlat3" dir="b"/>
                </a:scene3d>
                <a:sp3d extrusionH="430200" prstMaterial="legacyMetal">
                  <a:bevelT w="13500" h="13500" prst="angle"/>
                  <a:bevelB w="13500" h="13500" prst="angle"/>
                  <a:extrusionClr>
                    <a:schemeClr val="hlink"/>
                  </a:extrusionClr>
                </a:sp3d>
              </p:spPr>
              <p:txBody>
                <a:bodyPr wrap="none" anchor="ctr">
                  <a:flatTx/>
                </a:bodyPr>
                <a:lstStyle/>
                <a:p>
                  <a:endParaRPr lang="en-US"/>
                </a:p>
              </p:txBody>
            </p:sp>
            <p:sp>
              <p:nvSpPr>
                <p:cNvPr id="3139" name="Rectangle 67" descr="Wide upward diagonal"/>
                <p:cNvSpPr>
                  <a:spLocks noChangeArrowheads="1"/>
                </p:cNvSpPr>
                <p:nvPr/>
              </p:nvSpPr>
              <p:spPr bwMode="auto">
                <a:xfrm>
                  <a:off x="2157" y="2374"/>
                  <a:ext cx="282" cy="282"/>
                </a:xfrm>
                <a:prstGeom prst="rect">
                  <a:avLst/>
                </a:prstGeom>
                <a:pattFill prst="wdUpDiag">
                  <a:fgClr>
                    <a:srgbClr val="C0C0C0"/>
                  </a:fgClr>
                  <a:bgClr>
                    <a:srgbClr val="FFFFFF"/>
                  </a:bgClr>
                </a:pattFill>
                <a:ln w="9525">
                  <a:miter lim="800000"/>
                  <a:headEnd/>
                  <a:tailEnd/>
                </a:ln>
                <a:effectLst/>
                <a:scene3d>
                  <a:camera prst="legacyObliqueTopRight"/>
                  <a:lightRig rig="legacyFlat3" dir="b"/>
                </a:scene3d>
                <a:sp3d extrusionH="430200" prstMaterial="legacyMetal">
                  <a:bevelT w="13500" h="13500" prst="angle"/>
                  <a:bevelB w="13500" h="13500" prst="angle"/>
                  <a:extrusionClr>
                    <a:schemeClr val="hlink"/>
                  </a:extrusionClr>
                </a:sp3d>
              </p:spPr>
              <p:txBody>
                <a:bodyPr wrap="none" anchor="ctr">
                  <a:flatTx/>
                </a:bodyPr>
                <a:lstStyle/>
                <a:p>
                  <a:endParaRPr lang="en-US"/>
                </a:p>
              </p:txBody>
            </p:sp>
            <p:sp>
              <p:nvSpPr>
                <p:cNvPr id="3140" name="Rectangle 68" descr="Wide upward diagonal"/>
                <p:cNvSpPr>
                  <a:spLocks noChangeArrowheads="1"/>
                </p:cNvSpPr>
                <p:nvPr/>
              </p:nvSpPr>
              <p:spPr bwMode="auto">
                <a:xfrm>
                  <a:off x="2452" y="2374"/>
                  <a:ext cx="282" cy="282"/>
                </a:xfrm>
                <a:prstGeom prst="rect">
                  <a:avLst/>
                </a:prstGeom>
                <a:pattFill prst="wdUpDiag">
                  <a:fgClr>
                    <a:srgbClr val="C0C0C0"/>
                  </a:fgClr>
                  <a:bgClr>
                    <a:srgbClr val="FFFFFF"/>
                  </a:bgClr>
                </a:pattFill>
                <a:ln w="9525">
                  <a:miter lim="800000"/>
                  <a:headEnd/>
                  <a:tailEnd/>
                </a:ln>
                <a:effectLst/>
                <a:scene3d>
                  <a:camera prst="legacyObliqueTopRight"/>
                  <a:lightRig rig="legacyFlat3" dir="b"/>
                </a:scene3d>
                <a:sp3d extrusionH="430200" prstMaterial="legacyMetal">
                  <a:bevelT w="13500" h="13500" prst="angle"/>
                  <a:bevelB w="13500" h="13500" prst="angle"/>
                  <a:extrusionClr>
                    <a:schemeClr val="hlink"/>
                  </a:extrusionClr>
                </a:sp3d>
              </p:spPr>
              <p:txBody>
                <a:bodyPr wrap="none" anchor="ctr">
                  <a:flatTx/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7" name="Group 69" descr="Wide upward diagonal"/>
              <p:cNvGrpSpPr>
                <a:grpSpLocks/>
              </p:cNvGrpSpPr>
              <p:nvPr/>
            </p:nvGrpSpPr>
            <p:grpSpPr bwMode="auto">
              <a:xfrm>
                <a:off x="1860" y="2075"/>
                <a:ext cx="871" cy="282"/>
                <a:chOff x="1863" y="2374"/>
                <a:chExt cx="871" cy="282"/>
              </a:xfrm>
            </p:grpSpPr>
            <p:sp>
              <p:nvSpPr>
                <p:cNvPr id="3142" name="Rectangle 70" descr="Wide upward diagonal"/>
                <p:cNvSpPr>
                  <a:spLocks noChangeArrowheads="1"/>
                </p:cNvSpPr>
                <p:nvPr/>
              </p:nvSpPr>
              <p:spPr bwMode="auto">
                <a:xfrm>
                  <a:off x="1863" y="2374"/>
                  <a:ext cx="282" cy="282"/>
                </a:xfrm>
                <a:prstGeom prst="rect">
                  <a:avLst/>
                </a:prstGeom>
                <a:pattFill prst="wdUpDiag">
                  <a:fgClr>
                    <a:srgbClr val="C0C0C0"/>
                  </a:fgClr>
                  <a:bgClr>
                    <a:srgbClr val="FFFFFF"/>
                  </a:bgClr>
                </a:pattFill>
                <a:ln w="9525">
                  <a:miter lim="800000"/>
                  <a:headEnd/>
                  <a:tailEnd/>
                </a:ln>
                <a:effectLst/>
                <a:scene3d>
                  <a:camera prst="legacyObliqueTopRight"/>
                  <a:lightRig rig="legacyFlat3" dir="b"/>
                </a:scene3d>
                <a:sp3d extrusionH="430200" prstMaterial="legacyMetal">
                  <a:bevelT w="13500" h="13500" prst="angle"/>
                  <a:bevelB w="13500" h="13500" prst="angle"/>
                  <a:extrusionClr>
                    <a:schemeClr val="hlink"/>
                  </a:extrusionClr>
                </a:sp3d>
              </p:spPr>
              <p:txBody>
                <a:bodyPr wrap="none" anchor="ctr">
                  <a:flatTx/>
                </a:bodyPr>
                <a:lstStyle/>
                <a:p>
                  <a:endParaRPr lang="en-US"/>
                </a:p>
              </p:txBody>
            </p:sp>
            <p:sp>
              <p:nvSpPr>
                <p:cNvPr id="3143" name="Rectangle 71" descr="Wide upward diagonal"/>
                <p:cNvSpPr>
                  <a:spLocks noChangeArrowheads="1"/>
                </p:cNvSpPr>
                <p:nvPr/>
              </p:nvSpPr>
              <p:spPr bwMode="auto">
                <a:xfrm>
                  <a:off x="2157" y="2374"/>
                  <a:ext cx="282" cy="282"/>
                </a:xfrm>
                <a:prstGeom prst="rect">
                  <a:avLst/>
                </a:prstGeom>
                <a:pattFill prst="wdUpDiag">
                  <a:fgClr>
                    <a:srgbClr val="C0C0C0"/>
                  </a:fgClr>
                  <a:bgClr>
                    <a:srgbClr val="FFFFFF"/>
                  </a:bgClr>
                </a:pattFill>
                <a:ln w="9525">
                  <a:miter lim="800000"/>
                  <a:headEnd/>
                  <a:tailEnd/>
                </a:ln>
                <a:effectLst/>
                <a:scene3d>
                  <a:camera prst="legacyObliqueTopRight"/>
                  <a:lightRig rig="legacyFlat3" dir="b"/>
                </a:scene3d>
                <a:sp3d extrusionH="430200" prstMaterial="legacyMetal">
                  <a:bevelT w="13500" h="13500" prst="angle"/>
                  <a:bevelB w="13500" h="13500" prst="angle"/>
                  <a:extrusionClr>
                    <a:schemeClr val="hlink"/>
                  </a:extrusionClr>
                </a:sp3d>
              </p:spPr>
              <p:txBody>
                <a:bodyPr wrap="none" anchor="ctr">
                  <a:flatTx/>
                </a:bodyPr>
                <a:lstStyle/>
                <a:p>
                  <a:endParaRPr lang="en-US"/>
                </a:p>
              </p:txBody>
            </p:sp>
            <p:sp>
              <p:nvSpPr>
                <p:cNvPr id="3144" name="Rectangle 72" descr="Wide upward diagonal"/>
                <p:cNvSpPr>
                  <a:spLocks noChangeArrowheads="1"/>
                </p:cNvSpPr>
                <p:nvPr/>
              </p:nvSpPr>
              <p:spPr bwMode="auto">
                <a:xfrm>
                  <a:off x="2452" y="2374"/>
                  <a:ext cx="282" cy="282"/>
                </a:xfrm>
                <a:prstGeom prst="rect">
                  <a:avLst/>
                </a:prstGeom>
                <a:pattFill prst="wdUpDiag">
                  <a:fgClr>
                    <a:srgbClr val="C0C0C0"/>
                  </a:fgClr>
                  <a:bgClr>
                    <a:srgbClr val="FFFFFF"/>
                  </a:bgClr>
                </a:pattFill>
                <a:ln w="9525">
                  <a:miter lim="800000"/>
                  <a:headEnd/>
                  <a:tailEnd/>
                </a:ln>
                <a:effectLst/>
                <a:scene3d>
                  <a:camera prst="legacyObliqueTopRight"/>
                  <a:lightRig rig="legacyFlat3" dir="b"/>
                </a:scene3d>
                <a:sp3d extrusionH="430200" prstMaterial="legacyMetal">
                  <a:bevelT w="13500" h="13500" prst="angle"/>
                  <a:bevelB w="13500" h="13500" prst="angle"/>
                  <a:extrusionClr>
                    <a:schemeClr val="hlink"/>
                  </a:extrusionClr>
                </a:sp3d>
              </p:spPr>
              <p:txBody>
                <a:bodyPr wrap="none" anchor="ctr">
                  <a:flatTx/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8" name="Group 73" descr="Wide upward diagonal"/>
              <p:cNvGrpSpPr>
                <a:grpSpLocks/>
              </p:cNvGrpSpPr>
              <p:nvPr/>
            </p:nvGrpSpPr>
            <p:grpSpPr bwMode="auto">
              <a:xfrm>
                <a:off x="1860" y="1777"/>
                <a:ext cx="871" cy="282"/>
                <a:chOff x="1863" y="2374"/>
                <a:chExt cx="871" cy="282"/>
              </a:xfrm>
            </p:grpSpPr>
            <p:sp>
              <p:nvSpPr>
                <p:cNvPr id="3146" name="Rectangle 74" descr="Wide upward diagonal"/>
                <p:cNvSpPr>
                  <a:spLocks noChangeArrowheads="1"/>
                </p:cNvSpPr>
                <p:nvPr/>
              </p:nvSpPr>
              <p:spPr bwMode="auto">
                <a:xfrm>
                  <a:off x="1863" y="2374"/>
                  <a:ext cx="282" cy="282"/>
                </a:xfrm>
                <a:prstGeom prst="rect">
                  <a:avLst/>
                </a:prstGeom>
                <a:pattFill prst="wdUpDiag">
                  <a:fgClr>
                    <a:srgbClr val="C0C0C0"/>
                  </a:fgClr>
                  <a:bgClr>
                    <a:srgbClr val="FFFFFF"/>
                  </a:bgClr>
                </a:pattFill>
                <a:ln w="9525">
                  <a:miter lim="800000"/>
                  <a:headEnd/>
                  <a:tailEnd/>
                </a:ln>
                <a:effectLst/>
                <a:scene3d>
                  <a:camera prst="legacyObliqueTopRight"/>
                  <a:lightRig rig="legacyFlat3" dir="b"/>
                </a:scene3d>
                <a:sp3d extrusionH="430200" prstMaterial="legacyMetal">
                  <a:bevelT w="13500" h="13500" prst="angle"/>
                  <a:bevelB w="13500" h="13500" prst="angle"/>
                  <a:extrusionClr>
                    <a:schemeClr val="hlink"/>
                  </a:extrusionClr>
                </a:sp3d>
              </p:spPr>
              <p:txBody>
                <a:bodyPr wrap="none" anchor="ctr">
                  <a:flatTx/>
                </a:bodyPr>
                <a:lstStyle/>
                <a:p>
                  <a:endParaRPr lang="en-US"/>
                </a:p>
              </p:txBody>
            </p:sp>
            <p:sp>
              <p:nvSpPr>
                <p:cNvPr id="3147" name="Rectangle 75" descr="Wide upward diagonal"/>
                <p:cNvSpPr>
                  <a:spLocks noChangeArrowheads="1"/>
                </p:cNvSpPr>
                <p:nvPr/>
              </p:nvSpPr>
              <p:spPr bwMode="auto">
                <a:xfrm>
                  <a:off x="2157" y="2374"/>
                  <a:ext cx="282" cy="282"/>
                </a:xfrm>
                <a:prstGeom prst="rect">
                  <a:avLst/>
                </a:prstGeom>
                <a:pattFill prst="wdUpDiag">
                  <a:fgClr>
                    <a:srgbClr val="C0C0C0"/>
                  </a:fgClr>
                  <a:bgClr>
                    <a:srgbClr val="FFFFFF"/>
                  </a:bgClr>
                </a:pattFill>
                <a:ln w="9525">
                  <a:miter lim="800000"/>
                  <a:headEnd/>
                  <a:tailEnd/>
                </a:ln>
                <a:effectLst/>
                <a:scene3d>
                  <a:camera prst="legacyObliqueTopRight"/>
                  <a:lightRig rig="legacyFlat3" dir="b"/>
                </a:scene3d>
                <a:sp3d extrusionH="430200" prstMaterial="legacyMetal">
                  <a:bevelT w="13500" h="13500" prst="angle"/>
                  <a:bevelB w="13500" h="13500" prst="angle"/>
                  <a:extrusionClr>
                    <a:schemeClr val="hlink"/>
                  </a:extrusionClr>
                </a:sp3d>
              </p:spPr>
              <p:txBody>
                <a:bodyPr wrap="none" anchor="ctr">
                  <a:flatTx/>
                </a:bodyPr>
                <a:lstStyle/>
                <a:p>
                  <a:endParaRPr lang="en-US"/>
                </a:p>
              </p:txBody>
            </p:sp>
            <p:sp>
              <p:nvSpPr>
                <p:cNvPr id="3148" name="Rectangle 76" descr="Wide upward diagonal"/>
                <p:cNvSpPr>
                  <a:spLocks noChangeArrowheads="1"/>
                </p:cNvSpPr>
                <p:nvPr/>
              </p:nvSpPr>
              <p:spPr bwMode="auto">
                <a:xfrm>
                  <a:off x="2452" y="2374"/>
                  <a:ext cx="282" cy="282"/>
                </a:xfrm>
                <a:prstGeom prst="rect">
                  <a:avLst/>
                </a:prstGeom>
                <a:pattFill prst="wdUpDiag">
                  <a:fgClr>
                    <a:srgbClr val="C0C0C0"/>
                  </a:fgClr>
                  <a:bgClr>
                    <a:srgbClr val="FFFFFF"/>
                  </a:bgClr>
                </a:pattFill>
                <a:ln w="9525">
                  <a:miter lim="800000"/>
                  <a:headEnd/>
                  <a:tailEnd/>
                </a:ln>
                <a:effectLst/>
                <a:scene3d>
                  <a:camera prst="legacyObliqueTopRight"/>
                  <a:lightRig rig="legacyFlat3" dir="b"/>
                </a:scene3d>
                <a:sp3d extrusionH="430200" prstMaterial="legacyMetal">
                  <a:bevelT w="13500" h="13500" prst="angle"/>
                  <a:bevelB w="13500" h="13500" prst="angle"/>
                  <a:extrusionClr>
                    <a:schemeClr val="hlink"/>
                  </a:extrusionClr>
                </a:sp3d>
              </p:spPr>
              <p:txBody>
                <a:bodyPr wrap="none" anchor="ctr">
                  <a:flatTx/>
                </a:bodyPr>
                <a:lstStyle/>
                <a:p>
                  <a:endParaRPr lang="en-US"/>
                </a:p>
              </p:txBody>
            </p:sp>
          </p:grpSp>
        </p:grpSp>
        <p:sp>
          <p:nvSpPr>
            <p:cNvPr id="3149" name="AutoShape 77" descr="Solid diamond"/>
            <p:cNvSpPr>
              <a:spLocks noChangeArrowheads="1"/>
            </p:cNvSpPr>
            <p:nvPr/>
          </p:nvSpPr>
          <p:spPr bwMode="auto">
            <a:xfrm>
              <a:off x="3281" y="1950"/>
              <a:ext cx="376" cy="100"/>
            </a:xfrm>
            <a:prstGeom prst="parallelogram">
              <a:avLst>
                <a:gd name="adj" fmla="val 98004"/>
              </a:avLst>
            </a:prstGeom>
            <a:pattFill prst="solidDmnd">
              <a:fgClr>
                <a:srgbClr val="C0C0C0"/>
              </a:fgClr>
              <a:bgClr>
                <a:schemeClr val="bg1"/>
              </a:bgClr>
            </a:patt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9" name="Group 78"/>
          <p:cNvGrpSpPr>
            <a:grpSpLocks/>
          </p:cNvGrpSpPr>
          <p:nvPr/>
        </p:nvGrpSpPr>
        <p:grpSpPr bwMode="auto">
          <a:xfrm>
            <a:off x="1495425" y="4491038"/>
            <a:ext cx="1741488" cy="1897062"/>
            <a:chOff x="917" y="1521"/>
            <a:chExt cx="1097" cy="1195"/>
          </a:xfrm>
        </p:grpSpPr>
        <p:grpSp>
          <p:nvGrpSpPr>
            <p:cNvPr id="20" name="Group 79" descr="Wide upward diagonal"/>
            <p:cNvGrpSpPr>
              <a:grpSpLocks/>
            </p:cNvGrpSpPr>
            <p:nvPr/>
          </p:nvGrpSpPr>
          <p:grpSpPr bwMode="auto">
            <a:xfrm>
              <a:off x="1143" y="2217"/>
              <a:ext cx="871" cy="282"/>
              <a:chOff x="1863" y="2374"/>
              <a:chExt cx="871" cy="282"/>
            </a:xfrm>
          </p:grpSpPr>
          <p:sp>
            <p:nvSpPr>
              <p:cNvPr id="3152" name="Rectangle 80" descr="Wide upward diagonal"/>
              <p:cNvSpPr>
                <a:spLocks noChangeArrowheads="1"/>
              </p:cNvSpPr>
              <p:nvPr/>
            </p:nvSpPr>
            <p:spPr bwMode="auto">
              <a:xfrm>
                <a:off x="1863" y="2374"/>
                <a:ext cx="282" cy="282"/>
              </a:xfrm>
              <a:prstGeom prst="rect">
                <a:avLst/>
              </a:prstGeom>
              <a:pattFill prst="wdUpDiag">
                <a:fgClr>
                  <a:srgbClr val="C0C0C0"/>
                </a:fgClr>
                <a:bgClr>
                  <a:srgbClr val="FFFFFF"/>
                </a:bgClr>
              </a:pattFill>
              <a:ln w="9525">
                <a:miter lim="800000"/>
                <a:headEnd/>
                <a:tailEnd/>
              </a:ln>
              <a:effectLst/>
              <a:scene3d>
                <a:camera prst="legacyObliqueTopRight"/>
                <a:lightRig rig="legacyFlat3" dir="b"/>
              </a:scene3d>
              <a:sp3d extrusionH="430200" prstMaterial="legacyMetal">
                <a:bevelT w="13500" h="13500" prst="angle"/>
                <a:bevelB w="13500" h="13500" prst="angle"/>
                <a:extrusionClr>
                  <a:schemeClr val="hlink"/>
                </a:extrusionClr>
              </a:sp3d>
            </p:spPr>
            <p:txBody>
              <a:bodyPr wrap="none" anchor="ctr">
                <a:flatTx/>
              </a:bodyPr>
              <a:lstStyle/>
              <a:p>
                <a:endParaRPr lang="en-US"/>
              </a:p>
            </p:txBody>
          </p:sp>
          <p:sp>
            <p:nvSpPr>
              <p:cNvPr id="3153" name="Rectangle 81" descr="Wide upward diagonal"/>
              <p:cNvSpPr>
                <a:spLocks noChangeArrowheads="1"/>
              </p:cNvSpPr>
              <p:nvPr/>
            </p:nvSpPr>
            <p:spPr bwMode="auto">
              <a:xfrm>
                <a:off x="2157" y="2374"/>
                <a:ext cx="282" cy="282"/>
              </a:xfrm>
              <a:prstGeom prst="rect">
                <a:avLst/>
              </a:prstGeom>
              <a:pattFill prst="wdUpDiag">
                <a:fgClr>
                  <a:srgbClr val="C0C0C0"/>
                </a:fgClr>
                <a:bgClr>
                  <a:srgbClr val="FFFFFF"/>
                </a:bgClr>
              </a:pattFill>
              <a:ln w="9525">
                <a:miter lim="800000"/>
                <a:headEnd/>
                <a:tailEnd/>
              </a:ln>
              <a:effectLst/>
              <a:scene3d>
                <a:camera prst="legacyObliqueTopRight"/>
                <a:lightRig rig="legacyFlat3" dir="b"/>
              </a:scene3d>
              <a:sp3d extrusionH="430200" prstMaterial="legacyMetal">
                <a:bevelT w="13500" h="13500" prst="angle"/>
                <a:bevelB w="13500" h="13500" prst="angle"/>
                <a:extrusionClr>
                  <a:schemeClr val="hlink"/>
                </a:extrusionClr>
              </a:sp3d>
            </p:spPr>
            <p:txBody>
              <a:bodyPr wrap="none" anchor="ctr">
                <a:flatTx/>
              </a:bodyPr>
              <a:lstStyle/>
              <a:p>
                <a:endParaRPr lang="en-US"/>
              </a:p>
            </p:txBody>
          </p:sp>
          <p:sp>
            <p:nvSpPr>
              <p:cNvPr id="3154" name="Rectangle 82" descr="Wide upward diagonal"/>
              <p:cNvSpPr>
                <a:spLocks noChangeArrowheads="1"/>
              </p:cNvSpPr>
              <p:nvPr/>
            </p:nvSpPr>
            <p:spPr bwMode="auto">
              <a:xfrm>
                <a:off x="2452" y="2374"/>
                <a:ext cx="282" cy="282"/>
              </a:xfrm>
              <a:prstGeom prst="rect">
                <a:avLst/>
              </a:prstGeom>
              <a:pattFill prst="wdUpDiag">
                <a:fgClr>
                  <a:srgbClr val="C0C0C0"/>
                </a:fgClr>
                <a:bgClr>
                  <a:srgbClr val="FFFFFF"/>
                </a:bgClr>
              </a:pattFill>
              <a:ln w="9525">
                <a:miter lim="800000"/>
                <a:headEnd/>
                <a:tailEnd/>
              </a:ln>
              <a:effectLst/>
              <a:scene3d>
                <a:camera prst="legacyObliqueTopRight"/>
                <a:lightRig rig="legacyFlat3" dir="b"/>
              </a:scene3d>
              <a:sp3d extrusionH="430200" prstMaterial="legacyMetal">
                <a:bevelT w="13500" h="13500" prst="angle"/>
                <a:bevelB w="13500" h="13500" prst="angle"/>
                <a:extrusionClr>
                  <a:schemeClr val="hlink"/>
                </a:extrusionClr>
              </a:sp3d>
            </p:spPr>
            <p:txBody>
              <a:bodyPr wrap="none" anchor="ctr">
                <a:flatTx/>
              </a:bodyPr>
              <a:lstStyle/>
              <a:p>
                <a:endParaRPr lang="en-US"/>
              </a:p>
            </p:txBody>
          </p:sp>
        </p:grpSp>
        <p:grpSp>
          <p:nvGrpSpPr>
            <p:cNvPr id="21" name="Group 83" descr="Wide upward diagonal"/>
            <p:cNvGrpSpPr>
              <a:grpSpLocks/>
            </p:cNvGrpSpPr>
            <p:nvPr/>
          </p:nvGrpSpPr>
          <p:grpSpPr bwMode="auto">
            <a:xfrm>
              <a:off x="1143" y="1918"/>
              <a:ext cx="871" cy="282"/>
              <a:chOff x="1863" y="2374"/>
              <a:chExt cx="871" cy="282"/>
            </a:xfrm>
          </p:grpSpPr>
          <p:sp>
            <p:nvSpPr>
              <p:cNvPr id="3156" name="Rectangle 84" descr="Wide upward diagonal"/>
              <p:cNvSpPr>
                <a:spLocks noChangeArrowheads="1"/>
              </p:cNvSpPr>
              <p:nvPr/>
            </p:nvSpPr>
            <p:spPr bwMode="auto">
              <a:xfrm>
                <a:off x="1863" y="2374"/>
                <a:ext cx="282" cy="282"/>
              </a:xfrm>
              <a:prstGeom prst="rect">
                <a:avLst/>
              </a:prstGeom>
              <a:pattFill prst="wdUpDiag">
                <a:fgClr>
                  <a:srgbClr val="C0C0C0"/>
                </a:fgClr>
                <a:bgClr>
                  <a:srgbClr val="FFFFFF"/>
                </a:bgClr>
              </a:pattFill>
              <a:ln w="9525">
                <a:miter lim="800000"/>
                <a:headEnd/>
                <a:tailEnd/>
              </a:ln>
              <a:effectLst/>
              <a:scene3d>
                <a:camera prst="legacyObliqueTopRight"/>
                <a:lightRig rig="legacyFlat3" dir="b"/>
              </a:scene3d>
              <a:sp3d extrusionH="430200" prstMaterial="legacyMetal">
                <a:bevelT w="13500" h="13500" prst="angle"/>
                <a:bevelB w="13500" h="13500" prst="angle"/>
                <a:extrusionClr>
                  <a:schemeClr val="tx1"/>
                </a:extrusionClr>
              </a:sp3d>
            </p:spPr>
            <p:txBody>
              <a:bodyPr wrap="none" anchor="ctr">
                <a:flatTx/>
              </a:bodyPr>
              <a:lstStyle/>
              <a:p>
                <a:endParaRPr lang="en-US"/>
              </a:p>
            </p:txBody>
          </p:sp>
          <p:sp>
            <p:nvSpPr>
              <p:cNvPr id="3157" name="Rectangle 85" descr="Wide upward diagonal"/>
              <p:cNvSpPr>
                <a:spLocks noChangeArrowheads="1"/>
              </p:cNvSpPr>
              <p:nvPr/>
            </p:nvSpPr>
            <p:spPr bwMode="auto">
              <a:xfrm>
                <a:off x="2157" y="2374"/>
                <a:ext cx="282" cy="282"/>
              </a:xfrm>
              <a:prstGeom prst="rect">
                <a:avLst/>
              </a:prstGeom>
              <a:pattFill prst="wdUpDiag">
                <a:fgClr>
                  <a:srgbClr val="C0C0C0"/>
                </a:fgClr>
                <a:bgClr>
                  <a:srgbClr val="FFFFFF"/>
                </a:bgClr>
              </a:pattFill>
              <a:ln w="9525">
                <a:miter lim="800000"/>
                <a:headEnd/>
                <a:tailEnd/>
              </a:ln>
              <a:effectLst/>
              <a:scene3d>
                <a:camera prst="legacyObliqueTopRight"/>
                <a:lightRig rig="legacyFlat3" dir="b"/>
              </a:scene3d>
              <a:sp3d extrusionH="430200" prstMaterial="legacyMetal">
                <a:bevelT w="13500" h="13500" prst="angle"/>
                <a:bevelB w="13500" h="13500" prst="angle"/>
                <a:extrusionClr>
                  <a:schemeClr val="tx1"/>
                </a:extrusionClr>
              </a:sp3d>
            </p:spPr>
            <p:txBody>
              <a:bodyPr wrap="none" anchor="ctr">
                <a:flatTx/>
              </a:bodyPr>
              <a:lstStyle/>
              <a:p>
                <a:endParaRPr lang="en-US"/>
              </a:p>
            </p:txBody>
          </p:sp>
          <p:sp>
            <p:nvSpPr>
              <p:cNvPr id="3158" name="Rectangle 86" descr="Wide upward diagonal"/>
              <p:cNvSpPr>
                <a:spLocks noChangeArrowheads="1"/>
              </p:cNvSpPr>
              <p:nvPr/>
            </p:nvSpPr>
            <p:spPr bwMode="auto">
              <a:xfrm>
                <a:off x="2452" y="2374"/>
                <a:ext cx="282" cy="282"/>
              </a:xfrm>
              <a:prstGeom prst="rect">
                <a:avLst/>
              </a:prstGeom>
              <a:pattFill prst="wdUpDiag">
                <a:fgClr>
                  <a:srgbClr val="C0C0C0"/>
                </a:fgClr>
                <a:bgClr>
                  <a:srgbClr val="FFFFFF"/>
                </a:bgClr>
              </a:pattFill>
              <a:ln w="9525">
                <a:miter lim="800000"/>
                <a:headEnd/>
                <a:tailEnd/>
              </a:ln>
              <a:effectLst/>
              <a:scene3d>
                <a:camera prst="legacyObliqueTopRight"/>
                <a:lightRig rig="legacyFlat3" dir="b"/>
              </a:scene3d>
              <a:sp3d extrusionH="430200" prstMaterial="legacyMetal">
                <a:bevelT w="13500" h="13500" prst="angle"/>
                <a:bevelB w="13500" h="13500" prst="angle"/>
                <a:extrusionClr>
                  <a:schemeClr val="tx1"/>
                </a:extrusionClr>
              </a:sp3d>
            </p:spPr>
            <p:txBody>
              <a:bodyPr wrap="none" anchor="ctr">
                <a:flatTx/>
              </a:bodyPr>
              <a:lstStyle/>
              <a:p>
                <a:endParaRPr lang="en-US"/>
              </a:p>
            </p:txBody>
          </p:sp>
        </p:grpSp>
        <p:grpSp>
          <p:nvGrpSpPr>
            <p:cNvPr id="22" name="Group 87" descr="Wide upward diagonal"/>
            <p:cNvGrpSpPr>
              <a:grpSpLocks/>
            </p:cNvGrpSpPr>
            <p:nvPr/>
          </p:nvGrpSpPr>
          <p:grpSpPr bwMode="auto">
            <a:xfrm>
              <a:off x="1143" y="1620"/>
              <a:ext cx="871" cy="282"/>
              <a:chOff x="1863" y="2374"/>
              <a:chExt cx="871" cy="282"/>
            </a:xfrm>
          </p:grpSpPr>
          <p:sp>
            <p:nvSpPr>
              <p:cNvPr id="3160" name="Rectangle 88" descr="Wide upward diagonal"/>
              <p:cNvSpPr>
                <a:spLocks noChangeArrowheads="1"/>
              </p:cNvSpPr>
              <p:nvPr/>
            </p:nvSpPr>
            <p:spPr bwMode="auto">
              <a:xfrm>
                <a:off x="1863" y="2374"/>
                <a:ext cx="282" cy="282"/>
              </a:xfrm>
              <a:prstGeom prst="rect">
                <a:avLst/>
              </a:prstGeom>
              <a:pattFill prst="wdUpDiag">
                <a:fgClr>
                  <a:srgbClr val="C0C0C0"/>
                </a:fgClr>
                <a:bgClr>
                  <a:srgbClr val="FFFFFF"/>
                </a:bgClr>
              </a:pattFill>
              <a:ln w="9525">
                <a:miter lim="800000"/>
                <a:headEnd/>
                <a:tailEnd/>
              </a:ln>
              <a:effectLst/>
              <a:scene3d>
                <a:camera prst="legacyObliqueTopRight"/>
                <a:lightRig rig="legacyFlat3" dir="b"/>
              </a:scene3d>
              <a:sp3d extrusionH="430200" prstMaterial="legacyMetal">
                <a:bevelT w="13500" h="13500" prst="angle"/>
                <a:bevelB w="13500" h="13500" prst="angle"/>
                <a:extrusionClr>
                  <a:schemeClr val="hlink"/>
                </a:extrusionClr>
              </a:sp3d>
            </p:spPr>
            <p:txBody>
              <a:bodyPr wrap="none" anchor="ctr">
                <a:flatTx/>
              </a:bodyPr>
              <a:lstStyle/>
              <a:p>
                <a:endParaRPr lang="en-US"/>
              </a:p>
            </p:txBody>
          </p:sp>
          <p:sp>
            <p:nvSpPr>
              <p:cNvPr id="3161" name="Rectangle 89" descr="Wide upward diagonal"/>
              <p:cNvSpPr>
                <a:spLocks noChangeArrowheads="1"/>
              </p:cNvSpPr>
              <p:nvPr/>
            </p:nvSpPr>
            <p:spPr bwMode="auto">
              <a:xfrm>
                <a:off x="2157" y="2374"/>
                <a:ext cx="282" cy="282"/>
              </a:xfrm>
              <a:prstGeom prst="rect">
                <a:avLst/>
              </a:prstGeom>
              <a:pattFill prst="wdUpDiag">
                <a:fgClr>
                  <a:srgbClr val="C0C0C0"/>
                </a:fgClr>
                <a:bgClr>
                  <a:srgbClr val="FFFFFF"/>
                </a:bgClr>
              </a:pattFill>
              <a:ln w="9525">
                <a:miter lim="800000"/>
                <a:headEnd/>
                <a:tailEnd/>
              </a:ln>
              <a:effectLst/>
              <a:scene3d>
                <a:camera prst="legacyObliqueTopRight"/>
                <a:lightRig rig="legacyFlat3" dir="b"/>
              </a:scene3d>
              <a:sp3d extrusionH="430200" prstMaterial="legacyMetal">
                <a:bevelT w="13500" h="13500" prst="angle"/>
                <a:bevelB w="13500" h="13500" prst="angle"/>
                <a:extrusionClr>
                  <a:schemeClr val="hlink"/>
                </a:extrusionClr>
              </a:sp3d>
            </p:spPr>
            <p:txBody>
              <a:bodyPr wrap="none" anchor="ctr">
                <a:flatTx/>
              </a:bodyPr>
              <a:lstStyle/>
              <a:p>
                <a:endParaRPr lang="en-US"/>
              </a:p>
            </p:txBody>
          </p:sp>
          <p:sp>
            <p:nvSpPr>
              <p:cNvPr id="3162" name="Rectangle 90" descr="Wide upward diagonal"/>
              <p:cNvSpPr>
                <a:spLocks noChangeArrowheads="1"/>
              </p:cNvSpPr>
              <p:nvPr/>
            </p:nvSpPr>
            <p:spPr bwMode="auto">
              <a:xfrm>
                <a:off x="2452" y="2374"/>
                <a:ext cx="282" cy="282"/>
              </a:xfrm>
              <a:prstGeom prst="rect">
                <a:avLst/>
              </a:prstGeom>
              <a:pattFill prst="wdUpDiag">
                <a:fgClr>
                  <a:srgbClr val="C0C0C0"/>
                </a:fgClr>
                <a:bgClr>
                  <a:srgbClr val="FFFFFF"/>
                </a:bgClr>
              </a:pattFill>
              <a:ln w="9525">
                <a:miter lim="800000"/>
                <a:headEnd/>
                <a:tailEnd/>
              </a:ln>
              <a:effectLst/>
              <a:scene3d>
                <a:camera prst="legacyObliqueTopRight"/>
                <a:lightRig rig="legacyFlat3" dir="b"/>
              </a:scene3d>
              <a:sp3d extrusionH="430200" prstMaterial="legacyMetal">
                <a:bevelT w="13500" h="13500" prst="angle"/>
                <a:bevelB w="13500" h="13500" prst="angle"/>
                <a:extrusionClr>
                  <a:schemeClr val="hlink"/>
                </a:extrusionClr>
              </a:sp3d>
            </p:spPr>
            <p:txBody>
              <a:bodyPr wrap="none" anchor="ctr">
                <a:flatTx/>
              </a:bodyPr>
              <a:lstStyle/>
              <a:p>
                <a:endParaRPr lang="en-US"/>
              </a:p>
            </p:txBody>
          </p:sp>
        </p:grpSp>
        <p:grpSp>
          <p:nvGrpSpPr>
            <p:cNvPr id="23" name="Group 91" descr="Wide upward diagonal"/>
            <p:cNvGrpSpPr>
              <a:grpSpLocks/>
            </p:cNvGrpSpPr>
            <p:nvPr/>
          </p:nvGrpSpPr>
          <p:grpSpPr bwMode="auto">
            <a:xfrm>
              <a:off x="1030" y="2325"/>
              <a:ext cx="871" cy="282"/>
              <a:chOff x="1863" y="2374"/>
              <a:chExt cx="871" cy="282"/>
            </a:xfrm>
          </p:grpSpPr>
          <p:sp>
            <p:nvSpPr>
              <p:cNvPr id="3164" name="Rectangle 92" descr="Wide upward diagonal"/>
              <p:cNvSpPr>
                <a:spLocks noChangeArrowheads="1"/>
              </p:cNvSpPr>
              <p:nvPr/>
            </p:nvSpPr>
            <p:spPr bwMode="auto">
              <a:xfrm>
                <a:off x="1863" y="2374"/>
                <a:ext cx="282" cy="282"/>
              </a:xfrm>
              <a:prstGeom prst="rect">
                <a:avLst/>
              </a:prstGeom>
              <a:pattFill prst="wdUpDiag">
                <a:fgClr>
                  <a:srgbClr val="C0C0C0"/>
                </a:fgClr>
                <a:bgClr>
                  <a:srgbClr val="FFFFFF"/>
                </a:bgClr>
              </a:pattFill>
              <a:ln w="9525">
                <a:miter lim="800000"/>
                <a:headEnd/>
                <a:tailEnd/>
              </a:ln>
              <a:effectLst/>
              <a:scene3d>
                <a:camera prst="legacyObliqueTopRight"/>
                <a:lightRig rig="legacyFlat3" dir="b"/>
              </a:scene3d>
              <a:sp3d extrusionH="430200" prstMaterial="legacyMetal">
                <a:bevelT w="13500" h="13500" prst="angle"/>
                <a:bevelB w="13500" h="13500" prst="angle"/>
                <a:extrusionClr>
                  <a:schemeClr val="tx1"/>
                </a:extrusionClr>
              </a:sp3d>
            </p:spPr>
            <p:txBody>
              <a:bodyPr wrap="none" anchor="ctr">
                <a:flatTx/>
              </a:bodyPr>
              <a:lstStyle/>
              <a:p>
                <a:endParaRPr lang="en-US"/>
              </a:p>
            </p:txBody>
          </p:sp>
          <p:sp>
            <p:nvSpPr>
              <p:cNvPr id="3165" name="Rectangle 93" descr="Wide upward diagonal"/>
              <p:cNvSpPr>
                <a:spLocks noChangeArrowheads="1"/>
              </p:cNvSpPr>
              <p:nvPr/>
            </p:nvSpPr>
            <p:spPr bwMode="auto">
              <a:xfrm>
                <a:off x="2157" y="2374"/>
                <a:ext cx="282" cy="282"/>
              </a:xfrm>
              <a:prstGeom prst="rect">
                <a:avLst/>
              </a:prstGeom>
              <a:pattFill prst="wdUpDiag">
                <a:fgClr>
                  <a:srgbClr val="C0C0C0"/>
                </a:fgClr>
                <a:bgClr>
                  <a:srgbClr val="FFFFFF"/>
                </a:bgClr>
              </a:pattFill>
              <a:ln w="9525">
                <a:miter lim="800000"/>
                <a:headEnd/>
                <a:tailEnd/>
              </a:ln>
              <a:effectLst/>
              <a:scene3d>
                <a:camera prst="legacyObliqueTopRight"/>
                <a:lightRig rig="legacyFlat3" dir="b"/>
              </a:scene3d>
              <a:sp3d extrusionH="430200" prstMaterial="legacyMetal">
                <a:bevelT w="13500" h="13500" prst="angle"/>
                <a:bevelB w="13500" h="13500" prst="angle"/>
                <a:extrusionClr>
                  <a:schemeClr val="tx1"/>
                </a:extrusionClr>
              </a:sp3d>
            </p:spPr>
            <p:txBody>
              <a:bodyPr wrap="none" anchor="ctr">
                <a:flatTx/>
              </a:bodyPr>
              <a:lstStyle/>
              <a:p>
                <a:endParaRPr lang="en-US"/>
              </a:p>
            </p:txBody>
          </p:sp>
          <p:sp>
            <p:nvSpPr>
              <p:cNvPr id="3166" name="Rectangle 94" descr="Wide upward diagonal"/>
              <p:cNvSpPr>
                <a:spLocks noChangeArrowheads="1"/>
              </p:cNvSpPr>
              <p:nvPr/>
            </p:nvSpPr>
            <p:spPr bwMode="auto">
              <a:xfrm>
                <a:off x="2452" y="2374"/>
                <a:ext cx="282" cy="282"/>
              </a:xfrm>
              <a:prstGeom prst="rect">
                <a:avLst/>
              </a:prstGeom>
              <a:pattFill prst="wdUpDiag">
                <a:fgClr>
                  <a:srgbClr val="C0C0C0"/>
                </a:fgClr>
                <a:bgClr>
                  <a:srgbClr val="FFFFFF"/>
                </a:bgClr>
              </a:pattFill>
              <a:ln w="9525">
                <a:miter lim="800000"/>
                <a:headEnd/>
                <a:tailEnd/>
              </a:ln>
              <a:effectLst/>
              <a:scene3d>
                <a:camera prst="legacyObliqueTopRight"/>
                <a:lightRig rig="legacyFlat3" dir="b"/>
              </a:scene3d>
              <a:sp3d extrusionH="430200" prstMaterial="legacyMetal">
                <a:bevelT w="13500" h="13500" prst="angle"/>
                <a:bevelB w="13500" h="13500" prst="angle"/>
                <a:extrusionClr>
                  <a:schemeClr val="tx1"/>
                </a:extrusionClr>
              </a:sp3d>
            </p:spPr>
            <p:txBody>
              <a:bodyPr wrap="none" anchor="ctr">
                <a:flatTx/>
              </a:bodyPr>
              <a:lstStyle/>
              <a:p>
                <a:endParaRPr lang="en-US"/>
              </a:p>
            </p:txBody>
          </p:sp>
        </p:grpSp>
        <p:sp>
          <p:nvSpPr>
            <p:cNvPr id="3167" name="Rectangle 95" descr="Wide upward diagonal"/>
            <p:cNvSpPr>
              <a:spLocks noChangeArrowheads="1"/>
            </p:cNvSpPr>
            <p:nvPr/>
          </p:nvSpPr>
          <p:spPr bwMode="auto">
            <a:xfrm>
              <a:off x="1030" y="2026"/>
              <a:ext cx="282" cy="282"/>
            </a:xfrm>
            <a:prstGeom prst="rect">
              <a:avLst/>
            </a:prstGeom>
            <a:pattFill prst="wdUpDiag">
              <a:fgClr>
                <a:srgbClr val="C0C0C0"/>
              </a:fgClr>
              <a:bgClr>
                <a:srgbClr val="FFFFFF"/>
              </a:bgClr>
            </a:pattFill>
            <a:ln w="9525">
              <a:miter lim="800000"/>
              <a:headEnd/>
              <a:tailEnd/>
            </a:ln>
            <a:effectLst/>
            <a:scene3d>
              <a:camera prst="legacyObliqueTopRight"/>
              <a:lightRig rig="legacyFlat3" dir="b"/>
            </a:scene3d>
            <a:sp3d extrusionH="430200" prstMaterial="legacyMetal">
              <a:bevelT w="13500" h="13500" prst="angle"/>
              <a:bevelB w="13500" h="13500" prst="angle"/>
              <a:extrusionClr>
                <a:schemeClr val="hlink"/>
              </a:extrusionClr>
            </a:sp3d>
          </p:spPr>
          <p:txBody>
            <a:bodyPr wrap="none" anchor="ctr">
              <a:flatTx/>
            </a:bodyPr>
            <a:lstStyle/>
            <a:p>
              <a:endParaRPr lang="en-US"/>
            </a:p>
          </p:txBody>
        </p:sp>
        <p:sp>
          <p:nvSpPr>
            <p:cNvPr id="3168" name="Rectangle 96" descr="Wide upward diagonal"/>
            <p:cNvSpPr>
              <a:spLocks noChangeArrowheads="1"/>
            </p:cNvSpPr>
            <p:nvPr/>
          </p:nvSpPr>
          <p:spPr bwMode="auto">
            <a:xfrm>
              <a:off x="1324" y="2026"/>
              <a:ext cx="282" cy="282"/>
            </a:xfrm>
            <a:prstGeom prst="rect">
              <a:avLst/>
            </a:prstGeom>
            <a:pattFill prst="wdUpDiag">
              <a:fgClr>
                <a:srgbClr val="C0C0C0"/>
              </a:fgClr>
              <a:bgClr>
                <a:srgbClr val="FFFFFF"/>
              </a:bgClr>
            </a:pattFill>
            <a:ln w="9525">
              <a:miter lim="800000"/>
              <a:headEnd/>
              <a:tailEnd/>
            </a:ln>
            <a:effectLst/>
            <a:scene3d>
              <a:camera prst="legacyObliqueTopRight"/>
              <a:lightRig rig="legacyFlat3" dir="b"/>
            </a:scene3d>
            <a:sp3d extrusionH="430200" prstMaterial="legacyMetal">
              <a:bevelT w="13500" h="13500" prst="angle"/>
              <a:bevelB w="13500" h="13500" prst="angle"/>
              <a:extrusionClr>
                <a:schemeClr val="hlink"/>
              </a:extrusionClr>
            </a:sp3d>
          </p:spPr>
          <p:txBody>
            <a:bodyPr wrap="none" anchor="ctr">
              <a:flatTx/>
            </a:bodyPr>
            <a:lstStyle/>
            <a:p>
              <a:endParaRPr lang="en-US"/>
            </a:p>
          </p:txBody>
        </p:sp>
        <p:sp>
          <p:nvSpPr>
            <p:cNvPr id="3169" name="Rectangle 97" descr="Wide upward diagonal"/>
            <p:cNvSpPr>
              <a:spLocks noChangeArrowheads="1"/>
            </p:cNvSpPr>
            <p:nvPr/>
          </p:nvSpPr>
          <p:spPr bwMode="auto">
            <a:xfrm>
              <a:off x="1619" y="2026"/>
              <a:ext cx="282" cy="282"/>
            </a:xfrm>
            <a:prstGeom prst="rect">
              <a:avLst/>
            </a:prstGeom>
            <a:pattFill prst="wdUpDiag">
              <a:fgClr>
                <a:srgbClr val="C0C0C0"/>
              </a:fgClr>
              <a:bgClr>
                <a:srgbClr val="FFFFFF"/>
              </a:bgClr>
            </a:pattFill>
            <a:ln w="9525">
              <a:miter lim="800000"/>
              <a:headEnd/>
              <a:tailEnd/>
            </a:ln>
            <a:effectLst/>
            <a:scene3d>
              <a:camera prst="legacyObliqueTopRight"/>
              <a:lightRig rig="legacyFlat2" dir="t"/>
            </a:scene3d>
            <a:sp3d extrusionH="430200" prstMaterial="legacyMetal">
              <a:bevelT w="13500" h="13500" prst="angle"/>
              <a:bevelB w="13500" h="13500" prst="angle"/>
              <a:extrusionClr>
                <a:schemeClr val="bg1"/>
              </a:extrusionClr>
            </a:sp3d>
          </p:spPr>
          <p:txBody>
            <a:bodyPr wrap="none" anchor="ctr">
              <a:flatTx/>
            </a:bodyPr>
            <a:lstStyle/>
            <a:p>
              <a:endParaRPr lang="en-US"/>
            </a:p>
          </p:txBody>
        </p:sp>
        <p:grpSp>
          <p:nvGrpSpPr>
            <p:cNvPr id="24" name="Group 98" descr="Wide upward diagonal"/>
            <p:cNvGrpSpPr>
              <a:grpSpLocks/>
            </p:cNvGrpSpPr>
            <p:nvPr/>
          </p:nvGrpSpPr>
          <p:grpSpPr bwMode="auto">
            <a:xfrm>
              <a:off x="1030" y="1728"/>
              <a:ext cx="871" cy="282"/>
              <a:chOff x="1863" y="2374"/>
              <a:chExt cx="871" cy="282"/>
            </a:xfrm>
          </p:grpSpPr>
          <p:sp>
            <p:nvSpPr>
              <p:cNvPr id="3171" name="Rectangle 99" descr="Wide upward diagonal"/>
              <p:cNvSpPr>
                <a:spLocks noChangeArrowheads="1"/>
              </p:cNvSpPr>
              <p:nvPr/>
            </p:nvSpPr>
            <p:spPr bwMode="auto">
              <a:xfrm>
                <a:off x="1863" y="2374"/>
                <a:ext cx="282" cy="282"/>
              </a:xfrm>
              <a:prstGeom prst="rect">
                <a:avLst/>
              </a:prstGeom>
              <a:pattFill prst="wdUpDiag">
                <a:fgClr>
                  <a:srgbClr val="C0C0C0"/>
                </a:fgClr>
                <a:bgClr>
                  <a:srgbClr val="FFFFFF"/>
                </a:bgClr>
              </a:pattFill>
              <a:ln w="9525">
                <a:miter lim="800000"/>
                <a:headEnd/>
                <a:tailEnd/>
              </a:ln>
              <a:effectLst/>
              <a:scene3d>
                <a:camera prst="legacyObliqueTopRight"/>
                <a:lightRig rig="legacyFlat3" dir="b"/>
              </a:scene3d>
              <a:sp3d extrusionH="430200" prstMaterial="legacyMetal">
                <a:bevelT w="13500" h="13500" prst="angle"/>
                <a:bevelB w="13500" h="13500" prst="angle"/>
                <a:extrusionClr>
                  <a:schemeClr val="hlink"/>
                </a:extrusionClr>
              </a:sp3d>
            </p:spPr>
            <p:txBody>
              <a:bodyPr wrap="none" anchor="ctr">
                <a:flatTx/>
              </a:bodyPr>
              <a:lstStyle/>
              <a:p>
                <a:endParaRPr lang="en-US"/>
              </a:p>
            </p:txBody>
          </p:sp>
          <p:sp>
            <p:nvSpPr>
              <p:cNvPr id="3172" name="Rectangle 100" descr="Wide upward diagonal"/>
              <p:cNvSpPr>
                <a:spLocks noChangeArrowheads="1"/>
              </p:cNvSpPr>
              <p:nvPr/>
            </p:nvSpPr>
            <p:spPr bwMode="auto">
              <a:xfrm>
                <a:off x="2157" y="2374"/>
                <a:ext cx="282" cy="282"/>
              </a:xfrm>
              <a:prstGeom prst="rect">
                <a:avLst/>
              </a:prstGeom>
              <a:pattFill prst="wdUpDiag">
                <a:fgClr>
                  <a:srgbClr val="C0C0C0"/>
                </a:fgClr>
                <a:bgClr>
                  <a:srgbClr val="FFFFFF"/>
                </a:bgClr>
              </a:pattFill>
              <a:ln w="9525">
                <a:miter lim="800000"/>
                <a:headEnd/>
                <a:tailEnd/>
              </a:ln>
              <a:effectLst/>
              <a:scene3d>
                <a:camera prst="legacyObliqueTopRight"/>
                <a:lightRig rig="legacyFlat3" dir="b"/>
              </a:scene3d>
              <a:sp3d extrusionH="430200" prstMaterial="legacyMetal">
                <a:bevelT w="13500" h="13500" prst="angle"/>
                <a:bevelB w="13500" h="13500" prst="angle"/>
                <a:extrusionClr>
                  <a:schemeClr val="hlink"/>
                </a:extrusionClr>
              </a:sp3d>
            </p:spPr>
            <p:txBody>
              <a:bodyPr wrap="none" anchor="ctr">
                <a:flatTx/>
              </a:bodyPr>
              <a:lstStyle/>
              <a:p>
                <a:endParaRPr lang="en-US"/>
              </a:p>
            </p:txBody>
          </p:sp>
          <p:sp>
            <p:nvSpPr>
              <p:cNvPr id="3173" name="Rectangle 101" descr="Wide upward diagonal"/>
              <p:cNvSpPr>
                <a:spLocks noChangeArrowheads="1"/>
              </p:cNvSpPr>
              <p:nvPr/>
            </p:nvSpPr>
            <p:spPr bwMode="auto">
              <a:xfrm>
                <a:off x="2452" y="2374"/>
                <a:ext cx="282" cy="282"/>
              </a:xfrm>
              <a:prstGeom prst="rect">
                <a:avLst/>
              </a:prstGeom>
              <a:pattFill prst="wdUpDiag">
                <a:fgClr>
                  <a:srgbClr val="C0C0C0"/>
                </a:fgClr>
                <a:bgClr>
                  <a:srgbClr val="FFFFFF"/>
                </a:bgClr>
              </a:pattFill>
              <a:ln w="9525">
                <a:miter lim="800000"/>
                <a:headEnd/>
                <a:tailEnd/>
              </a:ln>
              <a:effectLst/>
              <a:scene3d>
                <a:camera prst="legacyObliqueTopRight"/>
                <a:lightRig rig="legacyFlat3" dir="b"/>
              </a:scene3d>
              <a:sp3d extrusionH="430200" prstMaterial="legacyMetal">
                <a:bevelT w="13500" h="13500" prst="angle"/>
                <a:bevelB w="13500" h="13500" prst="angle"/>
                <a:extrusionClr>
                  <a:schemeClr val="hlink"/>
                </a:extrusionClr>
              </a:sp3d>
            </p:spPr>
            <p:txBody>
              <a:bodyPr wrap="none" anchor="ctr">
                <a:flatTx/>
              </a:bodyPr>
              <a:lstStyle/>
              <a:p>
                <a:endParaRPr lang="en-US"/>
              </a:p>
            </p:txBody>
          </p:sp>
        </p:grpSp>
        <p:sp>
          <p:nvSpPr>
            <p:cNvPr id="3174" name="Rectangle 102" descr="Wide upward diagonal"/>
            <p:cNvSpPr>
              <a:spLocks noChangeArrowheads="1"/>
            </p:cNvSpPr>
            <p:nvPr/>
          </p:nvSpPr>
          <p:spPr bwMode="auto">
            <a:xfrm>
              <a:off x="917" y="2434"/>
              <a:ext cx="282" cy="282"/>
            </a:xfrm>
            <a:prstGeom prst="rect">
              <a:avLst/>
            </a:prstGeom>
            <a:pattFill prst="wdUpDiag">
              <a:fgClr>
                <a:srgbClr val="C0C0C0"/>
              </a:fgClr>
              <a:bgClr>
                <a:srgbClr val="FFFFFF"/>
              </a:bgClr>
            </a:pattFill>
            <a:ln w="9525">
              <a:miter lim="800000"/>
              <a:headEnd/>
              <a:tailEnd/>
            </a:ln>
            <a:effectLst/>
            <a:scene3d>
              <a:camera prst="legacyObliqueTopRight"/>
              <a:lightRig rig="legacyFlat3" dir="b"/>
            </a:scene3d>
            <a:sp3d extrusionH="430200" prstMaterial="legacyMetal">
              <a:bevelT w="13500" h="13500" prst="angle"/>
              <a:bevelB w="13500" h="13500" prst="angle"/>
              <a:extrusionClr>
                <a:schemeClr val="hlink"/>
              </a:extrusionClr>
            </a:sp3d>
          </p:spPr>
          <p:txBody>
            <a:bodyPr wrap="none" anchor="ctr">
              <a:flatTx/>
            </a:bodyPr>
            <a:lstStyle/>
            <a:p>
              <a:endParaRPr lang="en-US"/>
            </a:p>
          </p:txBody>
        </p:sp>
        <p:sp>
          <p:nvSpPr>
            <p:cNvPr id="3175" name="Rectangle 103"/>
            <p:cNvSpPr>
              <a:spLocks noChangeArrowheads="1"/>
            </p:cNvSpPr>
            <p:nvPr/>
          </p:nvSpPr>
          <p:spPr bwMode="auto">
            <a:xfrm>
              <a:off x="1211" y="2434"/>
              <a:ext cx="282" cy="282"/>
            </a:xfrm>
            <a:prstGeom prst="rect">
              <a:avLst/>
            </a:prstGeom>
            <a:solidFill>
              <a:srgbClr val="969696"/>
            </a:solidFill>
            <a:ln w="9525">
              <a:miter lim="800000"/>
              <a:headEnd/>
              <a:tailEnd/>
            </a:ln>
            <a:effectLst/>
            <a:scene3d>
              <a:camera prst="legacyObliqueTopRight"/>
              <a:lightRig rig="legacyFlat3" dir="b"/>
            </a:scene3d>
            <a:sp3d extrusionH="430200" prstMaterial="legacyMetal">
              <a:bevelT w="13500" h="13500" prst="angle"/>
              <a:bevelB w="13500" h="13500" prst="angle"/>
              <a:extrusionClr>
                <a:schemeClr val="hlink"/>
              </a:extrusionClr>
            </a:sp3d>
          </p:spPr>
          <p:txBody>
            <a:bodyPr wrap="none" anchor="ctr">
              <a:flatTx/>
            </a:bodyPr>
            <a:lstStyle/>
            <a:p>
              <a:endParaRPr lang="en-US"/>
            </a:p>
          </p:txBody>
        </p:sp>
        <p:sp>
          <p:nvSpPr>
            <p:cNvPr id="3176" name="Rectangle 104" descr="Wide upward diagonal"/>
            <p:cNvSpPr>
              <a:spLocks noChangeArrowheads="1"/>
            </p:cNvSpPr>
            <p:nvPr/>
          </p:nvSpPr>
          <p:spPr bwMode="auto">
            <a:xfrm>
              <a:off x="1506" y="2434"/>
              <a:ext cx="282" cy="282"/>
            </a:xfrm>
            <a:prstGeom prst="rect">
              <a:avLst/>
            </a:prstGeom>
            <a:pattFill prst="wdUpDiag">
              <a:fgClr>
                <a:srgbClr val="C0C0C0"/>
              </a:fgClr>
              <a:bgClr>
                <a:srgbClr val="FFFFFF"/>
              </a:bgClr>
            </a:pattFill>
            <a:ln w="9525">
              <a:miter lim="800000"/>
              <a:headEnd/>
              <a:tailEnd/>
            </a:ln>
            <a:effectLst/>
            <a:scene3d>
              <a:camera prst="legacyObliqueTopRight"/>
              <a:lightRig rig="legacyFlat3" dir="b"/>
            </a:scene3d>
            <a:sp3d extrusionH="430200" prstMaterial="legacyMetal">
              <a:bevelT w="13500" h="13500" prst="angle"/>
              <a:bevelB w="13500" h="13500" prst="angle"/>
              <a:extrusionClr>
                <a:schemeClr val="hlink"/>
              </a:extrusionClr>
            </a:sp3d>
          </p:spPr>
          <p:txBody>
            <a:bodyPr wrap="none" anchor="ctr">
              <a:flatTx/>
            </a:bodyPr>
            <a:lstStyle/>
            <a:p>
              <a:endParaRPr lang="en-US"/>
            </a:p>
          </p:txBody>
        </p:sp>
        <p:sp>
          <p:nvSpPr>
            <p:cNvPr id="3177" name="Rectangle 105" descr="Zig zag"/>
            <p:cNvSpPr>
              <a:spLocks noChangeArrowheads="1"/>
            </p:cNvSpPr>
            <p:nvPr/>
          </p:nvSpPr>
          <p:spPr bwMode="auto">
            <a:xfrm>
              <a:off x="917" y="2135"/>
              <a:ext cx="282" cy="282"/>
            </a:xfrm>
            <a:prstGeom prst="rect">
              <a:avLst/>
            </a:prstGeom>
            <a:pattFill prst="zigZag">
              <a:fgClr>
                <a:schemeClr val="tx1"/>
              </a:fgClr>
              <a:bgClr>
                <a:srgbClr val="FFFFFF"/>
              </a:bgClr>
            </a:pattFill>
            <a:ln w="9525">
              <a:miter lim="800000"/>
              <a:headEnd/>
              <a:tailEnd/>
            </a:ln>
            <a:effectLst/>
            <a:scene3d>
              <a:camera prst="legacyObliqueTopRight"/>
              <a:lightRig rig="legacyFlat3" dir="b"/>
            </a:scene3d>
            <a:sp3d extrusionH="430200" prstMaterial="legacyMetal">
              <a:bevelT w="13500" h="13500" prst="angle"/>
              <a:bevelB w="13500" h="13500" prst="angle"/>
              <a:extrusionClr>
                <a:schemeClr val="hlink"/>
              </a:extrusionClr>
            </a:sp3d>
          </p:spPr>
          <p:txBody>
            <a:bodyPr wrap="none" anchor="ctr">
              <a:flatTx/>
            </a:bodyPr>
            <a:lstStyle/>
            <a:p>
              <a:endParaRPr lang="en-US"/>
            </a:p>
          </p:txBody>
        </p:sp>
        <p:sp>
          <p:nvSpPr>
            <p:cNvPr id="3178" name="Rectangle 106" descr="Wide upward diagonal"/>
            <p:cNvSpPr>
              <a:spLocks noChangeArrowheads="1"/>
            </p:cNvSpPr>
            <p:nvPr/>
          </p:nvSpPr>
          <p:spPr bwMode="auto">
            <a:xfrm>
              <a:off x="1211" y="2135"/>
              <a:ext cx="282" cy="282"/>
            </a:xfrm>
            <a:prstGeom prst="rect">
              <a:avLst/>
            </a:prstGeom>
            <a:pattFill prst="wdUpDiag">
              <a:fgClr>
                <a:srgbClr val="C0C0C0"/>
              </a:fgClr>
              <a:bgClr>
                <a:srgbClr val="FFFFFF"/>
              </a:bgClr>
            </a:pattFill>
            <a:ln w="9525">
              <a:miter lim="800000"/>
              <a:headEnd/>
              <a:tailEnd/>
            </a:ln>
            <a:effectLst/>
            <a:scene3d>
              <a:camera prst="legacyObliqueTopRight"/>
              <a:lightRig rig="legacyFlat3" dir="b"/>
            </a:scene3d>
            <a:sp3d extrusionH="430200" prstMaterial="legacyMetal">
              <a:bevelT w="13500" h="13500" prst="angle"/>
              <a:bevelB w="13500" h="13500" prst="angle"/>
              <a:extrusionClr>
                <a:schemeClr val="hlink"/>
              </a:extrusionClr>
            </a:sp3d>
          </p:spPr>
          <p:txBody>
            <a:bodyPr wrap="none" anchor="ctr">
              <a:flatTx/>
            </a:bodyPr>
            <a:lstStyle/>
            <a:p>
              <a:endParaRPr lang="en-US"/>
            </a:p>
          </p:txBody>
        </p:sp>
        <p:sp>
          <p:nvSpPr>
            <p:cNvPr id="3179" name="Rectangle 107"/>
            <p:cNvSpPr>
              <a:spLocks noChangeArrowheads="1"/>
            </p:cNvSpPr>
            <p:nvPr/>
          </p:nvSpPr>
          <p:spPr bwMode="auto">
            <a:xfrm>
              <a:off x="1506" y="2135"/>
              <a:ext cx="282" cy="282"/>
            </a:xfrm>
            <a:prstGeom prst="rect">
              <a:avLst/>
            </a:prstGeom>
            <a:solidFill>
              <a:schemeClr val="tx1"/>
            </a:solidFill>
            <a:ln w="9525">
              <a:miter lim="800000"/>
              <a:headEnd/>
              <a:tailEnd/>
            </a:ln>
            <a:effectLst/>
            <a:scene3d>
              <a:camera prst="legacyObliqueTopRight"/>
              <a:lightRig rig="legacyFlat3" dir="b"/>
            </a:scene3d>
            <a:sp3d extrusionH="430200" prstMaterial="legacyMetal">
              <a:bevelT w="13500" h="13500" prst="angle"/>
              <a:bevelB w="13500" h="13500" prst="angle"/>
              <a:extrusionClr>
                <a:schemeClr val="hlink"/>
              </a:extrusionClr>
            </a:sp3d>
          </p:spPr>
          <p:txBody>
            <a:bodyPr wrap="none" anchor="ctr">
              <a:flatTx/>
            </a:bodyPr>
            <a:lstStyle/>
            <a:p>
              <a:endParaRPr lang="en-US"/>
            </a:p>
          </p:txBody>
        </p:sp>
        <p:sp>
          <p:nvSpPr>
            <p:cNvPr id="3180" name="Rectangle 108"/>
            <p:cNvSpPr>
              <a:spLocks noChangeArrowheads="1"/>
            </p:cNvSpPr>
            <p:nvPr/>
          </p:nvSpPr>
          <p:spPr bwMode="auto">
            <a:xfrm>
              <a:off x="917" y="1837"/>
              <a:ext cx="282" cy="282"/>
            </a:xfrm>
            <a:prstGeom prst="rect">
              <a:avLst/>
            </a:prstGeom>
            <a:solidFill>
              <a:srgbClr val="969696"/>
            </a:solidFill>
            <a:ln w="9525">
              <a:miter lim="800000"/>
              <a:headEnd/>
              <a:tailEnd/>
            </a:ln>
            <a:effectLst/>
            <a:scene3d>
              <a:camera prst="legacyObliqueTopRight"/>
              <a:lightRig rig="legacyFlat3" dir="b"/>
            </a:scene3d>
            <a:sp3d extrusionH="430200" prstMaterial="legacyMetal">
              <a:bevelT w="13500" h="13500" prst="angle"/>
              <a:bevelB w="13500" h="13500" prst="angle"/>
              <a:extrusionClr>
                <a:schemeClr val="hlink"/>
              </a:extrusionClr>
            </a:sp3d>
          </p:spPr>
          <p:txBody>
            <a:bodyPr wrap="none" anchor="ctr">
              <a:flatTx/>
            </a:bodyPr>
            <a:lstStyle/>
            <a:p>
              <a:endParaRPr lang="en-US"/>
            </a:p>
          </p:txBody>
        </p:sp>
        <p:sp>
          <p:nvSpPr>
            <p:cNvPr id="3181" name="Rectangle 109" descr="Wide upward diagonal"/>
            <p:cNvSpPr>
              <a:spLocks noChangeArrowheads="1"/>
            </p:cNvSpPr>
            <p:nvPr/>
          </p:nvSpPr>
          <p:spPr bwMode="auto">
            <a:xfrm>
              <a:off x="1211" y="1837"/>
              <a:ext cx="282" cy="282"/>
            </a:xfrm>
            <a:prstGeom prst="rect">
              <a:avLst/>
            </a:prstGeom>
            <a:pattFill prst="wdUpDiag">
              <a:fgClr>
                <a:srgbClr val="C0C0C0"/>
              </a:fgClr>
              <a:bgClr>
                <a:srgbClr val="FFFFFF"/>
              </a:bgClr>
            </a:pattFill>
            <a:ln w="9525">
              <a:miter lim="800000"/>
              <a:headEnd/>
              <a:tailEnd/>
            </a:ln>
            <a:effectLst/>
            <a:scene3d>
              <a:camera prst="legacyObliqueTopRight"/>
              <a:lightRig rig="legacyFlat3" dir="b"/>
            </a:scene3d>
            <a:sp3d extrusionH="430200" prstMaterial="legacyMetal">
              <a:bevelT w="13500" h="13500" prst="angle"/>
              <a:bevelB w="13500" h="13500" prst="angle"/>
              <a:extrusionClr>
                <a:schemeClr val="hlink"/>
              </a:extrusionClr>
            </a:sp3d>
          </p:spPr>
          <p:txBody>
            <a:bodyPr wrap="none" anchor="ctr">
              <a:flatTx/>
            </a:bodyPr>
            <a:lstStyle/>
            <a:p>
              <a:endParaRPr lang="en-US"/>
            </a:p>
          </p:txBody>
        </p:sp>
        <p:sp>
          <p:nvSpPr>
            <p:cNvPr id="3182" name="Rectangle 110" descr="Wide upward diagonal"/>
            <p:cNvSpPr>
              <a:spLocks noChangeArrowheads="1"/>
            </p:cNvSpPr>
            <p:nvPr/>
          </p:nvSpPr>
          <p:spPr bwMode="auto">
            <a:xfrm>
              <a:off x="1506" y="1837"/>
              <a:ext cx="282" cy="282"/>
            </a:xfrm>
            <a:prstGeom prst="rect">
              <a:avLst/>
            </a:prstGeom>
            <a:pattFill prst="wdUpDiag">
              <a:fgClr>
                <a:srgbClr val="C0C0C0"/>
              </a:fgClr>
              <a:bgClr>
                <a:srgbClr val="FFFFFF"/>
              </a:bgClr>
            </a:pattFill>
            <a:ln w="9525">
              <a:miter lim="800000"/>
              <a:headEnd/>
              <a:tailEnd/>
            </a:ln>
            <a:effectLst/>
            <a:scene3d>
              <a:camera prst="legacyObliqueTopRight"/>
              <a:lightRig rig="legacyFlat3" dir="b"/>
            </a:scene3d>
            <a:sp3d extrusionH="430200" prstMaterial="legacyMetal">
              <a:bevelT w="13500" h="13500" prst="angle"/>
              <a:bevelB w="13500" h="13500" prst="angle"/>
              <a:extrusionClr>
                <a:schemeClr val="hlink"/>
              </a:extrusionClr>
            </a:sp3d>
          </p:spPr>
          <p:txBody>
            <a:bodyPr wrap="none" anchor="ctr">
              <a:flatTx/>
            </a:bodyPr>
            <a:lstStyle/>
            <a:p>
              <a:endParaRPr lang="en-US"/>
            </a:p>
          </p:txBody>
        </p:sp>
        <p:sp>
          <p:nvSpPr>
            <p:cNvPr id="3183" name="AutoShape 111" descr="Solid diamond"/>
            <p:cNvSpPr>
              <a:spLocks noChangeArrowheads="1"/>
            </p:cNvSpPr>
            <p:nvPr/>
          </p:nvSpPr>
          <p:spPr bwMode="auto">
            <a:xfrm>
              <a:off x="1333" y="1627"/>
              <a:ext cx="376" cy="100"/>
            </a:xfrm>
            <a:prstGeom prst="parallelogram">
              <a:avLst>
                <a:gd name="adj" fmla="val 98004"/>
              </a:avLst>
            </a:prstGeom>
            <a:pattFill prst="solidDmnd">
              <a:fgClr>
                <a:srgbClr val="C0C0C0"/>
              </a:fgClr>
              <a:bgClr>
                <a:schemeClr val="bg1"/>
              </a:bgClr>
            </a:patt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84" name="AutoShape 112" descr="Large checker board"/>
            <p:cNvSpPr>
              <a:spLocks noChangeArrowheads="1"/>
            </p:cNvSpPr>
            <p:nvPr/>
          </p:nvSpPr>
          <p:spPr bwMode="auto">
            <a:xfrm>
              <a:off x="929" y="1733"/>
              <a:ext cx="376" cy="100"/>
            </a:xfrm>
            <a:prstGeom prst="parallelogram">
              <a:avLst>
                <a:gd name="adj" fmla="val 98004"/>
              </a:avLst>
            </a:prstGeom>
            <a:pattFill prst="lgCheck">
              <a:fgClr>
                <a:schemeClr val="bg2"/>
              </a:fgClr>
              <a:bgClr>
                <a:schemeClr val="bg1"/>
              </a:bgClr>
            </a:patt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85" name="AutoShape 113" descr="Zig zag"/>
            <p:cNvSpPr>
              <a:spLocks noChangeArrowheads="1"/>
            </p:cNvSpPr>
            <p:nvPr/>
          </p:nvSpPr>
          <p:spPr bwMode="auto">
            <a:xfrm>
              <a:off x="1147" y="1521"/>
              <a:ext cx="376" cy="100"/>
            </a:xfrm>
            <a:prstGeom prst="parallelogram">
              <a:avLst>
                <a:gd name="adj" fmla="val 98004"/>
              </a:avLst>
            </a:prstGeom>
            <a:pattFill prst="zigZag">
              <a:fgClr>
                <a:schemeClr val="tx1"/>
              </a:fgClr>
              <a:bgClr>
                <a:srgbClr val="FFFFFF"/>
              </a:bgClr>
            </a:patt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546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04800"/>
            <a:ext cx="81534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sz="40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Iterative Deepening A* (IDA*)</a:t>
            </a:r>
          </a:p>
        </p:txBody>
      </p:sp>
      <p:sp>
        <p:nvSpPr>
          <p:cNvPr id="25603" name="Rectangle 4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Use f(N) = g(N) + h(N) with admissible and consistent h</a:t>
            </a:r>
          </a:p>
          <a:p>
            <a:pPr eaLnBrk="1" hangingPunct="1"/>
            <a:r>
              <a:rPr lang="en-US" smtClean="0"/>
              <a:t>Each iteration is depth-first with cutoff on the value of f of expanded nodes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6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8-Puzzle</a:t>
            </a:r>
          </a:p>
        </p:txBody>
      </p:sp>
      <p:grpSp>
        <p:nvGrpSpPr>
          <p:cNvPr id="26627" name="Group 3"/>
          <p:cNvGrpSpPr>
            <a:grpSpLocks/>
          </p:cNvGrpSpPr>
          <p:nvPr/>
        </p:nvGrpSpPr>
        <p:grpSpPr bwMode="auto">
          <a:xfrm>
            <a:off x="1371600" y="3657600"/>
            <a:ext cx="457200" cy="777875"/>
            <a:chOff x="864" y="2304"/>
            <a:chExt cx="288" cy="490"/>
          </a:xfrm>
        </p:grpSpPr>
        <p:sp>
          <p:nvSpPr>
            <p:cNvPr id="26653" name="Rectangle 4"/>
            <p:cNvSpPr>
              <a:spLocks noChangeArrowheads="1"/>
            </p:cNvSpPr>
            <p:nvPr/>
          </p:nvSpPr>
          <p:spPr bwMode="auto">
            <a:xfrm>
              <a:off x="864" y="2304"/>
              <a:ext cx="96" cy="9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54" name="Rectangle 5"/>
            <p:cNvSpPr>
              <a:spLocks noChangeArrowheads="1"/>
            </p:cNvSpPr>
            <p:nvPr/>
          </p:nvSpPr>
          <p:spPr bwMode="auto">
            <a:xfrm>
              <a:off x="960" y="2304"/>
              <a:ext cx="96" cy="96"/>
            </a:xfrm>
            <a:prstGeom prst="rect">
              <a:avLst/>
            </a:prstGeom>
            <a:solidFill>
              <a:srgbClr val="CC66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55" name="Rectangle 6"/>
            <p:cNvSpPr>
              <a:spLocks noChangeArrowheads="1"/>
            </p:cNvSpPr>
            <p:nvPr/>
          </p:nvSpPr>
          <p:spPr bwMode="auto">
            <a:xfrm>
              <a:off x="864" y="2400"/>
              <a:ext cx="96" cy="96"/>
            </a:xfrm>
            <a:prstGeom prst="rect">
              <a:avLst/>
            </a:prstGeom>
            <a:solidFill>
              <a:srgbClr val="CCFFCC"/>
            </a:solidFill>
            <a:ln w="9525">
              <a:solidFill>
                <a:schemeClr val="tx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56" name="Rectangle 7"/>
            <p:cNvSpPr>
              <a:spLocks noChangeArrowheads="1"/>
            </p:cNvSpPr>
            <p:nvPr/>
          </p:nvSpPr>
          <p:spPr bwMode="auto">
            <a:xfrm>
              <a:off x="960" y="2400"/>
              <a:ext cx="96" cy="96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57" name="Rectangle 8"/>
            <p:cNvSpPr>
              <a:spLocks noChangeArrowheads="1"/>
            </p:cNvSpPr>
            <p:nvPr/>
          </p:nvSpPr>
          <p:spPr bwMode="auto">
            <a:xfrm>
              <a:off x="1056" y="2400"/>
              <a:ext cx="96" cy="96"/>
            </a:xfrm>
            <a:prstGeom prst="rect">
              <a:avLst/>
            </a:prstGeom>
            <a:solidFill>
              <a:srgbClr val="FF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58" name="Rectangle 9"/>
            <p:cNvSpPr>
              <a:spLocks noChangeArrowheads="1"/>
            </p:cNvSpPr>
            <p:nvPr/>
          </p:nvSpPr>
          <p:spPr bwMode="auto">
            <a:xfrm>
              <a:off x="864" y="2496"/>
              <a:ext cx="96" cy="96"/>
            </a:xfrm>
            <a:prstGeom prst="rect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59" name="Rectangle 10"/>
            <p:cNvSpPr>
              <a:spLocks noChangeArrowheads="1"/>
            </p:cNvSpPr>
            <p:nvPr/>
          </p:nvSpPr>
          <p:spPr bwMode="auto">
            <a:xfrm>
              <a:off x="960" y="2496"/>
              <a:ext cx="96" cy="9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60" name="Rectangle 11"/>
            <p:cNvSpPr>
              <a:spLocks noChangeArrowheads="1"/>
            </p:cNvSpPr>
            <p:nvPr/>
          </p:nvSpPr>
          <p:spPr bwMode="auto">
            <a:xfrm>
              <a:off x="1056" y="2496"/>
              <a:ext cx="96" cy="96"/>
            </a:xfrm>
            <a:prstGeom prst="rect">
              <a:avLst/>
            </a:prstGeom>
            <a:solidFill>
              <a:srgbClr val="FF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61" name="Rectangle 12"/>
            <p:cNvSpPr>
              <a:spLocks noChangeArrowheads="1"/>
            </p:cNvSpPr>
            <p:nvPr/>
          </p:nvSpPr>
          <p:spPr bwMode="auto">
            <a:xfrm>
              <a:off x="1056" y="2304"/>
              <a:ext cx="96" cy="96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62" name="Text Box 13"/>
            <p:cNvSpPr txBox="1">
              <a:spLocks noChangeArrowheads="1"/>
            </p:cNvSpPr>
            <p:nvPr/>
          </p:nvSpPr>
          <p:spPr bwMode="auto">
            <a:xfrm>
              <a:off x="912" y="2544"/>
              <a:ext cx="203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/>
                <a:t>4</a:t>
              </a:r>
            </a:p>
          </p:txBody>
        </p:sp>
      </p:grpSp>
      <p:grpSp>
        <p:nvGrpSpPr>
          <p:cNvPr id="26628" name="Group 14"/>
          <p:cNvGrpSpPr>
            <a:grpSpLocks/>
          </p:cNvGrpSpPr>
          <p:nvPr/>
        </p:nvGrpSpPr>
        <p:grpSpPr bwMode="auto">
          <a:xfrm>
            <a:off x="7467600" y="4267200"/>
            <a:ext cx="457200" cy="457200"/>
            <a:chOff x="4704" y="2688"/>
            <a:chExt cx="288" cy="288"/>
          </a:xfrm>
        </p:grpSpPr>
        <p:sp>
          <p:nvSpPr>
            <p:cNvPr id="26644" name="Rectangle 15"/>
            <p:cNvSpPr>
              <a:spLocks noChangeArrowheads="1"/>
            </p:cNvSpPr>
            <p:nvPr/>
          </p:nvSpPr>
          <p:spPr bwMode="auto">
            <a:xfrm>
              <a:off x="4800" y="2688"/>
              <a:ext cx="96" cy="9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45" name="Rectangle 16"/>
            <p:cNvSpPr>
              <a:spLocks noChangeArrowheads="1"/>
            </p:cNvSpPr>
            <p:nvPr/>
          </p:nvSpPr>
          <p:spPr bwMode="auto">
            <a:xfrm>
              <a:off x="4704" y="2784"/>
              <a:ext cx="96" cy="96"/>
            </a:xfrm>
            <a:prstGeom prst="rect">
              <a:avLst/>
            </a:prstGeom>
            <a:solidFill>
              <a:srgbClr val="CC66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46" name="Rectangle 17"/>
            <p:cNvSpPr>
              <a:spLocks noChangeArrowheads="1"/>
            </p:cNvSpPr>
            <p:nvPr/>
          </p:nvSpPr>
          <p:spPr bwMode="auto">
            <a:xfrm>
              <a:off x="4704" y="2688"/>
              <a:ext cx="96" cy="96"/>
            </a:xfrm>
            <a:prstGeom prst="rect">
              <a:avLst/>
            </a:prstGeom>
            <a:solidFill>
              <a:srgbClr val="CCFFCC"/>
            </a:solidFill>
            <a:ln w="9525">
              <a:solidFill>
                <a:schemeClr val="tx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47" name="Rectangle 18"/>
            <p:cNvSpPr>
              <a:spLocks noChangeArrowheads="1"/>
            </p:cNvSpPr>
            <p:nvPr/>
          </p:nvSpPr>
          <p:spPr bwMode="auto">
            <a:xfrm>
              <a:off x="4800" y="2880"/>
              <a:ext cx="96" cy="96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48" name="Rectangle 19"/>
            <p:cNvSpPr>
              <a:spLocks noChangeArrowheads="1"/>
            </p:cNvSpPr>
            <p:nvPr/>
          </p:nvSpPr>
          <p:spPr bwMode="auto">
            <a:xfrm>
              <a:off x="4896" y="2784"/>
              <a:ext cx="96" cy="96"/>
            </a:xfrm>
            <a:prstGeom prst="rect">
              <a:avLst/>
            </a:prstGeom>
            <a:solidFill>
              <a:srgbClr val="FF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49" name="Rectangle 20"/>
            <p:cNvSpPr>
              <a:spLocks noChangeArrowheads="1"/>
            </p:cNvSpPr>
            <p:nvPr/>
          </p:nvSpPr>
          <p:spPr bwMode="auto">
            <a:xfrm>
              <a:off x="4704" y="2880"/>
              <a:ext cx="96" cy="96"/>
            </a:xfrm>
            <a:prstGeom prst="rect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50" name="Rectangle 21"/>
            <p:cNvSpPr>
              <a:spLocks noChangeArrowheads="1"/>
            </p:cNvSpPr>
            <p:nvPr/>
          </p:nvSpPr>
          <p:spPr bwMode="auto">
            <a:xfrm>
              <a:off x="4800" y="2784"/>
              <a:ext cx="96" cy="9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51" name="Rectangle 22"/>
            <p:cNvSpPr>
              <a:spLocks noChangeArrowheads="1"/>
            </p:cNvSpPr>
            <p:nvPr/>
          </p:nvSpPr>
          <p:spPr bwMode="auto">
            <a:xfrm>
              <a:off x="4896" y="2880"/>
              <a:ext cx="96" cy="96"/>
            </a:xfrm>
            <a:prstGeom prst="rect">
              <a:avLst/>
            </a:prstGeom>
            <a:solidFill>
              <a:srgbClr val="FF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52" name="Rectangle 23"/>
            <p:cNvSpPr>
              <a:spLocks noChangeArrowheads="1"/>
            </p:cNvSpPr>
            <p:nvPr/>
          </p:nvSpPr>
          <p:spPr bwMode="auto">
            <a:xfrm>
              <a:off x="4896" y="2688"/>
              <a:ext cx="96" cy="96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" name="Group 191"/>
          <p:cNvGrpSpPr>
            <a:grpSpLocks/>
          </p:cNvGrpSpPr>
          <p:nvPr/>
        </p:nvGrpSpPr>
        <p:grpSpPr bwMode="auto">
          <a:xfrm>
            <a:off x="1828800" y="3886200"/>
            <a:ext cx="1219200" cy="2225675"/>
            <a:chOff x="1152" y="2448"/>
            <a:chExt cx="768" cy="1402"/>
          </a:xfrm>
        </p:grpSpPr>
        <p:grpSp>
          <p:nvGrpSpPr>
            <p:cNvPr id="26632" name="Group 37"/>
            <p:cNvGrpSpPr>
              <a:grpSpLocks/>
            </p:cNvGrpSpPr>
            <p:nvPr/>
          </p:nvGrpSpPr>
          <p:grpSpPr bwMode="auto">
            <a:xfrm>
              <a:off x="1632" y="3360"/>
              <a:ext cx="288" cy="490"/>
              <a:chOff x="1632" y="3360"/>
              <a:chExt cx="288" cy="490"/>
            </a:xfrm>
          </p:grpSpPr>
          <p:sp>
            <p:nvSpPr>
              <p:cNvPr id="26634" name="Rectangle 38"/>
              <p:cNvSpPr>
                <a:spLocks noChangeArrowheads="1"/>
              </p:cNvSpPr>
              <p:nvPr/>
            </p:nvSpPr>
            <p:spPr bwMode="auto">
              <a:xfrm>
                <a:off x="1632" y="3360"/>
                <a:ext cx="96" cy="96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635" name="Rectangle 39"/>
              <p:cNvSpPr>
                <a:spLocks noChangeArrowheads="1"/>
              </p:cNvSpPr>
              <p:nvPr/>
            </p:nvSpPr>
            <p:spPr bwMode="auto">
              <a:xfrm>
                <a:off x="1728" y="3360"/>
                <a:ext cx="96" cy="96"/>
              </a:xfrm>
              <a:prstGeom prst="rect">
                <a:avLst/>
              </a:prstGeom>
              <a:solidFill>
                <a:srgbClr val="CC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636" name="Rectangle 40"/>
              <p:cNvSpPr>
                <a:spLocks noChangeArrowheads="1"/>
              </p:cNvSpPr>
              <p:nvPr/>
            </p:nvSpPr>
            <p:spPr bwMode="auto">
              <a:xfrm>
                <a:off x="1632" y="3456"/>
                <a:ext cx="96" cy="96"/>
              </a:xfrm>
              <a:prstGeom prst="rect">
                <a:avLst/>
              </a:prstGeom>
              <a:solidFill>
                <a:srgbClr val="CCFFCC"/>
              </a:solidFill>
              <a:ln w="9525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637" name="Rectangle 41"/>
              <p:cNvSpPr>
                <a:spLocks noChangeArrowheads="1"/>
              </p:cNvSpPr>
              <p:nvPr/>
            </p:nvSpPr>
            <p:spPr bwMode="auto">
              <a:xfrm>
                <a:off x="1728" y="3456"/>
                <a:ext cx="96" cy="96"/>
              </a:xfrm>
              <a:prstGeom prst="rect">
                <a:avLst/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638" name="Rectangle 42"/>
              <p:cNvSpPr>
                <a:spLocks noChangeArrowheads="1"/>
              </p:cNvSpPr>
              <p:nvPr/>
            </p:nvSpPr>
            <p:spPr bwMode="auto">
              <a:xfrm>
                <a:off x="1824" y="3456"/>
                <a:ext cx="96" cy="96"/>
              </a:xfrm>
              <a:prstGeom prst="rect">
                <a:avLst/>
              </a:prstGeom>
              <a:solidFill>
                <a:srgbClr val="FFCC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639" name="Rectangle 43"/>
              <p:cNvSpPr>
                <a:spLocks noChangeArrowheads="1"/>
              </p:cNvSpPr>
              <p:nvPr/>
            </p:nvSpPr>
            <p:spPr bwMode="auto">
              <a:xfrm>
                <a:off x="1632" y="3552"/>
                <a:ext cx="96" cy="96"/>
              </a:xfrm>
              <a:prstGeom prst="rect">
                <a:avLst/>
              </a:prstGeom>
              <a:solidFill>
                <a:srgbClr val="33CC33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640" name="Rectangle 44"/>
              <p:cNvSpPr>
                <a:spLocks noChangeArrowheads="1"/>
              </p:cNvSpPr>
              <p:nvPr/>
            </p:nvSpPr>
            <p:spPr bwMode="auto">
              <a:xfrm>
                <a:off x="1824" y="3552"/>
                <a:ext cx="96" cy="96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641" name="Rectangle 45"/>
              <p:cNvSpPr>
                <a:spLocks noChangeArrowheads="1"/>
              </p:cNvSpPr>
              <p:nvPr/>
            </p:nvSpPr>
            <p:spPr bwMode="auto">
              <a:xfrm>
                <a:off x="1728" y="3552"/>
                <a:ext cx="96" cy="96"/>
              </a:xfrm>
              <a:prstGeom prst="rect">
                <a:avLst/>
              </a:prstGeom>
              <a:solidFill>
                <a:srgbClr val="FF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642" name="Rectangle 46"/>
              <p:cNvSpPr>
                <a:spLocks noChangeArrowheads="1"/>
              </p:cNvSpPr>
              <p:nvPr/>
            </p:nvSpPr>
            <p:spPr bwMode="auto">
              <a:xfrm>
                <a:off x="1824" y="3360"/>
                <a:ext cx="96" cy="96"/>
              </a:xfrm>
              <a:prstGeom prst="rect">
                <a:avLst/>
              </a:prstGeom>
              <a:solidFill>
                <a:srgbClr val="FF33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643" name="Text Box 47"/>
              <p:cNvSpPr txBox="1">
                <a:spLocks noChangeArrowheads="1"/>
              </p:cNvSpPr>
              <p:nvPr/>
            </p:nvSpPr>
            <p:spPr bwMode="auto">
              <a:xfrm>
                <a:off x="1680" y="3600"/>
                <a:ext cx="203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/>
                  <a:t>6</a:t>
                </a:r>
              </a:p>
            </p:txBody>
          </p:sp>
        </p:grpSp>
        <p:sp>
          <p:nvSpPr>
            <p:cNvPr id="26633" name="Line 62"/>
            <p:cNvSpPr>
              <a:spLocks noChangeShapeType="1"/>
            </p:cNvSpPr>
            <p:nvPr/>
          </p:nvSpPr>
          <p:spPr bwMode="auto">
            <a:xfrm>
              <a:off x="1152" y="2448"/>
              <a:ext cx="480" cy="10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26630" name="Text Box 189"/>
          <p:cNvSpPr txBox="1">
            <a:spLocks noChangeArrowheads="1"/>
          </p:cNvSpPr>
          <p:nvPr/>
        </p:nvSpPr>
        <p:spPr bwMode="auto">
          <a:xfrm>
            <a:off x="3048000" y="762000"/>
            <a:ext cx="5318125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CC6600"/>
                </a:solidFill>
              </a:rPr>
              <a:t>f(N) = g(N) + h(N) </a:t>
            </a:r>
          </a:p>
          <a:p>
            <a:r>
              <a:rPr lang="en-US" dirty="0">
                <a:solidFill>
                  <a:srgbClr val="CC6600"/>
                </a:solidFill>
              </a:rPr>
              <a:t>with h(N) = number of misplaced tiles</a:t>
            </a:r>
          </a:p>
        </p:txBody>
      </p:sp>
      <p:sp>
        <p:nvSpPr>
          <p:cNvPr id="26631" name="Text Box 190"/>
          <p:cNvSpPr txBox="1">
            <a:spLocks noChangeArrowheads="1"/>
          </p:cNvSpPr>
          <p:nvPr/>
        </p:nvSpPr>
        <p:spPr bwMode="auto">
          <a:xfrm>
            <a:off x="685800" y="4495800"/>
            <a:ext cx="13858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Cutoff=4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81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8-Puzzle</a:t>
            </a:r>
          </a:p>
        </p:txBody>
      </p:sp>
      <p:grpSp>
        <p:nvGrpSpPr>
          <p:cNvPr id="27651" name="Group 3"/>
          <p:cNvGrpSpPr>
            <a:grpSpLocks/>
          </p:cNvGrpSpPr>
          <p:nvPr/>
        </p:nvGrpSpPr>
        <p:grpSpPr bwMode="auto">
          <a:xfrm>
            <a:off x="1371600" y="3657600"/>
            <a:ext cx="457200" cy="777875"/>
            <a:chOff x="864" y="2304"/>
            <a:chExt cx="288" cy="490"/>
          </a:xfrm>
        </p:grpSpPr>
        <p:sp>
          <p:nvSpPr>
            <p:cNvPr id="27704" name="Rectangle 4"/>
            <p:cNvSpPr>
              <a:spLocks noChangeArrowheads="1"/>
            </p:cNvSpPr>
            <p:nvPr/>
          </p:nvSpPr>
          <p:spPr bwMode="auto">
            <a:xfrm>
              <a:off x="864" y="2304"/>
              <a:ext cx="96" cy="9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705" name="Rectangle 5"/>
            <p:cNvSpPr>
              <a:spLocks noChangeArrowheads="1"/>
            </p:cNvSpPr>
            <p:nvPr/>
          </p:nvSpPr>
          <p:spPr bwMode="auto">
            <a:xfrm>
              <a:off x="960" y="2304"/>
              <a:ext cx="96" cy="96"/>
            </a:xfrm>
            <a:prstGeom prst="rect">
              <a:avLst/>
            </a:prstGeom>
            <a:solidFill>
              <a:srgbClr val="CC66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706" name="Rectangle 6"/>
            <p:cNvSpPr>
              <a:spLocks noChangeArrowheads="1"/>
            </p:cNvSpPr>
            <p:nvPr/>
          </p:nvSpPr>
          <p:spPr bwMode="auto">
            <a:xfrm>
              <a:off x="864" y="2400"/>
              <a:ext cx="96" cy="96"/>
            </a:xfrm>
            <a:prstGeom prst="rect">
              <a:avLst/>
            </a:prstGeom>
            <a:solidFill>
              <a:srgbClr val="CCFFCC"/>
            </a:solidFill>
            <a:ln w="9525">
              <a:solidFill>
                <a:schemeClr val="tx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707" name="Rectangle 7"/>
            <p:cNvSpPr>
              <a:spLocks noChangeArrowheads="1"/>
            </p:cNvSpPr>
            <p:nvPr/>
          </p:nvSpPr>
          <p:spPr bwMode="auto">
            <a:xfrm>
              <a:off x="960" y="2400"/>
              <a:ext cx="96" cy="96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708" name="Rectangle 8"/>
            <p:cNvSpPr>
              <a:spLocks noChangeArrowheads="1"/>
            </p:cNvSpPr>
            <p:nvPr/>
          </p:nvSpPr>
          <p:spPr bwMode="auto">
            <a:xfrm>
              <a:off x="1056" y="2400"/>
              <a:ext cx="96" cy="96"/>
            </a:xfrm>
            <a:prstGeom prst="rect">
              <a:avLst/>
            </a:prstGeom>
            <a:solidFill>
              <a:srgbClr val="FF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709" name="Rectangle 9"/>
            <p:cNvSpPr>
              <a:spLocks noChangeArrowheads="1"/>
            </p:cNvSpPr>
            <p:nvPr/>
          </p:nvSpPr>
          <p:spPr bwMode="auto">
            <a:xfrm>
              <a:off x="864" y="2496"/>
              <a:ext cx="96" cy="96"/>
            </a:xfrm>
            <a:prstGeom prst="rect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710" name="Rectangle 10"/>
            <p:cNvSpPr>
              <a:spLocks noChangeArrowheads="1"/>
            </p:cNvSpPr>
            <p:nvPr/>
          </p:nvSpPr>
          <p:spPr bwMode="auto">
            <a:xfrm>
              <a:off x="960" y="2496"/>
              <a:ext cx="96" cy="9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711" name="Rectangle 11"/>
            <p:cNvSpPr>
              <a:spLocks noChangeArrowheads="1"/>
            </p:cNvSpPr>
            <p:nvPr/>
          </p:nvSpPr>
          <p:spPr bwMode="auto">
            <a:xfrm>
              <a:off x="1056" y="2496"/>
              <a:ext cx="96" cy="96"/>
            </a:xfrm>
            <a:prstGeom prst="rect">
              <a:avLst/>
            </a:prstGeom>
            <a:solidFill>
              <a:srgbClr val="FF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712" name="Rectangle 12"/>
            <p:cNvSpPr>
              <a:spLocks noChangeArrowheads="1"/>
            </p:cNvSpPr>
            <p:nvPr/>
          </p:nvSpPr>
          <p:spPr bwMode="auto">
            <a:xfrm>
              <a:off x="1056" y="2304"/>
              <a:ext cx="96" cy="96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713" name="Text Box 13"/>
            <p:cNvSpPr txBox="1">
              <a:spLocks noChangeArrowheads="1"/>
            </p:cNvSpPr>
            <p:nvPr/>
          </p:nvSpPr>
          <p:spPr bwMode="auto">
            <a:xfrm>
              <a:off x="912" y="2544"/>
              <a:ext cx="203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/>
                <a:t>4</a:t>
              </a:r>
            </a:p>
          </p:txBody>
        </p:sp>
      </p:grpSp>
      <p:grpSp>
        <p:nvGrpSpPr>
          <p:cNvPr id="27652" name="Group 14"/>
          <p:cNvGrpSpPr>
            <a:grpSpLocks/>
          </p:cNvGrpSpPr>
          <p:nvPr/>
        </p:nvGrpSpPr>
        <p:grpSpPr bwMode="auto">
          <a:xfrm>
            <a:off x="7467600" y="4267200"/>
            <a:ext cx="457200" cy="457200"/>
            <a:chOff x="4704" y="2688"/>
            <a:chExt cx="288" cy="288"/>
          </a:xfrm>
        </p:grpSpPr>
        <p:sp>
          <p:nvSpPr>
            <p:cNvPr id="27695" name="Rectangle 15"/>
            <p:cNvSpPr>
              <a:spLocks noChangeArrowheads="1"/>
            </p:cNvSpPr>
            <p:nvPr/>
          </p:nvSpPr>
          <p:spPr bwMode="auto">
            <a:xfrm>
              <a:off x="4800" y="2688"/>
              <a:ext cx="96" cy="9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696" name="Rectangle 16"/>
            <p:cNvSpPr>
              <a:spLocks noChangeArrowheads="1"/>
            </p:cNvSpPr>
            <p:nvPr/>
          </p:nvSpPr>
          <p:spPr bwMode="auto">
            <a:xfrm>
              <a:off x="4704" y="2784"/>
              <a:ext cx="96" cy="96"/>
            </a:xfrm>
            <a:prstGeom prst="rect">
              <a:avLst/>
            </a:prstGeom>
            <a:solidFill>
              <a:srgbClr val="CC66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697" name="Rectangle 17"/>
            <p:cNvSpPr>
              <a:spLocks noChangeArrowheads="1"/>
            </p:cNvSpPr>
            <p:nvPr/>
          </p:nvSpPr>
          <p:spPr bwMode="auto">
            <a:xfrm>
              <a:off x="4704" y="2688"/>
              <a:ext cx="96" cy="96"/>
            </a:xfrm>
            <a:prstGeom prst="rect">
              <a:avLst/>
            </a:prstGeom>
            <a:solidFill>
              <a:srgbClr val="CCFFCC"/>
            </a:solidFill>
            <a:ln w="9525">
              <a:solidFill>
                <a:schemeClr val="tx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698" name="Rectangle 18"/>
            <p:cNvSpPr>
              <a:spLocks noChangeArrowheads="1"/>
            </p:cNvSpPr>
            <p:nvPr/>
          </p:nvSpPr>
          <p:spPr bwMode="auto">
            <a:xfrm>
              <a:off x="4800" y="2880"/>
              <a:ext cx="96" cy="96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699" name="Rectangle 19"/>
            <p:cNvSpPr>
              <a:spLocks noChangeArrowheads="1"/>
            </p:cNvSpPr>
            <p:nvPr/>
          </p:nvSpPr>
          <p:spPr bwMode="auto">
            <a:xfrm>
              <a:off x="4896" y="2784"/>
              <a:ext cx="96" cy="96"/>
            </a:xfrm>
            <a:prstGeom prst="rect">
              <a:avLst/>
            </a:prstGeom>
            <a:solidFill>
              <a:srgbClr val="FF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700" name="Rectangle 20"/>
            <p:cNvSpPr>
              <a:spLocks noChangeArrowheads="1"/>
            </p:cNvSpPr>
            <p:nvPr/>
          </p:nvSpPr>
          <p:spPr bwMode="auto">
            <a:xfrm>
              <a:off x="4704" y="2880"/>
              <a:ext cx="96" cy="96"/>
            </a:xfrm>
            <a:prstGeom prst="rect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701" name="Rectangle 21"/>
            <p:cNvSpPr>
              <a:spLocks noChangeArrowheads="1"/>
            </p:cNvSpPr>
            <p:nvPr/>
          </p:nvSpPr>
          <p:spPr bwMode="auto">
            <a:xfrm>
              <a:off x="4800" y="2784"/>
              <a:ext cx="96" cy="9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702" name="Rectangle 22"/>
            <p:cNvSpPr>
              <a:spLocks noChangeArrowheads="1"/>
            </p:cNvSpPr>
            <p:nvPr/>
          </p:nvSpPr>
          <p:spPr bwMode="auto">
            <a:xfrm>
              <a:off x="4896" y="2880"/>
              <a:ext cx="96" cy="96"/>
            </a:xfrm>
            <a:prstGeom prst="rect">
              <a:avLst/>
            </a:prstGeom>
            <a:solidFill>
              <a:srgbClr val="FF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703" name="Rectangle 23"/>
            <p:cNvSpPr>
              <a:spLocks noChangeArrowheads="1"/>
            </p:cNvSpPr>
            <p:nvPr/>
          </p:nvSpPr>
          <p:spPr bwMode="auto">
            <a:xfrm>
              <a:off x="4896" y="2688"/>
              <a:ext cx="96" cy="96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7653" name="Group 24"/>
          <p:cNvGrpSpPr>
            <a:grpSpLocks/>
          </p:cNvGrpSpPr>
          <p:nvPr/>
        </p:nvGrpSpPr>
        <p:grpSpPr bwMode="auto">
          <a:xfrm>
            <a:off x="1828800" y="3886200"/>
            <a:ext cx="1219200" cy="1006475"/>
            <a:chOff x="1152" y="2448"/>
            <a:chExt cx="768" cy="634"/>
          </a:xfrm>
        </p:grpSpPr>
        <p:grpSp>
          <p:nvGrpSpPr>
            <p:cNvPr id="27683" name="Group 25"/>
            <p:cNvGrpSpPr>
              <a:grpSpLocks/>
            </p:cNvGrpSpPr>
            <p:nvPr/>
          </p:nvGrpSpPr>
          <p:grpSpPr bwMode="auto">
            <a:xfrm>
              <a:off x="1632" y="2592"/>
              <a:ext cx="288" cy="490"/>
              <a:chOff x="1632" y="2592"/>
              <a:chExt cx="288" cy="490"/>
            </a:xfrm>
          </p:grpSpPr>
          <p:sp>
            <p:nvSpPr>
              <p:cNvPr id="27685" name="Rectangle 26"/>
              <p:cNvSpPr>
                <a:spLocks noChangeArrowheads="1"/>
              </p:cNvSpPr>
              <p:nvPr/>
            </p:nvSpPr>
            <p:spPr bwMode="auto">
              <a:xfrm>
                <a:off x="1632" y="2592"/>
                <a:ext cx="96" cy="96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686" name="Rectangle 27"/>
              <p:cNvSpPr>
                <a:spLocks noChangeArrowheads="1"/>
              </p:cNvSpPr>
              <p:nvPr/>
            </p:nvSpPr>
            <p:spPr bwMode="auto">
              <a:xfrm>
                <a:off x="1728" y="2592"/>
                <a:ext cx="96" cy="96"/>
              </a:xfrm>
              <a:prstGeom prst="rect">
                <a:avLst/>
              </a:prstGeom>
              <a:solidFill>
                <a:srgbClr val="CC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687" name="Rectangle 28"/>
              <p:cNvSpPr>
                <a:spLocks noChangeArrowheads="1"/>
              </p:cNvSpPr>
              <p:nvPr/>
            </p:nvSpPr>
            <p:spPr bwMode="auto">
              <a:xfrm>
                <a:off x="1632" y="2688"/>
                <a:ext cx="96" cy="96"/>
              </a:xfrm>
              <a:prstGeom prst="rect">
                <a:avLst/>
              </a:prstGeom>
              <a:solidFill>
                <a:srgbClr val="CCFFCC"/>
              </a:solidFill>
              <a:ln w="9525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688" name="Rectangle 29"/>
              <p:cNvSpPr>
                <a:spLocks noChangeArrowheads="1"/>
              </p:cNvSpPr>
              <p:nvPr/>
            </p:nvSpPr>
            <p:spPr bwMode="auto">
              <a:xfrm>
                <a:off x="1728" y="2784"/>
                <a:ext cx="96" cy="96"/>
              </a:xfrm>
              <a:prstGeom prst="rect">
                <a:avLst/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689" name="Rectangle 30"/>
              <p:cNvSpPr>
                <a:spLocks noChangeArrowheads="1"/>
              </p:cNvSpPr>
              <p:nvPr/>
            </p:nvSpPr>
            <p:spPr bwMode="auto">
              <a:xfrm>
                <a:off x="1824" y="2688"/>
                <a:ext cx="96" cy="96"/>
              </a:xfrm>
              <a:prstGeom prst="rect">
                <a:avLst/>
              </a:prstGeom>
              <a:solidFill>
                <a:srgbClr val="FFCC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690" name="Rectangle 31"/>
              <p:cNvSpPr>
                <a:spLocks noChangeArrowheads="1"/>
              </p:cNvSpPr>
              <p:nvPr/>
            </p:nvSpPr>
            <p:spPr bwMode="auto">
              <a:xfrm>
                <a:off x="1632" y="2784"/>
                <a:ext cx="96" cy="96"/>
              </a:xfrm>
              <a:prstGeom prst="rect">
                <a:avLst/>
              </a:prstGeom>
              <a:solidFill>
                <a:srgbClr val="33CC33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691" name="Rectangle 32"/>
              <p:cNvSpPr>
                <a:spLocks noChangeArrowheads="1"/>
              </p:cNvSpPr>
              <p:nvPr/>
            </p:nvSpPr>
            <p:spPr bwMode="auto">
              <a:xfrm>
                <a:off x="1728" y="2688"/>
                <a:ext cx="96" cy="96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692" name="Rectangle 33"/>
              <p:cNvSpPr>
                <a:spLocks noChangeArrowheads="1"/>
              </p:cNvSpPr>
              <p:nvPr/>
            </p:nvSpPr>
            <p:spPr bwMode="auto">
              <a:xfrm>
                <a:off x="1824" y="2784"/>
                <a:ext cx="96" cy="96"/>
              </a:xfrm>
              <a:prstGeom prst="rect">
                <a:avLst/>
              </a:prstGeom>
              <a:solidFill>
                <a:srgbClr val="FF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693" name="Rectangle 34"/>
              <p:cNvSpPr>
                <a:spLocks noChangeArrowheads="1"/>
              </p:cNvSpPr>
              <p:nvPr/>
            </p:nvSpPr>
            <p:spPr bwMode="auto">
              <a:xfrm>
                <a:off x="1824" y="2592"/>
                <a:ext cx="96" cy="96"/>
              </a:xfrm>
              <a:prstGeom prst="rect">
                <a:avLst/>
              </a:prstGeom>
              <a:solidFill>
                <a:srgbClr val="FF33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694" name="Text Box 35"/>
              <p:cNvSpPr txBox="1">
                <a:spLocks noChangeArrowheads="1"/>
              </p:cNvSpPr>
              <p:nvPr/>
            </p:nvSpPr>
            <p:spPr bwMode="auto">
              <a:xfrm>
                <a:off x="1680" y="2832"/>
                <a:ext cx="203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/>
                  <a:t>4</a:t>
                </a:r>
              </a:p>
            </p:txBody>
          </p:sp>
        </p:grpSp>
        <p:sp>
          <p:nvSpPr>
            <p:cNvPr id="27684" name="Line 36"/>
            <p:cNvSpPr>
              <a:spLocks noChangeShapeType="1"/>
            </p:cNvSpPr>
            <p:nvPr/>
          </p:nvSpPr>
          <p:spPr bwMode="auto">
            <a:xfrm>
              <a:off x="1152" y="2448"/>
              <a:ext cx="48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27654" name="Group 107"/>
          <p:cNvGrpSpPr>
            <a:grpSpLocks/>
          </p:cNvGrpSpPr>
          <p:nvPr/>
        </p:nvGrpSpPr>
        <p:grpSpPr bwMode="auto">
          <a:xfrm>
            <a:off x="1828800" y="3886200"/>
            <a:ext cx="1219200" cy="2225675"/>
            <a:chOff x="1152" y="2448"/>
            <a:chExt cx="768" cy="1402"/>
          </a:xfrm>
        </p:grpSpPr>
        <p:grpSp>
          <p:nvGrpSpPr>
            <p:cNvPr id="27670" name="Group 106"/>
            <p:cNvGrpSpPr>
              <a:grpSpLocks/>
            </p:cNvGrpSpPr>
            <p:nvPr/>
          </p:nvGrpSpPr>
          <p:grpSpPr bwMode="auto">
            <a:xfrm>
              <a:off x="1632" y="3360"/>
              <a:ext cx="288" cy="490"/>
              <a:chOff x="1632" y="3360"/>
              <a:chExt cx="288" cy="490"/>
            </a:xfrm>
          </p:grpSpPr>
          <p:sp>
            <p:nvSpPr>
              <p:cNvPr id="27672" name="Text Box 61"/>
              <p:cNvSpPr txBox="1">
                <a:spLocks noChangeArrowheads="1"/>
              </p:cNvSpPr>
              <p:nvPr/>
            </p:nvSpPr>
            <p:spPr bwMode="auto">
              <a:xfrm>
                <a:off x="1680" y="3600"/>
                <a:ext cx="203" cy="250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/>
                  <a:t>6</a:t>
                </a:r>
              </a:p>
            </p:txBody>
          </p:sp>
          <p:grpSp>
            <p:nvGrpSpPr>
              <p:cNvPr id="27673" name="Group 105"/>
              <p:cNvGrpSpPr>
                <a:grpSpLocks/>
              </p:cNvGrpSpPr>
              <p:nvPr/>
            </p:nvGrpSpPr>
            <p:grpSpPr bwMode="auto">
              <a:xfrm>
                <a:off x="1632" y="3360"/>
                <a:ext cx="288" cy="288"/>
                <a:chOff x="1632" y="3360"/>
                <a:chExt cx="288" cy="288"/>
              </a:xfrm>
            </p:grpSpPr>
            <p:sp>
              <p:nvSpPr>
                <p:cNvPr id="27674" name="Rectangle 52"/>
                <p:cNvSpPr>
                  <a:spLocks noChangeArrowheads="1"/>
                </p:cNvSpPr>
                <p:nvPr/>
              </p:nvSpPr>
              <p:spPr bwMode="auto">
                <a:xfrm>
                  <a:off x="1632" y="3360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7675" name="Rectangle 53"/>
                <p:cNvSpPr>
                  <a:spLocks noChangeArrowheads="1"/>
                </p:cNvSpPr>
                <p:nvPr/>
              </p:nvSpPr>
              <p:spPr bwMode="auto">
                <a:xfrm>
                  <a:off x="1728" y="3360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7676" name="Rectangle 54"/>
                <p:cNvSpPr>
                  <a:spLocks noChangeArrowheads="1"/>
                </p:cNvSpPr>
                <p:nvPr/>
              </p:nvSpPr>
              <p:spPr bwMode="auto">
                <a:xfrm>
                  <a:off x="1632" y="3456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2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7677" name="Rectangle 55"/>
                <p:cNvSpPr>
                  <a:spLocks noChangeArrowheads="1"/>
                </p:cNvSpPr>
                <p:nvPr/>
              </p:nvSpPr>
              <p:spPr bwMode="auto">
                <a:xfrm>
                  <a:off x="1728" y="3456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7678" name="Rectangle 56"/>
                <p:cNvSpPr>
                  <a:spLocks noChangeArrowheads="1"/>
                </p:cNvSpPr>
                <p:nvPr/>
              </p:nvSpPr>
              <p:spPr bwMode="auto">
                <a:xfrm>
                  <a:off x="1824" y="3456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7679" name="Rectangle 57"/>
                <p:cNvSpPr>
                  <a:spLocks noChangeArrowheads="1"/>
                </p:cNvSpPr>
                <p:nvPr/>
              </p:nvSpPr>
              <p:spPr bwMode="auto">
                <a:xfrm>
                  <a:off x="1632" y="3552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7680" name="Rectangle 58"/>
                <p:cNvSpPr>
                  <a:spLocks noChangeArrowheads="1"/>
                </p:cNvSpPr>
                <p:nvPr/>
              </p:nvSpPr>
              <p:spPr bwMode="auto">
                <a:xfrm>
                  <a:off x="1824" y="3552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7681" name="Rectangle 59"/>
                <p:cNvSpPr>
                  <a:spLocks noChangeArrowheads="1"/>
                </p:cNvSpPr>
                <p:nvPr/>
              </p:nvSpPr>
              <p:spPr bwMode="auto">
                <a:xfrm>
                  <a:off x="1728" y="3552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7682" name="Rectangle 60"/>
                <p:cNvSpPr>
                  <a:spLocks noChangeArrowheads="1"/>
                </p:cNvSpPr>
                <p:nvPr/>
              </p:nvSpPr>
              <p:spPr bwMode="auto">
                <a:xfrm>
                  <a:off x="1824" y="3360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sp>
          <p:nvSpPr>
            <p:cNvPr id="27671" name="Line 62"/>
            <p:cNvSpPr>
              <a:spLocks noChangeShapeType="1"/>
            </p:cNvSpPr>
            <p:nvPr/>
          </p:nvSpPr>
          <p:spPr bwMode="auto">
            <a:xfrm>
              <a:off x="1152" y="2448"/>
              <a:ext cx="480" cy="10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27655" name="Text Box 102"/>
          <p:cNvSpPr txBox="1">
            <a:spLocks noChangeArrowheads="1"/>
          </p:cNvSpPr>
          <p:nvPr/>
        </p:nvSpPr>
        <p:spPr bwMode="auto">
          <a:xfrm>
            <a:off x="3048000" y="762000"/>
            <a:ext cx="5318125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CC6600"/>
                </a:solidFill>
              </a:rPr>
              <a:t>f(N) = g(N) + h(N) </a:t>
            </a:r>
          </a:p>
          <a:p>
            <a:r>
              <a:rPr lang="en-US" dirty="0">
                <a:solidFill>
                  <a:srgbClr val="CC6600"/>
                </a:solidFill>
              </a:rPr>
              <a:t>with h(N) = number of misplaced tiles</a:t>
            </a:r>
          </a:p>
        </p:txBody>
      </p:sp>
      <p:sp>
        <p:nvSpPr>
          <p:cNvPr id="27656" name="Text Box 103"/>
          <p:cNvSpPr txBox="1">
            <a:spLocks noChangeArrowheads="1"/>
          </p:cNvSpPr>
          <p:nvPr/>
        </p:nvSpPr>
        <p:spPr bwMode="auto">
          <a:xfrm>
            <a:off x="685800" y="4495800"/>
            <a:ext cx="13858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Cutoff=4</a:t>
            </a:r>
          </a:p>
        </p:txBody>
      </p:sp>
      <p:grpSp>
        <p:nvGrpSpPr>
          <p:cNvPr id="9" name="Group 121"/>
          <p:cNvGrpSpPr>
            <a:grpSpLocks/>
          </p:cNvGrpSpPr>
          <p:nvPr/>
        </p:nvGrpSpPr>
        <p:grpSpPr bwMode="auto">
          <a:xfrm>
            <a:off x="3048000" y="4343400"/>
            <a:ext cx="1219200" cy="1781175"/>
            <a:chOff x="1920" y="2736"/>
            <a:chExt cx="768" cy="1122"/>
          </a:xfrm>
        </p:grpSpPr>
        <p:grpSp>
          <p:nvGrpSpPr>
            <p:cNvPr id="27658" name="Group 122"/>
            <p:cNvGrpSpPr>
              <a:grpSpLocks/>
            </p:cNvGrpSpPr>
            <p:nvPr/>
          </p:nvGrpSpPr>
          <p:grpSpPr bwMode="auto">
            <a:xfrm>
              <a:off x="2400" y="3360"/>
              <a:ext cx="288" cy="498"/>
              <a:chOff x="2400" y="3360"/>
              <a:chExt cx="288" cy="498"/>
            </a:xfrm>
          </p:grpSpPr>
          <p:sp>
            <p:nvSpPr>
              <p:cNvPr id="27660" name="Rectangle 123"/>
              <p:cNvSpPr>
                <a:spLocks noChangeArrowheads="1"/>
              </p:cNvSpPr>
              <p:nvPr/>
            </p:nvSpPr>
            <p:spPr bwMode="auto">
              <a:xfrm>
                <a:off x="2400" y="3360"/>
                <a:ext cx="96" cy="96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661" name="Rectangle 124"/>
              <p:cNvSpPr>
                <a:spLocks noChangeArrowheads="1"/>
              </p:cNvSpPr>
              <p:nvPr/>
            </p:nvSpPr>
            <p:spPr bwMode="auto">
              <a:xfrm>
                <a:off x="2496" y="3360"/>
                <a:ext cx="96" cy="96"/>
              </a:xfrm>
              <a:prstGeom prst="rect">
                <a:avLst/>
              </a:prstGeom>
              <a:solidFill>
                <a:srgbClr val="CC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662" name="Rectangle 125"/>
              <p:cNvSpPr>
                <a:spLocks noChangeArrowheads="1"/>
              </p:cNvSpPr>
              <p:nvPr/>
            </p:nvSpPr>
            <p:spPr bwMode="auto">
              <a:xfrm>
                <a:off x="2400" y="3456"/>
                <a:ext cx="96" cy="96"/>
              </a:xfrm>
              <a:prstGeom prst="rect">
                <a:avLst/>
              </a:prstGeom>
              <a:solidFill>
                <a:srgbClr val="CCFFCC"/>
              </a:solidFill>
              <a:ln w="9525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663" name="Rectangle 126"/>
              <p:cNvSpPr>
                <a:spLocks noChangeArrowheads="1"/>
              </p:cNvSpPr>
              <p:nvPr/>
            </p:nvSpPr>
            <p:spPr bwMode="auto">
              <a:xfrm>
                <a:off x="2496" y="3552"/>
                <a:ext cx="96" cy="96"/>
              </a:xfrm>
              <a:prstGeom prst="rect">
                <a:avLst/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664" name="Rectangle 127"/>
              <p:cNvSpPr>
                <a:spLocks noChangeArrowheads="1"/>
              </p:cNvSpPr>
              <p:nvPr/>
            </p:nvSpPr>
            <p:spPr bwMode="auto">
              <a:xfrm>
                <a:off x="2496" y="3456"/>
                <a:ext cx="96" cy="96"/>
              </a:xfrm>
              <a:prstGeom prst="rect">
                <a:avLst/>
              </a:prstGeom>
              <a:solidFill>
                <a:srgbClr val="FFCC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665" name="Rectangle 128"/>
              <p:cNvSpPr>
                <a:spLocks noChangeArrowheads="1"/>
              </p:cNvSpPr>
              <p:nvPr/>
            </p:nvSpPr>
            <p:spPr bwMode="auto">
              <a:xfrm>
                <a:off x="2400" y="3552"/>
                <a:ext cx="96" cy="96"/>
              </a:xfrm>
              <a:prstGeom prst="rect">
                <a:avLst/>
              </a:prstGeom>
              <a:solidFill>
                <a:srgbClr val="33CC33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666" name="Rectangle 129"/>
              <p:cNvSpPr>
                <a:spLocks noChangeArrowheads="1"/>
              </p:cNvSpPr>
              <p:nvPr/>
            </p:nvSpPr>
            <p:spPr bwMode="auto">
              <a:xfrm>
                <a:off x="2592" y="3456"/>
                <a:ext cx="96" cy="96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667" name="Rectangle 130"/>
              <p:cNvSpPr>
                <a:spLocks noChangeArrowheads="1"/>
              </p:cNvSpPr>
              <p:nvPr/>
            </p:nvSpPr>
            <p:spPr bwMode="auto">
              <a:xfrm>
                <a:off x="2592" y="3552"/>
                <a:ext cx="96" cy="96"/>
              </a:xfrm>
              <a:prstGeom prst="rect">
                <a:avLst/>
              </a:prstGeom>
              <a:solidFill>
                <a:srgbClr val="FF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668" name="Rectangle 131"/>
              <p:cNvSpPr>
                <a:spLocks noChangeArrowheads="1"/>
              </p:cNvSpPr>
              <p:nvPr/>
            </p:nvSpPr>
            <p:spPr bwMode="auto">
              <a:xfrm>
                <a:off x="2592" y="3360"/>
                <a:ext cx="96" cy="96"/>
              </a:xfrm>
              <a:prstGeom prst="rect">
                <a:avLst/>
              </a:prstGeom>
              <a:solidFill>
                <a:srgbClr val="FF33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669" name="Text Box 132"/>
              <p:cNvSpPr txBox="1">
                <a:spLocks noChangeArrowheads="1"/>
              </p:cNvSpPr>
              <p:nvPr/>
            </p:nvSpPr>
            <p:spPr bwMode="auto">
              <a:xfrm>
                <a:off x="2448" y="3608"/>
                <a:ext cx="203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/>
                  <a:t>6</a:t>
                </a:r>
              </a:p>
            </p:txBody>
          </p:sp>
        </p:grpSp>
        <p:sp>
          <p:nvSpPr>
            <p:cNvPr id="27659" name="Line 133"/>
            <p:cNvSpPr>
              <a:spLocks noChangeShapeType="1"/>
            </p:cNvSpPr>
            <p:nvPr/>
          </p:nvSpPr>
          <p:spPr bwMode="auto">
            <a:xfrm>
              <a:off x="1920" y="2736"/>
              <a:ext cx="480" cy="76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8-Puzzle</a:t>
            </a:r>
          </a:p>
        </p:txBody>
      </p:sp>
      <p:grpSp>
        <p:nvGrpSpPr>
          <p:cNvPr id="28675" name="Group 3"/>
          <p:cNvGrpSpPr>
            <a:grpSpLocks/>
          </p:cNvGrpSpPr>
          <p:nvPr/>
        </p:nvGrpSpPr>
        <p:grpSpPr bwMode="auto">
          <a:xfrm>
            <a:off x="1371600" y="3657600"/>
            <a:ext cx="457200" cy="777875"/>
            <a:chOff x="864" y="2304"/>
            <a:chExt cx="288" cy="490"/>
          </a:xfrm>
        </p:grpSpPr>
        <p:sp>
          <p:nvSpPr>
            <p:cNvPr id="28742" name="Rectangle 4"/>
            <p:cNvSpPr>
              <a:spLocks noChangeArrowheads="1"/>
            </p:cNvSpPr>
            <p:nvPr/>
          </p:nvSpPr>
          <p:spPr bwMode="auto">
            <a:xfrm>
              <a:off x="864" y="2304"/>
              <a:ext cx="96" cy="9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43" name="Rectangle 5"/>
            <p:cNvSpPr>
              <a:spLocks noChangeArrowheads="1"/>
            </p:cNvSpPr>
            <p:nvPr/>
          </p:nvSpPr>
          <p:spPr bwMode="auto">
            <a:xfrm>
              <a:off x="960" y="2304"/>
              <a:ext cx="96" cy="96"/>
            </a:xfrm>
            <a:prstGeom prst="rect">
              <a:avLst/>
            </a:prstGeom>
            <a:solidFill>
              <a:srgbClr val="CC66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44" name="Rectangle 6"/>
            <p:cNvSpPr>
              <a:spLocks noChangeArrowheads="1"/>
            </p:cNvSpPr>
            <p:nvPr/>
          </p:nvSpPr>
          <p:spPr bwMode="auto">
            <a:xfrm>
              <a:off x="864" y="2400"/>
              <a:ext cx="96" cy="96"/>
            </a:xfrm>
            <a:prstGeom prst="rect">
              <a:avLst/>
            </a:prstGeom>
            <a:solidFill>
              <a:srgbClr val="CCFFCC"/>
            </a:solidFill>
            <a:ln w="9525">
              <a:solidFill>
                <a:schemeClr val="tx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45" name="Rectangle 7"/>
            <p:cNvSpPr>
              <a:spLocks noChangeArrowheads="1"/>
            </p:cNvSpPr>
            <p:nvPr/>
          </p:nvSpPr>
          <p:spPr bwMode="auto">
            <a:xfrm>
              <a:off x="960" y="2400"/>
              <a:ext cx="96" cy="96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46" name="Rectangle 8"/>
            <p:cNvSpPr>
              <a:spLocks noChangeArrowheads="1"/>
            </p:cNvSpPr>
            <p:nvPr/>
          </p:nvSpPr>
          <p:spPr bwMode="auto">
            <a:xfrm>
              <a:off x="1056" y="2400"/>
              <a:ext cx="96" cy="96"/>
            </a:xfrm>
            <a:prstGeom prst="rect">
              <a:avLst/>
            </a:prstGeom>
            <a:solidFill>
              <a:srgbClr val="FF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47" name="Rectangle 9"/>
            <p:cNvSpPr>
              <a:spLocks noChangeArrowheads="1"/>
            </p:cNvSpPr>
            <p:nvPr/>
          </p:nvSpPr>
          <p:spPr bwMode="auto">
            <a:xfrm>
              <a:off x="864" y="2496"/>
              <a:ext cx="96" cy="96"/>
            </a:xfrm>
            <a:prstGeom prst="rect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48" name="Rectangle 10"/>
            <p:cNvSpPr>
              <a:spLocks noChangeArrowheads="1"/>
            </p:cNvSpPr>
            <p:nvPr/>
          </p:nvSpPr>
          <p:spPr bwMode="auto">
            <a:xfrm>
              <a:off x="960" y="2496"/>
              <a:ext cx="96" cy="9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49" name="Rectangle 11"/>
            <p:cNvSpPr>
              <a:spLocks noChangeArrowheads="1"/>
            </p:cNvSpPr>
            <p:nvPr/>
          </p:nvSpPr>
          <p:spPr bwMode="auto">
            <a:xfrm>
              <a:off x="1056" y="2496"/>
              <a:ext cx="96" cy="96"/>
            </a:xfrm>
            <a:prstGeom prst="rect">
              <a:avLst/>
            </a:prstGeom>
            <a:solidFill>
              <a:srgbClr val="FF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50" name="Rectangle 12"/>
            <p:cNvSpPr>
              <a:spLocks noChangeArrowheads="1"/>
            </p:cNvSpPr>
            <p:nvPr/>
          </p:nvSpPr>
          <p:spPr bwMode="auto">
            <a:xfrm>
              <a:off x="1056" y="2304"/>
              <a:ext cx="96" cy="96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51" name="Text Box 13"/>
            <p:cNvSpPr txBox="1">
              <a:spLocks noChangeArrowheads="1"/>
            </p:cNvSpPr>
            <p:nvPr/>
          </p:nvSpPr>
          <p:spPr bwMode="auto">
            <a:xfrm>
              <a:off x="912" y="2544"/>
              <a:ext cx="203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/>
                <a:t>4</a:t>
              </a:r>
            </a:p>
          </p:txBody>
        </p:sp>
      </p:grpSp>
      <p:grpSp>
        <p:nvGrpSpPr>
          <p:cNvPr id="28676" name="Group 14"/>
          <p:cNvGrpSpPr>
            <a:grpSpLocks/>
          </p:cNvGrpSpPr>
          <p:nvPr/>
        </p:nvGrpSpPr>
        <p:grpSpPr bwMode="auto">
          <a:xfrm>
            <a:off x="7467600" y="4267200"/>
            <a:ext cx="457200" cy="457200"/>
            <a:chOff x="4704" y="2688"/>
            <a:chExt cx="288" cy="288"/>
          </a:xfrm>
        </p:grpSpPr>
        <p:sp>
          <p:nvSpPr>
            <p:cNvPr id="28733" name="Rectangle 15"/>
            <p:cNvSpPr>
              <a:spLocks noChangeArrowheads="1"/>
            </p:cNvSpPr>
            <p:nvPr/>
          </p:nvSpPr>
          <p:spPr bwMode="auto">
            <a:xfrm>
              <a:off x="4800" y="2688"/>
              <a:ext cx="96" cy="9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34" name="Rectangle 16"/>
            <p:cNvSpPr>
              <a:spLocks noChangeArrowheads="1"/>
            </p:cNvSpPr>
            <p:nvPr/>
          </p:nvSpPr>
          <p:spPr bwMode="auto">
            <a:xfrm>
              <a:off x="4704" y="2784"/>
              <a:ext cx="96" cy="96"/>
            </a:xfrm>
            <a:prstGeom prst="rect">
              <a:avLst/>
            </a:prstGeom>
            <a:solidFill>
              <a:srgbClr val="CC66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35" name="Rectangle 17"/>
            <p:cNvSpPr>
              <a:spLocks noChangeArrowheads="1"/>
            </p:cNvSpPr>
            <p:nvPr/>
          </p:nvSpPr>
          <p:spPr bwMode="auto">
            <a:xfrm>
              <a:off x="4704" y="2688"/>
              <a:ext cx="96" cy="96"/>
            </a:xfrm>
            <a:prstGeom prst="rect">
              <a:avLst/>
            </a:prstGeom>
            <a:solidFill>
              <a:srgbClr val="CCFFCC"/>
            </a:solidFill>
            <a:ln w="9525">
              <a:solidFill>
                <a:schemeClr val="tx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36" name="Rectangle 18"/>
            <p:cNvSpPr>
              <a:spLocks noChangeArrowheads="1"/>
            </p:cNvSpPr>
            <p:nvPr/>
          </p:nvSpPr>
          <p:spPr bwMode="auto">
            <a:xfrm>
              <a:off x="4800" y="2880"/>
              <a:ext cx="96" cy="96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37" name="Rectangle 19"/>
            <p:cNvSpPr>
              <a:spLocks noChangeArrowheads="1"/>
            </p:cNvSpPr>
            <p:nvPr/>
          </p:nvSpPr>
          <p:spPr bwMode="auto">
            <a:xfrm>
              <a:off x="4896" y="2784"/>
              <a:ext cx="96" cy="96"/>
            </a:xfrm>
            <a:prstGeom prst="rect">
              <a:avLst/>
            </a:prstGeom>
            <a:solidFill>
              <a:srgbClr val="FF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38" name="Rectangle 20"/>
            <p:cNvSpPr>
              <a:spLocks noChangeArrowheads="1"/>
            </p:cNvSpPr>
            <p:nvPr/>
          </p:nvSpPr>
          <p:spPr bwMode="auto">
            <a:xfrm>
              <a:off x="4704" y="2880"/>
              <a:ext cx="96" cy="96"/>
            </a:xfrm>
            <a:prstGeom prst="rect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39" name="Rectangle 21"/>
            <p:cNvSpPr>
              <a:spLocks noChangeArrowheads="1"/>
            </p:cNvSpPr>
            <p:nvPr/>
          </p:nvSpPr>
          <p:spPr bwMode="auto">
            <a:xfrm>
              <a:off x="4800" y="2784"/>
              <a:ext cx="96" cy="9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40" name="Rectangle 22"/>
            <p:cNvSpPr>
              <a:spLocks noChangeArrowheads="1"/>
            </p:cNvSpPr>
            <p:nvPr/>
          </p:nvSpPr>
          <p:spPr bwMode="auto">
            <a:xfrm>
              <a:off x="4896" y="2880"/>
              <a:ext cx="96" cy="96"/>
            </a:xfrm>
            <a:prstGeom prst="rect">
              <a:avLst/>
            </a:prstGeom>
            <a:solidFill>
              <a:srgbClr val="FF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41" name="Rectangle 23"/>
            <p:cNvSpPr>
              <a:spLocks noChangeArrowheads="1"/>
            </p:cNvSpPr>
            <p:nvPr/>
          </p:nvSpPr>
          <p:spPr bwMode="auto">
            <a:xfrm>
              <a:off x="4896" y="2688"/>
              <a:ext cx="96" cy="96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8677" name="Group 24"/>
          <p:cNvGrpSpPr>
            <a:grpSpLocks/>
          </p:cNvGrpSpPr>
          <p:nvPr/>
        </p:nvGrpSpPr>
        <p:grpSpPr bwMode="auto">
          <a:xfrm>
            <a:off x="1828800" y="3886200"/>
            <a:ext cx="1219200" cy="1006475"/>
            <a:chOff x="1152" y="2448"/>
            <a:chExt cx="768" cy="634"/>
          </a:xfrm>
        </p:grpSpPr>
        <p:grpSp>
          <p:nvGrpSpPr>
            <p:cNvPr id="28721" name="Group 25"/>
            <p:cNvGrpSpPr>
              <a:grpSpLocks/>
            </p:cNvGrpSpPr>
            <p:nvPr/>
          </p:nvGrpSpPr>
          <p:grpSpPr bwMode="auto">
            <a:xfrm>
              <a:off x="1632" y="2592"/>
              <a:ext cx="288" cy="490"/>
              <a:chOff x="1632" y="2592"/>
              <a:chExt cx="288" cy="490"/>
            </a:xfrm>
          </p:grpSpPr>
          <p:sp>
            <p:nvSpPr>
              <p:cNvPr id="28723" name="Rectangle 26"/>
              <p:cNvSpPr>
                <a:spLocks noChangeArrowheads="1"/>
              </p:cNvSpPr>
              <p:nvPr/>
            </p:nvSpPr>
            <p:spPr bwMode="auto">
              <a:xfrm>
                <a:off x="1632" y="2592"/>
                <a:ext cx="96" cy="96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724" name="Rectangle 27"/>
              <p:cNvSpPr>
                <a:spLocks noChangeArrowheads="1"/>
              </p:cNvSpPr>
              <p:nvPr/>
            </p:nvSpPr>
            <p:spPr bwMode="auto">
              <a:xfrm>
                <a:off x="1728" y="2592"/>
                <a:ext cx="96" cy="96"/>
              </a:xfrm>
              <a:prstGeom prst="rect">
                <a:avLst/>
              </a:prstGeom>
              <a:solidFill>
                <a:srgbClr val="CC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725" name="Rectangle 28"/>
              <p:cNvSpPr>
                <a:spLocks noChangeArrowheads="1"/>
              </p:cNvSpPr>
              <p:nvPr/>
            </p:nvSpPr>
            <p:spPr bwMode="auto">
              <a:xfrm>
                <a:off x="1632" y="2688"/>
                <a:ext cx="96" cy="96"/>
              </a:xfrm>
              <a:prstGeom prst="rect">
                <a:avLst/>
              </a:prstGeom>
              <a:solidFill>
                <a:srgbClr val="CCFFCC"/>
              </a:solidFill>
              <a:ln w="9525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726" name="Rectangle 29"/>
              <p:cNvSpPr>
                <a:spLocks noChangeArrowheads="1"/>
              </p:cNvSpPr>
              <p:nvPr/>
            </p:nvSpPr>
            <p:spPr bwMode="auto">
              <a:xfrm>
                <a:off x="1728" y="2784"/>
                <a:ext cx="96" cy="96"/>
              </a:xfrm>
              <a:prstGeom prst="rect">
                <a:avLst/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727" name="Rectangle 30"/>
              <p:cNvSpPr>
                <a:spLocks noChangeArrowheads="1"/>
              </p:cNvSpPr>
              <p:nvPr/>
            </p:nvSpPr>
            <p:spPr bwMode="auto">
              <a:xfrm>
                <a:off x="1824" y="2688"/>
                <a:ext cx="96" cy="96"/>
              </a:xfrm>
              <a:prstGeom prst="rect">
                <a:avLst/>
              </a:prstGeom>
              <a:solidFill>
                <a:srgbClr val="FFCC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728" name="Rectangle 31"/>
              <p:cNvSpPr>
                <a:spLocks noChangeArrowheads="1"/>
              </p:cNvSpPr>
              <p:nvPr/>
            </p:nvSpPr>
            <p:spPr bwMode="auto">
              <a:xfrm>
                <a:off x="1632" y="2784"/>
                <a:ext cx="96" cy="96"/>
              </a:xfrm>
              <a:prstGeom prst="rect">
                <a:avLst/>
              </a:prstGeom>
              <a:solidFill>
                <a:srgbClr val="33CC33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729" name="Rectangle 32"/>
              <p:cNvSpPr>
                <a:spLocks noChangeArrowheads="1"/>
              </p:cNvSpPr>
              <p:nvPr/>
            </p:nvSpPr>
            <p:spPr bwMode="auto">
              <a:xfrm>
                <a:off x="1728" y="2688"/>
                <a:ext cx="96" cy="96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730" name="Rectangle 33"/>
              <p:cNvSpPr>
                <a:spLocks noChangeArrowheads="1"/>
              </p:cNvSpPr>
              <p:nvPr/>
            </p:nvSpPr>
            <p:spPr bwMode="auto">
              <a:xfrm>
                <a:off x="1824" y="2784"/>
                <a:ext cx="96" cy="96"/>
              </a:xfrm>
              <a:prstGeom prst="rect">
                <a:avLst/>
              </a:prstGeom>
              <a:solidFill>
                <a:srgbClr val="FF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731" name="Rectangle 34"/>
              <p:cNvSpPr>
                <a:spLocks noChangeArrowheads="1"/>
              </p:cNvSpPr>
              <p:nvPr/>
            </p:nvSpPr>
            <p:spPr bwMode="auto">
              <a:xfrm>
                <a:off x="1824" y="2592"/>
                <a:ext cx="96" cy="96"/>
              </a:xfrm>
              <a:prstGeom prst="rect">
                <a:avLst/>
              </a:prstGeom>
              <a:solidFill>
                <a:srgbClr val="FF33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732" name="Text Box 35"/>
              <p:cNvSpPr txBox="1">
                <a:spLocks noChangeArrowheads="1"/>
              </p:cNvSpPr>
              <p:nvPr/>
            </p:nvSpPr>
            <p:spPr bwMode="auto">
              <a:xfrm>
                <a:off x="1680" y="2832"/>
                <a:ext cx="203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/>
                  <a:t>4</a:t>
                </a:r>
              </a:p>
            </p:txBody>
          </p:sp>
        </p:grpSp>
        <p:sp>
          <p:nvSpPr>
            <p:cNvPr id="28722" name="Line 36"/>
            <p:cNvSpPr>
              <a:spLocks noChangeShapeType="1"/>
            </p:cNvSpPr>
            <p:nvPr/>
          </p:nvSpPr>
          <p:spPr bwMode="auto">
            <a:xfrm>
              <a:off x="1152" y="2448"/>
              <a:ext cx="48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28678" name="Group 37"/>
          <p:cNvGrpSpPr>
            <a:grpSpLocks/>
          </p:cNvGrpSpPr>
          <p:nvPr/>
        </p:nvGrpSpPr>
        <p:grpSpPr bwMode="auto">
          <a:xfrm>
            <a:off x="1828800" y="3886200"/>
            <a:ext cx="1219200" cy="2225675"/>
            <a:chOff x="1152" y="2448"/>
            <a:chExt cx="768" cy="1402"/>
          </a:xfrm>
        </p:grpSpPr>
        <p:grpSp>
          <p:nvGrpSpPr>
            <p:cNvPr id="28708" name="Group 38"/>
            <p:cNvGrpSpPr>
              <a:grpSpLocks/>
            </p:cNvGrpSpPr>
            <p:nvPr/>
          </p:nvGrpSpPr>
          <p:grpSpPr bwMode="auto">
            <a:xfrm>
              <a:off x="1632" y="3360"/>
              <a:ext cx="288" cy="490"/>
              <a:chOff x="1632" y="3360"/>
              <a:chExt cx="288" cy="490"/>
            </a:xfrm>
          </p:grpSpPr>
          <p:sp>
            <p:nvSpPr>
              <p:cNvPr id="28710" name="Text Box 39"/>
              <p:cNvSpPr txBox="1">
                <a:spLocks noChangeArrowheads="1"/>
              </p:cNvSpPr>
              <p:nvPr/>
            </p:nvSpPr>
            <p:spPr bwMode="auto">
              <a:xfrm>
                <a:off x="1680" y="3600"/>
                <a:ext cx="203" cy="250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/>
                  <a:t>6</a:t>
                </a:r>
              </a:p>
            </p:txBody>
          </p:sp>
          <p:grpSp>
            <p:nvGrpSpPr>
              <p:cNvPr id="28711" name="Group 40"/>
              <p:cNvGrpSpPr>
                <a:grpSpLocks/>
              </p:cNvGrpSpPr>
              <p:nvPr/>
            </p:nvGrpSpPr>
            <p:grpSpPr bwMode="auto">
              <a:xfrm>
                <a:off x="1632" y="3360"/>
                <a:ext cx="288" cy="288"/>
                <a:chOff x="1632" y="3360"/>
                <a:chExt cx="288" cy="288"/>
              </a:xfrm>
            </p:grpSpPr>
            <p:sp>
              <p:nvSpPr>
                <p:cNvPr id="28712" name="Rectangle 41"/>
                <p:cNvSpPr>
                  <a:spLocks noChangeArrowheads="1"/>
                </p:cNvSpPr>
                <p:nvPr/>
              </p:nvSpPr>
              <p:spPr bwMode="auto">
                <a:xfrm>
                  <a:off x="1632" y="3360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8713" name="Rectangle 42"/>
                <p:cNvSpPr>
                  <a:spLocks noChangeArrowheads="1"/>
                </p:cNvSpPr>
                <p:nvPr/>
              </p:nvSpPr>
              <p:spPr bwMode="auto">
                <a:xfrm>
                  <a:off x="1728" y="3360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8714" name="Rectangle 43"/>
                <p:cNvSpPr>
                  <a:spLocks noChangeArrowheads="1"/>
                </p:cNvSpPr>
                <p:nvPr/>
              </p:nvSpPr>
              <p:spPr bwMode="auto">
                <a:xfrm>
                  <a:off x="1632" y="3456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2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8715" name="Rectangle 44"/>
                <p:cNvSpPr>
                  <a:spLocks noChangeArrowheads="1"/>
                </p:cNvSpPr>
                <p:nvPr/>
              </p:nvSpPr>
              <p:spPr bwMode="auto">
                <a:xfrm>
                  <a:off x="1728" y="3456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8716" name="Rectangle 45"/>
                <p:cNvSpPr>
                  <a:spLocks noChangeArrowheads="1"/>
                </p:cNvSpPr>
                <p:nvPr/>
              </p:nvSpPr>
              <p:spPr bwMode="auto">
                <a:xfrm>
                  <a:off x="1824" y="3456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8717" name="Rectangle 46"/>
                <p:cNvSpPr>
                  <a:spLocks noChangeArrowheads="1"/>
                </p:cNvSpPr>
                <p:nvPr/>
              </p:nvSpPr>
              <p:spPr bwMode="auto">
                <a:xfrm>
                  <a:off x="1632" y="3552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8718" name="Rectangle 47"/>
                <p:cNvSpPr>
                  <a:spLocks noChangeArrowheads="1"/>
                </p:cNvSpPr>
                <p:nvPr/>
              </p:nvSpPr>
              <p:spPr bwMode="auto">
                <a:xfrm>
                  <a:off x="1824" y="3552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8719" name="Rectangle 48"/>
                <p:cNvSpPr>
                  <a:spLocks noChangeArrowheads="1"/>
                </p:cNvSpPr>
                <p:nvPr/>
              </p:nvSpPr>
              <p:spPr bwMode="auto">
                <a:xfrm>
                  <a:off x="1728" y="3552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8720" name="Rectangle 49"/>
                <p:cNvSpPr>
                  <a:spLocks noChangeArrowheads="1"/>
                </p:cNvSpPr>
                <p:nvPr/>
              </p:nvSpPr>
              <p:spPr bwMode="auto">
                <a:xfrm>
                  <a:off x="1824" y="3360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sp>
          <p:nvSpPr>
            <p:cNvPr id="28709" name="Line 50"/>
            <p:cNvSpPr>
              <a:spLocks noChangeShapeType="1"/>
            </p:cNvSpPr>
            <p:nvPr/>
          </p:nvSpPr>
          <p:spPr bwMode="auto">
            <a:xfrm>
              <a:off x="1152" y="2448"/>
              <a:ext cx="480" cy="10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28679" name="Text Box 51"/>
          <p:cNvSpPr txBox="1">
            <a:spLocks noChangeArrowheads="1"/>
          </p:cNvSpPr>
          <p:nvPr/>
        </p:nvSpPr>
        <p:spPr bwMode="auto">
          <a:xfrm>
            <a:off x="3048000" y="762000"/>
            <a:ext cx="5318125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CC6600"/>
                </a:solidFill>
              </a:rPr>
              <a:t>f(N) = g(N) + h(N) </a:t>
            </a:r>
          </a:p>
          <a:p>
            <a:r>
              <a:rPr lang="en-US" dirty="0">
                <a:solidFill>
                  <a:srgbClr val="CC6600"/>
                </a:solidFill>
              </a:rPr>
              <a:t>with h(N) = number of misplaced tiles</a:t>
            </a:r>
          </a:p>
        </p:txBody>
      </p:sp>
      <p:sp>
        <p:nvSpPr>
          <p:cNvPr id="28680" name="Text Box 52"/>
          <p:cNvSpPr txBox="1">
            <a:spLocks noChangeArrowheads="1"/>
          </p:cNvSpPr>
          <p:nvPr/>
        </p:nvSpPr>
        <p:spPr bwMode="auto">
          <a:xfrm>
            <a:off x="685800" y="4495800"/>
            <a:ext cx="13858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Cutoff=4</a:t>
            </a:r>
          </a:p>
        </p:txBody>
      </p:sp>
      <p:grpSp>
        <p:nvGrpSpPr>
          <p:cNvPr id="28681" name="Group 81"/>
          <p:cNvGrpSpPr>
            <a:grpSpLocks/>
          </p:cNvGrpSpPr>
          <p:nvPr/>
        </p:nvGrpSpPr>
        <p:grpSpPr bwMode="auto">
          <a:xfrm>
            <a:off x="3048000" y="4343400"/>
            <a:ext cx="1219200" cy="1781175"/>
            <a:chOff x="1920" y="2736"/>
            <a:chExt cx="768" cy="1122"/>
          </a:xfrm>
        </p:grpSpPr>
        <p:grpSp>
          <p:nvGrpSpPr>
            <p:cNvPr id="28695" name="Group 80"/>
            <p:cNvGrpSpPr>
              <a:grpSpLocks/>
            </p:cNvGrpSpPr>
            <p:nvPr/>
          </p:nvGrpSpPr>
          <p:grpSpPr bwMode="auto">
            <a:xfrm>
              <a:off x="2400" y="3360"/>
              <a:ext cx="288" cy="498"/>
              <a:chOff x="2400" y="3360"/>
              <a:chExt cx="288" cy="498"/>
            </a:xfrm>
          </p:grpSpPr>
          <p:sp>
            <p:nvSpPr>
              <p:cNvPr id="28697" name="Text Box 64"/>
              <p:cNvSpPr txBox="1">
                <a:spLocks noChangeArrowheads="1"/>
              </p:cNvSpPr>
              <p:nvPr/>
            </p:nvSpPr>
            <p:spPr bwMode="auto">
              <a:xfrm>
                <a:off x="2448" y="3608"/>
                <a:ext cx="203" cy="250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/>
                  <a:t>6</a:t>
                </a:r>
              </a:p>
            </p:txBody>
          </p:sp>
          <p:grpSp>
            <p:nvGrpSpPr>
              <p:cNvPr id="28698" name="Group 79"/>
              <p:cNvGrpSpPr>
                <a:grpSpLocks/>
              </p:cNvGrpSpPr>
              <p:nvPr/>
            </p:nvGrpSpPr>
            <p:grpSpPr bwMode="auto">
              <a:xfrm>
                <a:off x="2400" y="3360"/>
                <a:ext cx="288" cy="288"/>
                <a:chOff x="2400" y="3360"/>
                <a:chExt cx="288" cy="288"/>
              </a:xfrm>
            </p:grpSpPr>
            <p:sp>
              <p:nvSpPr>
                <p:cNvPr id="28699" name="Rectangle 55"/>
                <p:cNvSpPr>
                  <a:spLocks noChangeArrowheads="1"/>
                </p:cNvSpPr>
                <p:nvPr/>
              </p:nvSpPr>
              <p:spPr bwMode="auto">
                <a:xfrm>
                  <a:off x="2400" y="3360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8700" name="Rectangle 56"/>
                <p:cNvSpPr>
                  <a:spLocks noChangeArrowheads="1"/>
                </p:cNvSpPr>
                <p:nvPr/>
              </p:nvSpPr>
              <p:spPr bwMode="auto">
                <a:xfrm>
                  <a:off x="2496" y="3360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8701" name="Rectangle 57"/>
                <p:cNvSpPr>
                  <a:spLocks noChangeArrowheads="1"/>
                </p:cNvSpPr>
                <p:nvPr/>
              </p:nvSpPr>
              <p:spPr bwMode="auto">
                <a:xfrm>
                  <a:off x="2400" y="3456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2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8702" name="Rectangle 58"/>
                <p:cNvSpPr>
                  <a:spLocks noChangeArrowheads="1"/>
                </p:cNvSpPr>
                <p:nvPr/>
              </p:nvSpPr>
              <p:spPr bwMode="auto">
                <a:xfrm>
                  <a:off x="2496" y="3552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8703" name="Rectangle 59"/>
                <p:cNvSpPr>
                  <a:spLocks noChangeArrowheads="1"/>
                </p:cNvSpPr>
                <p:nvPr/>
              </p:nvSpPr>
              <p:spPr bwMode="auto">
                <a:xfrm>
                  <a:off x="2496" y="3456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8704" name="Rectangle 60"/>
                <p:cNvSpPr>
                  <a:spLocks noChangeArrowheads="1"/>
                </p:cNvSpPr>
                <p:nvPr/>
              </p:nvSpPr>
              <p:spPr bwMode="auto">
                <a:xfrm>
                  <a:off x="2400" y="3552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8705" name="Rectangle 61"/>
                <p:cNvSpPr>
                  <a:spLocks noChangeArrowheads="1"/>
                </p:cNvSpPr>
                <p:nvPr/>
              </p:nvSpPr>
              <p:spPr bwMode="auto">
                <a:xfrm>
                  <a:off x="2592" y="3456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8706" name="Rectangle 62"/>
                <p:cNvSpPr>
                  <a:spLocks noChangeArrowheads="1"/>
                </p:cNvSpPr>
                <p:nvPr/>
              </p:nvSpPr>
              <p:spPr bwMode="auto">
                <a:xfrm>
                  <a:off x="2592" y="3552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8707" name="Rectangle 63"/>
                <p:cNvSpPr>
                  <a:spLocks noChangeArrowheads="1"/>
                </p:cNvSpPr>
                <p:nvPr/>
              </p:nvSpPr>
              <p:spPr bwMode="auto">
                <a:xfrm>
                  <a:off x="2592" y="3360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sp>
          <p:nvSpPr>
            <p:cNvPr id="28696" name="Line 65"/>
            <p:cNvSpPr>
              <a:spLocks noChangeShapeType="1"/>
            </p:cNvSpPr>
            <p:nvPr/>
          </p:nvSpPr>
          <p:spPr bwMode="auto">
            <a:xfrm>
              <a:off x="1920" y="2736"/>
              <a:ext cx="480" cy="76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28682" name="Group 66"/>
          <p:cNvGrpSpPr>
            <a:grpSpLocks/>
          </p:cNvGrpSpPr>
          <p:nvPr/>
        </p:nvGrpSpPr>
        <p:grpSpPr bwMode="auto">
          <a:xfrm>
            <a:off x="3048000" y="4114800"/>
            <a:ext cx="1219200" cy="776288"/>
            <a:chOff x="1920" y="2592"/>
            <a:chExt cx="768" cy="489"/>
          </a:xfrm>
        </p:grpSpPr>
        <p:grpSp>
          <p:nvGrpSpPr>
            <p:cNvPr id="28683" name="Group 67"/>
            <p:cNvGrpSpPr>
              <a:grpSpLocks/>
            </p:cNvGrpSpPr>
            <p:nvPr/>
          </p:nvGrpSpPr>
          <p:grpSpPr bwMode="auto">
            <a:xfrm>
              <a:off x="2400" y="2592"/>
              <a:ext cx="288" cy="489"/>
              <a:chOff x="2400" y="2592"/>
              <a:chExt cx="288" cy="489"/>
            </a:xfrm>
          </p:grpSpPr>
          <p:sp>
            <p:nvSpPr>
              <p:cNvPr id="28685" name="Rectangle 68"/>
              <p:cNvSpPr>
                <a:spLocks noChangeArrowheads="1"/>
              </p:cNvSpPr>
              <p:nvPr/>
            </p:nvSpPr>
            <p:spPr bwMode="auto">
              <a:xfrm>
                <a:off x="2400" y="2592"/>
                <a:ext cx="96" cy="96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686" name="Rectangle 69"/>
              <p:cNvSpPr>
                <a:spLocks noChangeArrowheads="1"/>
              </p:cNvSpPr>
              <p:nvPr/>
            </p:nvSpPr>
            <p:spPr bwMode="auto">
              <a:xfrm>
                <a:off x="2496" y="2688"/>
                <a:ext cx="96" cy="96"/>
              </a:xfrm>
              <a:prstGeom prst="rect">
                <a:avLst/>
              </a:prstGeom>
              <a:solidFill>
                <a:srgbClr val="CC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687" name="Rectangle 70"/>
              <p:cNvSpPr>
                <a:spLocks noChangeArrowheads="1"/>
              </p:cNvSpPr>
              <p:nvPr/>
            </p:nvSpPr>
            <p:spPr bwMode="auto">
              <a:xfrm>
                <a:off x="2400" y="2688"/>
                <a:ext cx="96" cy="96"/>
              </a:xfrm>
              <a:prstGeom prst="rect">
                <a:avLst/>
              </a:prstGeom>
              <a:solidFill>
                <a:srgbClr val="CCFFCC"/>
              </a:solidFill>
              <a:ln w="9525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688" name="Rectangle 71"/>
              <p:cNvSpPr>
                <a:spLocks noChangeArrowheads="1"/>
              </p:cNvSpPr>
              <p:nvPr/>
            </p:nvSpPr>
            <p:spPr bwMode="auto">
              <a:xfrm>
                <a:off x="2496" y="2784"/>
                <a:ext cx="96" cy="96"/>
              </a:xfrm>
              <a:prstGeom prst="rect">
                <a:avLst/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689" name="Rectangle 72"/>
              <p:cNvSpPr>
                <a:spLocks noChangeArrowheads="1"/>
              </p:cNvSpPr>
              <p:nvPr/>
            </p:nvSpPr>
            <p:spPr bwMode="auto">
              <a:xfrm>
                <a:off x="2592" y="2688"/>
                <a:ext cx="96" cy="96"/>
              </a:xfrm>
              <a:prstGeom prst="rect">
                <a:avLst/>
              </a:prstGeom>
              <a:solidFill>
                <a:srgbClr val="FFCC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690" name="Rectangle 73"/>
              <p:cNvSpPr>
                <a:spLocks noChangeArrowheads="1"/>
              </p:cNvSpPr>
              <p:nvPr/>
            </p:nvSpPr>
            <p:spPr bwMode="auto">
              <a:xfrm>
                <a:off x="2400" y="2784"/>
                <a:ext cx="96" cy="96"/>
              </a:xfrm>
              <a:prstGeom prst="rect">
                <a:avLst/>
              </a:prstGeom>
              <a:solidFill>
                <a:srgbClr val="33CC33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691" name="Rectangle 74"/>
              <p:cNvSpPr>
                <a:spLocks noChangeArrowheads="1"/>
              </p:cNvSpPr>
              <p:nvPr/>
            </p:nvSpPr>
            <p:spPr bwMode="auto">
              <a:xfrm>
                <a:off x="2496" y="2592"/>
                <a:ext cx="96" cy="96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692" name="Rectangle 75"/>
              <p:cNvSpPr>
                <a:spLocks noChangeArrowheads="1"/>
              </p:cNvSpPr>
              <p:nvPr/>
            </p:nvSpPr>
            <p:spPr bwMode="auto">
              <a:xfrm>
                <a:off x="2592" y="2784"/>
                <a:ext cx="96" cy="96"/>
              </a:xfrm>
              <a:prstGeom prst="rect">
                <a:avLst/>
              </a:prstGeom>
              <a:solidFill>
                <a:srgbClr val="FF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693" name="Rectangle 76"/>
              <p:cNvSpPr>
                <a:spLocks noChangeArrowheads="1"/>
              </p:cNvSpPr>
              <p:nvPr/>
            </p:nvSpPr>
            <p:spPr bwMode="auto">
              <a:xfrm>
                <a:off x="2592" y="2592"/>
                <a:ext cx="96" cy="96"/>
              </a:xfrm>
              <a:prstGeom prst="rect">
                <a:avLst/>
              </a:prstGeom>
              <a:solidFill>
                <a:srgbClr val="FF33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694" name="Text Box 77"/>
              <p:cNvSpPr txBox="1">
                <a:spLocks noChangeArrowheads="1"/>
              </p:cNvSpPr>
              <p:nvPr/>
            </p:nvSpPr>
            <p:spPr bwMode="auto">
              <a:xfrm>
                <a:off x="2456" y="2831"/>
                <a:ext cx="203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/>
                  <a:t>5</a:t>
                </a:r>
              </a:p>
            </p:txBody>
          </p:sp>
        </p:grpSp>
        <p:sp>
          <p:nvSpPr>
            <p:cNvPr id="28684" name="Line 78"/>
            <p:cNvSpPr>
              <a:spLocks noChangeShapeType="1"/>
            </p:cNvSpPr>
            <p:nvPr/>
          </p:nvSpPr>
          <p:spPr bwMode="auto">
            <a:xfrm>
              <a:off x="1920" y="2736"/>
              <a:ext cx="48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95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8-Puzzle</a:t>
            </a:r>
          </a:p>
        </p:txBody>
      </p:sp>
      <p:grpSp>
        <p:nvGrpSpPr>
          <p:cNvPr id="29699" name="Group 3"/>
          <p:cNvGrpSpPr>
            <a:grpSpLocks/>
          </p:cNvGrpSpPr>
          <p:nvPr/>
        </p:nvGrpSpPr>
        <p:grpSpPr bwMode="auto">
          <a:xfrm>
            <a:off x="1371600" y="3657600"/>
            <a:ext cx="457200" cy="777875"/>
            <a:chOff x="864" y="2304"/>
            <a:chExt cx="288" cy="490"/>
          </a:xfrm>
        </p:grpSpPr>
        <p:sp>
          <p:nvSpPr>
            <p:cNvPr id="29779" name="Rectangle 4"/>
            <p:cNvSpPr>
              <a:spLocks noChangeArrowheads="1"/>
            </p:cNvSpPr>
            <p:nvPr/>
          </p:nvSpPr>
          <p:spPr bwMode="auto">
            <a:xfrm>
              <a:off x="864" y="2304"/>
              <a:ext cx="96" cy="9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80" name="Rectangle 5"/>
            <p:cNvSpPr>
              <a:spLocks noChangeArrowheads="1"/>
            </p:cNvSpPr>
            <p:nvPr/>
          </p:nvSpPr>
          <p:spPr bwMode="auto">
            <a:xfrm>
              <a:off x="960" y="2304"/>
              <a:ext cx="96" cy="96"/>
            </a:xfrm>
            <a:prstGeom prst="rect">
              <a:avLst/>
            </a:prstGeom>
            <a:solidFill>
              <a:srgbClr val="CC66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81" name="Rectangle 6"/>
            <p:cNvSpPr>
              <a:spLocks noChangeArrowheads="1"/>
            </p:cNvSpPr>
            <p:nvPr/>
          </p:nvSpPr>
          <p:spPr bwMode="auto">
            <a:xfrm>
              <a:off x="864" y="2400"/>
              <a:ext cx="96" cy="96"/>
            </a:xfrm>
            <a:prstGeom prst="rect">
              <a:avLst/>
            </a:prstGeom>
            <a:solidFill>
              <a:srgbClr val="CCFFCC"/>
            </a:solidFill>
            <a:ln w="9525">
              <a:solidFill>
                <a:schemeClr val="tx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82" name="Rectangle 7"/>
            <p:cNvSpPr>
              <a:spLocks noChangeArrowheads="1"/>
            </p:cNvSpPr>
            <p:nvPr/>
          </p:nvSpPr>
          <p:spPr bwMode="auto">
            <a:xfrm>
              <a:off x="960" y="2400"/>
              <a:ext cx="96" cy="96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83" name="Rectangle 8"/>
            <p:cNvSpPr>
              <a:spLocks noChangeArrowheads="1"/>
            </p:cNvSpPr>
            <p:nvPr/>
          </p:nvSpPr>
          <p:spPr bwMode="auto">
            <a:xfrm>
              <a:off x="1056" y="2400"/>
              <a:ext cx="96" cy="96"/>
            </a:xfrm>
            <a:prstGeom prst="rect">
              <a:avLst/>
            </a:prstGeom>
            <a:solidFill>
              <a:srgbClr val="FF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84" name="Rectangle 9"/>
            <p:cNvSpPr>
              <a:spLocks noChangeArrowheads="1"/>
            </p:cNvSpPr>
            <p:nvPr/>
          </p:nvSpPr>
          <p:spPr bwMode="auto">
            <a:xfrm>
              <a:off x="864" y="2496"/>
              <a:ext cx="96" cy="96"/>
            </a:xfrm>
            <a:prstGeom prst="rect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85" name="Rectangle 10"/>
            <p:cNvSpPr>
              <a:spLocks noChangeArrowheads="1"/>
            </p:cNvSpPr>
            <p:nvPr/>
          </p:nvSpPr>
          <p:spPr bwMode="auto">
            <a:xfrm>
              <a:off x="960" y="2496"/>
              <a:ext cx="96" cy="9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86" name="Rectangle 11"/>
            <p:cNvSpPr>
              <a:spLocks noChangeArrowheads="1"/>
            </p:cNvSpPr>
            <p:nvPr/>
          </p:nvSpPr>
          <p:spPr bwMode="auto">
            <a:xfrm>
              <a:off x="1056" y="2496"/>
              <a:ext cx="96" cy="96"/>
            </a:xfrm>
            <a:prstGeom prst="rect">
              <a:avLst/>
            </a:prstGeom>
            <a:solidFill>
              <a:srgbClr val="FF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87" name="Rectangle 12"/>
            <p:cNvSpPr>
              <a:spLocks noChangeArrowheads="1"/>
            </p:cNvSpPr>
            <p:nvPr/>
          </p:nvSpPr>
          <p:spPr bwMode="auto">
            <a:xfrm>
              <a:off x="1056" y="2304"/>
              <a:ext cx="96" cy="96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88" name="Text Box 13"/>
            <p:cNvSpPr txBox="1">
              <a:spLocks noChangeArrowheads="1"/>
            </p:cNvSpPr>
            <p:nvPr/>
          </p:nvSpPr>
          <p:spPr bwMode="auto">
            <a:xfrm>
              <a:off x="912" y="2544"/>
              <a:ext cx="203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/>
                <a:t>4</a:t>
              </a:r>
            </a:p>
          </p:txBody>
        </p:sp>
      </p:grpSp>
      <p:grpSp>
        <p:nvGrpSpPr>
          <p:cNvPr id="29700" name="Group 14"/>
          <p:cNvGrpSpPr>
            <a:grpSpLocks/>
          </p:cNvGrpSpPr>
          <p:nvPr/>
        </p:nvGrpSpPr>
        <p:grpSpPr bwMode="auto">
          <a:xfrm>
            <a:off x="7467600" y="4267200"/>
            <a:ext cx="457200" cy="457200"/>
            <a:chOff x="4704" y="2688"/>
            <a:chExt cx="288" cy="288"/>
          </a:xfrm>
        </p:grpSpPr>
        <p:sp>
          <p:nvSpPr>
            <p:cNvPr id="29770" name="Rectangle 15"/>
            <p:cNvSpPr>
              <a:spLocks noChangeArrowheads="1"/>
            </p:cNvSpPr>
            <p:nvPr/>
          </p:nvSpPr>
          <p:spPr bwMode="auto">
            <a:xfrm>
              <a:off x="4800" y="2688"/>
              <a:ext cx="96" cy="9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71" name="Rectangle 16"/>
            <p:cNvSpPr>
              <a:spLocks noChangeArrowheads="1"/>
            </p:cNvSpPr>
            <p:nvPr/>
          </p:nvSpPr>
          <p:spPr bwMode="auto">
            <a:xfrm>
              <a:off x="4704" y="2784"/>
              <a:ext cx="96" cy="96"/>
            </a:xfrm>
            <a:prstGeom prst="rect">
              <a:avLst/>
            </a:prstGeom>
            <a:solidFill>
              <a:srgbClr val="CC66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72" name="Rectangle 17"/>
            <p:cNvSpPr>
              <a:spLocks noChangeArrowheads="1"/>
            </p:cNvSpPr>
            <p:nvPr/>
          </p:nvSpPr>
          <p:spPr bwMode="auto">
            <a:xfrm>
              <a:off x="4704" y="2688"/>
              <a:ext cx="96" cy="96"/>
            </a:xfrm>
            <a:prstGeom prst="rect">
              <a:avLst/>
            </a:prstGeom>
            <a:solidFill>
              <a:srgbClr val="CCFFCC"/>
            </a:solidFill>
            <a:ln w="9525">
              <a:solidFill>
                <a:schemeClr val="tx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73" name="Rectangle 18"/>
            <p:cNvSpPr>
              <a:spLocks noChangeArrowheads="1"/>
            </p:cNvSpPr>
            <p:nvPr/>
          </p:nvSpPr>
          <p:spPr bwMode="auto">
            <a:xfrm>
              <a:off x="4800" y="2880"/>
              <a:ext cx="96" cy="96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74" name="Rectangle 19"/>
            <p:cNvSpPr>
              <a:spLocks noChangeArrowheads="1"/>
            </p:cNvSpPr>
            <p:nvPr/>
          </p:nvSpPr>
          <p:spPr bwMode="auto">
            <a:xfrm>
              <a:off x="4896" y="2784"/>
              <a:ext cx="96" cy="96"/>
            </a:xfrm>
            <a:prstGeom prst="rect">
              <a:avLst/>
            </a:prstGeom>
            <a:solidFill>
              <a:srgbClr val="FF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75" name="Rectangle 20"/>
            <p:cNvSpPr>
              <a:spLocks noChangeArrowheads="1"/>
            </p:cNvSpPr>
            <p:nvPr/>
          </p:nvSpPr>
          <p:spPr bwMode="auto">
            <a:xfrm>
              <a:off x="4704" y="2880"/>
              <a:ext cx="96" cy="96"/>
            </a:xfrm>
            <a:prstGeom prst="rect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76" name="Rectangle 21"/>
            <p:cNvSpPr>
              <a:spLocks noChangeArrowheads="1"/>
            </p:cNvSpPr>
            <p:nvPr/>
          </p:nvSpPr>
          <p:spPr bwMode="auto">
            <a:xfrm>
              <a:off x="4800" y="2784"/>
              <a:ext cx="96" cy="9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77" name="Rectangle 22"/>
            <p:cNvSpPr>
              <a:spLocks noChangeArrowheads="1"/>
            </p:cNvSpPr>
            <p:nvPr/>
          </p:nvSpPr>
          <p:spPr bwMode="auto">
            <a:xfrm>
              <a:off x="4896" y="2880"/>
              <a:ext cx="96" cy="96"/>
            </a:xfrm>
            <a:prstGeom prst="rect">
              <a:avLst/>
            </a:prstGeom>
            <a:solidFill>
              <a:srgbClr val="FF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78" name="Rectangle 23"/>
            <p:cNvSpPr>
              <a:spLocks noChangeArrowheads="1"/>
            </p:cNvSpPr>
            <p:nvPr/>
          </p:nvSpPr>
          <p:spPr bwMode="auto">
            <a:xfrm>
              <a:off x="4896" y="2688"/>
              <a:ext cx="96" cy="96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9701" name="Group 24"/>
          <p:cNvGrpSpPr>
            <a:grpSpLocks/>
          </p:cNvGrpSpPr>
          <p:nvPr/>
        </p:nvGrpSpPr>
        <p:grpSpPr bwMode="auto">
          <a:xfrm>
            <a:off x="1828800" y="3886200"/>
            <a:ext cx="1219200" cy="1006475"/>
            <a:chOff x="1152" y="2448"/>
            <a:chExt cx="768" cy="634"/>
          </a:xfrm>
        </p:grpSpPr>
        <p:grpSp>
          <p:nvGrpSpPr>
            <p:cNvPr id="29758" name="Group 25"/>
            <p:cNvGrpSpPr>
              <a:grpSpLocks/>
            </p:cNvGrpSpPr>
            <p:nvPr/>
          </p:nvGrpSpPr>
          <p:grpSpPr bwMode="auto">
            <a:xfrm>
              <a:off x="1632" y="2592"/>
              <a:ext cx="288" cy="490"/>
              <a:chOff x="1632" y="2592"/>
              <a:chExt cx="288" cy="490"/>
            </a:xfrm>
          </p:grpSpPr>
          <p:sp>
            <p:nvSpPr>
              <p:cNvPr id="29760" name="Rectangle 26"/>
              <p:cNvSpPr>
                <a:spLocks noChangeArrowheads="1"/>
              </p:cNvSpPr>
              <p:nvPr/>
            </p:nvSpPr>
            <p:spPr bwMode="auto">
              <a:xfrm>
                <a:off x="1632" y="2592"/>
                <a:ext cx="96" cy="96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61" name="Rectangle 27"/>
              <p:cNvSpPr>
                <a:spLocks noChangeArrowheads="1"/>
              </p:cNvSpPr>
              <p:nvPr/>
            </p:nvSpPr>
            <p:spPr bwMode="auto">
              <a:xfrm>
                <a:off x="1728" y="2592"/>
                <a:ext cx="96" cy="96"/>
              </a:xfrm>
              <a:prstGeom prst="rect">
                <a:avLst/>
              </a:prstGeom>
              <a:solidFill>
                <a:srgbClr val="CC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62" name="Rectangle 28"/>
              <p:cNvSpPr>
                <a:spLocks noChangeArrowheads="1"/>
              </p:cNvSpPr>
              <p:nvPr/>
            </p:nvSpPr>
            <p:spPr bwMode="auto">
              <a:xfrm>
                <a:off x="1632" y="2688"/>
                <a:ext cx="96" cy="96"/>
              </a:xfrm>
              <a:prstGeom prst="rect">
                <a:avLst/>
              </a:prstGeom>
              <a:solidFill>
                <a:srgbClr val="CCFFCC"/>
              </a:solidFill>
              <a:ln w="9525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63" name="Rectangle 29"/>
              <p:cNvSpPr>
                <a:spLocks noChangeArrowheads="1"/>
              </p:cNvSpPr>
              <p:nvPr/>
            </p:nvSpPr>
            <p:spPr bwMode="auto">
              <a:xfrm>
                <a:off x="1728" y="2784"/>
                <a:ext cx="96" cy="96"/>
              </a:xfrm>
              <a:prstGeom prst="rect">
                <a:avLst/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64" name="Rectangle 30"/>
              <p:cNvSpPr>
                <a:spLocks noChangeArrowheads="1"/>
              </p:cNvSpPr>
              <p:nvPr/>
            </p:nvSpPr>
            <p:spPr bwMode="auto">
              <a:xfrm>
                <a:off x="1824" y="2688"/>
                <a:ext cx="96" cy="96"/>
              </a:xfrm>
              <a:prstGeom prst="rect">
                <a:avLst/>
              </a:prstGeom>
              <a:solidFill>
                <a:srgbClr val="FFCC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65" name="Rectangle 31"/>
              <p:cNvSpPr>
                <a:spLocks noChangeArrowheads="1"/>
              </p:cNvSpPr>
              <p:nvPr/>
            </p:nvSpPr>
            <p:spPr bwMode="auto">
              <a:xfrm>
                <a:off x="1632" y="2784"/>
                <a:ext cx="96" cy="96"/>
              </a:xfrm>
              <a:prstGeom prst="rect">
                <a:avLst/>
              </a:prstGeom>
              <a:solidFill>
                <a:srgbClr val="33CC33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66" name="Rectangle 32"/>
              <p:cNvSpPr>
                <a:spLocks noChangeArrowheads="1"/>
              </p:cNvSpPr>
              <p:nvPr/>
            </p:nvSpPr>
            <p:spPr bwMode="auto">
              <a:xfrm>
                <a:off x="1728" y="2688"/>
                <a:ext cx="96" cy="96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67" name="Rectangle 33"/>
              <p:cNvSpPr>
                <a:spLocks noChangeArrowheads="1"/>
              </p:cNvSpPr>
              <p:nvPr/>
            </p:nvSpPr>
            <p:spPr bwMode="auto">
              <a:xfrm>
                <a:off x="1824" y="2784"/>
                <a:ext cx="96" cy="96"/>
              </a:xfrm>
              <a:prstGeom prst="rect">
                <a:avLst/>
              </a:prstGeom>
              <a:solidFill>
                <a:srgbClr val="FF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68" name="Rectangle 34"/>
              <p:cNvSpPr>
                <a:spLocks noChangeArrowheads="1"/>
              </p:cNvSpPr>
              <p:nvPr/>
            </p:nvSpPr>
            <p:spPr bwMode="auto">
              <a:xfrm>
                <a:off x="1824" y="2592"/>
                <a:ext cx="96" cy="96"/>
              </a:xfrm>
              <a:prstGeom prst="rect">
                <a:avLst/>
              </a:prstGeom>
              <a:solidFill>
                <a:srgbClr val="FF33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69" name="Text Box 35"/>
              <p:cNvSpPr txBox="1">
                <a:spLocks noChangeArrowheads="1"/>
              </p:cNvSpPr>
              <p:nvPr/>
            </p:nvSpPr>
            <p:spPr bwMode="auto">
              <a:xfrm>
                <a:off x="1680" y="2832"/>
                <a:ext cx="203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/>
                  <a:t>4</a:t>
                </a:r>
              </a:p>
            </p:txBody>
          </p:sp>
        </p:grpSp>
        <p:sp>
          <p:nvSpPr>
            <p:cNvPr id="29759" name="Line 36"/>
            <p:cNvSpPr>
              <a:spLocks noChangeShapeType="1"/>
            </p:cNvSpPr>
            <p:nvPr/>
          </p:nvSpPr>
          <p:spPr bwMode="auto">
            <a:xfrm>
              <a:off x="1152" y="2448"/>
              <a:ext cx="48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29702" name="Group 37"/>
          <p:cNvGrpSpPr>
            <a:grpSpLocks/>
          </p:cNvGrpSpPr>
          <p:nvPr/>
        </p:nvGrpSpPr>
        <p:grpSpPr bwMode="auto">
          <a:xfrm>
            <a:off x="1828800" y="3886200"/>
            <a:ext cx="1219200" cy="2225675"/>
            <a:chOff x="1152" y="2448"/>
            <a:chExt cx="768" cy="1402"/>
          </a:xfrm>
        </p:grpSpPr>
        <p:grpSp>
          <p:nvGrpSpPr>
            <p:cNvPr id="29745" name="Group 38"/>
            <p:cNvGrpSpPr>
              <a:grpSpLocks/>
            </p:cNvGrpSpPr>
            <p:nvPr/>
          </p:nvGrpSpPr>
          <p:grpSpPr bwMode="auto">
            <a:xfrm>
              <a:off x="1632" y="3360"/>
              <a:ext cx="288" cy="490"/>
              <a:chOff x="1632" y="3360"/>
              <a:chExt cx="288" cy="490"/>
            </a:xfrm>
          </p:grpSpPr>
          <p:sp>
            <p:nvSpPr>
              <p:cNvPr id="29747" name="Text Box 39"/>
              <p:cNvSpPr txBox="1">
                <a:spLocks noChangeArrowheads="1"/>
              </p:cNvSpPr>
              <p:nvPr/>
            </p:nvSpPr>
            <p:spPr bwMode="auto">
              <a:xfrm>
                <a:off x="1680" y="3600"/>
                <a:ext cx="203" cy="250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/>
                  <a:t>6</a:t>
                </a:r>
              </a:p>
            </p:txBody>
          </p:sp>
          <p:grpSp>
            <p:nvGrpSpPr>
              <p:cNvPr id="29748" name="Group 40"/>
              <p:cNvGrpSpPr>
                <a:grpSpLocks/>
              </p:cNvGrpSpPr>
              <p:nvPr/>
            </p:nvGrpSpPr>
            <p:grpSpPr bwMode="auto">
              <a:xfrm>
                <a:off x="1632" y="3360"/>
                <a:ext cx="288" cy="288"/>
                <a:chOff x="1632" y="3360"/>
                <a:chExt cx="288" cy="288"/>
              </a:xfrm>
            </p:grpSpPr>
            <p:sp>
              <p:nvSpPr>
                <p:cNvPr id="29749" name="Rectangle 41"/>
                <p:cNvSpPr>
                  <a:spLocks noChangeArrowheads="1"/>
                </p:cNvSpPr>
                <p:nvPr/>
              </p:nvSpPr>
              <p:spPr bwMode="auto">
                <a:xfrm>
                  <a:off x="1632" y="3360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9750" name="Rectangle 42"/>
                <p:cNvSpPr>
                  <a:spLocks noChangeArrowheads="1"/>
                </p:cNvSpPr>
                <p:nvPr/>
              </p:nvSpPr>
              <p:spPr bwMode="auto">
                <a:xfrm>
                  <a:off x="1728" y="3360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9751" name="Rectangle 43"/>
                <p:cNvSpPr>
                  <a:spLocks noChangeArrowheads="1"/>
                </p:cNvSpPr>
                <p:nvPr/>
              </p:nvSpPr>
              <p:spPr bwMode="auto">
                <a:xfrm>
                  <a:off x="1632" y="3456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2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9752" name="Rectangle 44"/>
                <p:cNvSpPr>
                  <a:spLocks noChangeArrowheads="1"/>
                </p:cNvSpPr>
                <p:nvPr/>
              </p:nvSpPr>
              <p:spPr bwMode="auto">
                <a:xfrm>
                  <a:off x="1728" y="3456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9753" name="Rectangle 45"/>
                <p:cNvSpPr>
                  <a:spLocks noChangeArrowheads="1"/>
                </p:cNvSpPr>
                <p:nvPr/>
              </p:nvSpPr>
              <p:spPr bwMode="auto">
                <a:xfrm>
                  <a:off x="1824" y="3456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9754" name="Rectangle 46"/>
                <p:cNvSpPr>
                  <a:spLocks noChangeArrowheads="1"/>
                </p:cNvSpPr>
                <p:nvPr/>
              </p:nvSpPr>
              <p:spPr bwMode="auto">
                <a:xfrm>
                  <a:off x="1632" y="3552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9755" name="Rectangle 47"/>
                <p:cNvSpPr>
                  <a:spLocks noChangeArrowheads="1"/>
                </p:cNvSpPr>
                <p:nvPr/>
              </p:nvSpPr>
              <p:spPr bwMode="auto">
                <a:xfrm>
                  <a:off x="1824" y="3552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9756" name="Rectangle 48"/>
                <p:cNvSpPr>
                  <a:spLocks noChangeArrowheads="1"/>
                </p:cNvSpPr>
                <p:nvPr/>
              </p:nvSpPr>
              <p:spPr bwMode="auto">
                <a:xfrm>
                  <a:off x="1728" y="3552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9757" name="Rectangle 49"/>
                <p:cNvSpPr>
                  <a:spLocks noChangeArrowheads="1"/>
                </p:cNvSpPr>
                <p:nvPr/>
              </p:nvSpPr>
              <p:spPr bwMode="auto">
                <a:xfrm>
                  <a:off x="1824" y="3360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sp>
          <p:nvSpPr>
            <p:cNvPr id="29746" name="Line 50"/>
            <p:cNvSpPr>
              <a:spLocks noChangeShapeType="1"/>
            </p:cNvSpPr>
            <p:nvPr/>
          </p:nvSpPr>
          <p:spPr bwMode="auto">
            <a:xfrm>
              <a:off x="1152" y="2448"/>
              <a:ext cx="480" cy="10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29703" name="Text Box 51"/>
          <p:cNvSpPr txBox="1">
            <a:spLocks noChangeArrowheads="1"/>
          </p:cNvSpPr>
          <p:nvPr/>
        </p:nvSpPr>
        <p:spPr bwMode="auto">
          <a:xfrm>
            <a:off x="3048000" y="762000"/>
            <a:ext cx="5318125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CC6600"/>
                </a:solidFill>
              </a:rPr>
              <a:t>f(N) = g(N) + h(N) </a:t>
            </a:r>
          </a:p>
          <a:p>
            <a:r>
              <a:rPr lang="en-US">
                <a:solidFill>
                  <a:srgbClr val="CC6600"/>
                </a:solidFill>
              </a:rPr>
              <a:t>with h(N) = number of misplaced tiles</a:t>
            </a:r>
          </a:p>
        </p:txBody>
      </p:sp>
      <p:sp>
        <p:nvSpPr>
          <p:cNvPr id="29704" name="Text Box 52"/>
          <p:cNvSpPr txBox="1">
            <a:spLocks noChangeArrowheads="1"/>
          </p:cNvSpPr>
          <p:nvPr/>
        </p:nvSpPr>
        <p:spPr bwMode="auto">
          <a:xfrm>
            <a:off x="685800" y="4495800"/>
            <a:ext cx="13858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Cutoff=4</a:t>
            </a:r>
          </a:p>
        </p:txBody>
      </p:sp>
      <p:grpSp>
        <p:nvGrpSpPr>
          <p:cNvPr id="29705" name="Group 53"/>
          <p:cNvGrpSpPr>
            <a:grpSpLocks/>
          </p:cNvGrpSpPr>
          <p:nvPr/>
        </p:nvGrpSpPr>
        <p:grpSpPr bwMode="auto">
          <a:xfrm>
            <a:off x="3048000" y="4343400"/>
            <a:ext cx="1219200" cy="1781175"/>
            <a:chOff x="1920" y="2736"/>
            <a:chExt cx="768" cy="1122"/>
          </a:xfrm>
        </p:grpSpPr>
        <p:grpSp>
          <p:nvGrpSpPr>
            <p:cNvPr id="29732" name="Group 54"/>
            <p:cNvGrpSpPr>
              <a:grpSpLocks/>
            </p:cNvGrpSpPr>
            <p:nvPr/>
          </p:nvGrpSpPr>
          <p:grpSpPr bwMode="auto">
            <a:xfrm>
              <a:off x="2400" y="3360"/>
              <a:ext cx="288" cy="498"/>
              <a:chOff x="2400" y="3360"/>
              <a:chExt cx="288" cy="498"/>
            </a:xfrm>
          </p:grpSpPr>
          <p:sp>
            <p:nvSpPr>
              <p:cNvPr id="29734" name="Text Box 55"/>
              <p:cNvSpPr txBox="1">
                <a:spLocks noChangeArrowheads="1"/>
              </p:cNvSpPr>
              <p:nvPr/>
            </p:nvSpPr>
            <p:spPr bwMode="auto">
              <a:xfrm>
                <a:off x="2448" y="3608"/>
                <a:ext cx="203" cy="250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/>
                  <a:t>6</a:t>
                </a:r>
              </a:p>
            </p:txBody>
          </p:sp>
          <p:grpSp>
            <p:nvGrpSpPr>
              <p:cNvPr id="29735" name="Group 56"/>
              <p:cNvGrpSpPr>
                <a:grpSpLocks/>
              </p:cNvGrpSpPr>
              <p:nvPr/>
            </p:nvGrpSpPr>
            <p:grpSpPr bwMode="auto">
              <a:xfrm>
                <a:off x="2400" y="3360"/>
                <a:ext cx="288" cy="288"/>
                <a:chOff x="2400" y="3360"/>
                <a:chExt cx="288" cy="288"/>
              </a:xfrm>
            </p:grpSpPr>
            <p:sp>
              <p:nvSpPr>
                <p:cNvPr id="29736" name="Rectangle 57"/>
                <p:cNvSpPr>
                  <a:spLocks noChangeArrowheads="1"/>
                </p:cNvSpPr>
                <p:nvPr/>
              </p:nvSpPr>
              <p:spPr bwMode="auto">
                <a:xfrm>
                  <a:off x="2400" y="3360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9737" name="Rectangle 58"/>
                <p:cNvSpPr>
                  <a:spLocks noChangeArrowheads="1"/>
                </p:cNvSpPr>
                <p:nvPr/>
              </p:nvSpPr>
              <p:spPr bwMode="auto">
                <a:xfrm>
                  <a:off x="2496" y="3360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9738" name="Rectangle 59"/>
                <p:cNvSpPr>
                  <a:spLocks noChangeArrowheads="1"/>
                </p:cNvSpPr>
                <p:nvPr/>
              </p:nvSpPr>
              <p:spPr bwMode="auto">
                <a:xfrm>
                  <a:off x="2400" y="3456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2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9739" name="Rectangle 60"/>
                <p:cNvSpPr>
                  <a:spLocks noChangeArrowheads="1"/>
                </p:cNvSpPr>
                <p:nvPr/>
              </p:nvSpPr>
              <p:spPr bwMode="auto">
                <a:xfrm>
                  <a:off x="2496" y="3552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9740" name="Rectangle 61"/>
                <p:cNvSpPr>
                  <a:spLocks noChangeArrowheads="1"/>
                </p:cNvSpPr>
                <p:nvPr/>
              </p:nvSpPr>
              <p:spPr bwMode="auto">
                <a:xfrm>
                  <a:off x="2496" y="3456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9741" name="Rectangle 62"/>
                <p:cNvSpPr>
                  <a:spLocks noChangeArrowheads="1"/>
                </p:cNvSpPr>
                <p:nvPr/>
              </p:nvSpPr>
              <p:spPr bwMode="auto">
                <a:xfrm>
                  <a:off x="2400" y="3552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9742" name="Rectangle 63"/>
                <p:cNvSpPr>
                  <a:spLocks noChangeArrowheads="1"/>
                </p:cNvSpPr>
                <p:nvPr/>
              </p:nvSpPr>
              <p:spPr bwMode="auto">
                <a:xfrm>
                  <a:off x="2592" y="3456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9743" name="Rectangle 64"/>
                <p:cNvSpPr>
                  <a:spLocks noChangeArrowheads="1"/>
                </p:cNvSpPr>
                <p:nvPr/>
              </p:nvSpPr>
              <p:spPr bwMode="auto">
                <a:xfrm>
                  <a:off x="2592" y="3552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9744" name="Rectangle 65"/>
                <p:cNvSpPr>
                  <a:spLocks noChangeArrowheads="1"/>
                </p:cNvSpPr>
                <p:nvPr/>
              </p:nvSpPr>
              <p:spPr bwMode="auto">
                <a:xfrm>
                  <a:off x="2592" y="3360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sp>
          <p:nvSpPr>
            <p:cNvPr id="29733" name="Line 66"/>
            <p:cNvSpPr>
              <a:spLocks noChangeShapeType="1"/>
            </p:cNvSpPr>
            <p:nvPr/>
          </p:nvSpPr>
          <p:spPr bwMode="auto">
            <a:xfrm>
              <a:off x="1920" y="2736"/>
              <a:ext cx="480" cy="76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29706" name="Group 94"/>
          <p:cNvGrpSpPr>
            <a:grpSpLocks/>
          </p:cNvGrpSpPr>
          <p:nvPr/>
        </p:nvGrpSpPr>
        <p:grpSpPr bwMode="auto">
          <a:xfrm>
            <a:off x="3048000" y="4114800"/>
            <a:ext cx="1219200" cy="776288"/>
            <a:chOff x="1920" y="2592"/>
            <a:chExt cx="768" cy="489"/>
          </a:xfrm>
        </p:grpSpPr>
        <p:grpSp>
          <p:nvGrpSpPr>
            <p:cNvPr id="29720" name="Group 93"/>
            <p:cNvGrpSpPr>
              <a:grpSpLocks/>
            </p:cNvGrpSpPr>
            <p:nvPr/>
          </p:nvGrpSpPr>
          <p:grpSpPr bwMode="auto">
            <a:xfrm>
              <a:off x="2400" y="2592"/>
              <a:ext cx="288" cy="489"/>
              <a:chOff x="2400" y="2592"/>
              <a:chExt cx="288" cy="489"/>
            </a:xfrm>
          </p:grpSpPr>
          <p:sp>
            <p:nvSpPr>
              <p:cNvPr id="29722" name="Text Box 78"/>
              <p:cNvSpPr txBox="1">
                <a:spLocks noChangeArrowheads="1"/>
              </p:cNvSpPr>
              <p:nvPr/>
            </p:nvSpPr>
            <p:spPr bwMode="auto">
              <a:xfrm>
                <a:off x="2456" y="2831"/>
                <a:ext cx="203" cy="250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/>
                  <a:t>5</a:t>
                </a:r>
              </a:p>
            </p:txBody>
          </p:sp>
          <p:sp>
            <p:nvSpPr>
              <p:cNvPr id="29723" name="Rectangle 69"/>
              <p:cNvSpPr>
                <a:spLocks noChangeArrowheads="1"/>
              </p:cNvSpPr>
              <p:nvPr/>
            </p:nvSpPr>
            <p:spPr bwMode="auto">
              <a:xfrm>
                <a:off x="2400" y="2592"/>
                <a:ext cx="96" cy="96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24" name="Rectangle 70"/>
              <p:cNvSpPr>
                <a:spLocks noChangeArrowheads="1"/>
              </p:cNvSpPr>
              <p:nvPr/>
            </p:nvSpPr>
            <p:spPr bwMode="auto">
              <a:xfrm>
                <a:off x="2496" y="2688"/>
                <a:ext cx="96" cy="96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25" name="Rectangle 71"/>
              <p:cNvSpPr>
                <a:spLocks noChangeArrowheads="1"/>
              </p:cNvSpPr>
              <p:nvPr/>
            </p:nvSpPr>
            <p:spPr bwMode="auto">
              <a:xfrm>
                <a:off x="2400" y="2688"/>
                <a:ext cx="96" cy="96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26" name="Rectangle 72"/>
              <p:cNvSpPr>
                <a:spLocks noChangeArrowheads="1"/>
              </p:cNvSpPr>
              <p:nvPr/>
            </p:nvSpPr>
            <p:spPr bwMode="auto">
              <a:xfrm>
                <a:off x="2496" y="2784"/>
                <a:ext cx="96" cy="96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27" name="Rectangle 73"/>
              <p:cNvSpPr>
                <a:spLocks noChangeArrowheads="1"/>
              </p:cNvSpPr>
              <p:nvPr/>
            </p:nvSpPr>
            <p:spPr bwMode="auto">
              <a:xfrm>
                <a:off x="2592" y="2688"/>
                <a:ext cx="96" cy="96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28" name="Rectangle 74"/>
              <p:cNvSpPr>
                <a:spLocks noChangeArrowheads="1"/>
              </p:cNvSpPr>
              <p:nvPr/>
            </p:nvSpPr>
            <p:spPr bwMode="auto">
              <a:xfrm>
                <a:off x="2400" y="2784"/>
                <a:ext cx="96" cy="96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29" name="Rectangle 75"/>
              <p:cNvSpPr>
                <a:spLocks noChangeArrowheads="1"/>
              </p:cNvSpPr>
              <p:nvPr/>
            </p:nvSpPr>
            <p:spPr bwMode="auto">
              <a:xfrm>
                <a:off x="2496" y="2592"/>
                <a:ext cx="96" cy="96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30" name="Rectangle 76"/>
              <p:cNvSpPr>
                <a:spLocks noChangeArrowheads="1"/>
              </p:cNvSpPr>
              <p:nvPr/>
            </p:nvSpPr>
            <p:spPr bwMode="auto">
              <a:xfrm>
                <a:off x="2592" y="2784"/>
                <a:ext cx="96" cy="96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31" name="Rectangle 77"/>
              <p:cNvSpPr>
                <a:spLocks noChangeArrowheads="1"/>
              </p:cNvSpPr>
              <p:nvPr/>
            </p:nvSpPr>
            <p:spPr bwMode="auto">
              <a:xfrm>
                <a:off x="2592" y="2592"/>
                <a:ext cx="96" cy="96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9721" name="Line 79"/>
            <p:cNvSpPr>
              <a:spLocks noChangeShapeType="1"/>
            </p:cNvSpPr>
            <p:nvPr/>
          </p:nvSpPr>
          <p:spPr bwMode="auto">
            <a:xfrm>
              <a:off x="1920" y="2736"/>
              <a:ext cx="48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29707" name="Group 80"/>
          <p:cNvGrpSpPr>
            <a:grpSpLocks/>
          </p:cNvGrpSpPr>
          <p:nvPr/>
        </p:nvGrpSpPr>
        <p:grpSpPr bwMode="auto">
          <a:xfrm>
            <a:off x="3048000" y="2133600"/>
            <a:ext cx="1219200" cy="2209800"/>
            <a:chOff x="1920" y="1344"/>
            <a:chExt cx="768" cy="1392"/>
          </a:xfrm>
        </p:grpSpPr>
        <p:grpSp>
          <p:nvGrpSpPr>
            <p:cNvPr id="29708" name="Group 81"/>
            <p:cNvGrpSpPr>
              <a:grpSpLocks/>
            </p:cNvGrpSpPr>
            <p:nvPr/>
          </p:nvGrpSpPr>
          <p:grpSpPr bwMode="auto">
            <a:xfrm>
              <a:off x="2400" y="1344"/>
              <a:ext cx="288" cy="490"/>
              <a:chOff x="2400" y="1344"/>
              <a:chExt cx="288" cy="490"/>
            </a:xfrm>
          </p:grpSpPr>
          <p:sp>
            <p:nvSpPr>
              <p:cNvPr id="29710" name="Rectangle 82"/>
              <p:cNvSpPr>
                <a:spLocks noChangeArrowheads="1"/>
              </p:cNvSpPr>
              <p:nvPr/>
            </p:nvSpPr>
            <p:spPr bwMode="auto">
              <a:xfrm>
                <a:off x="2400" y="1344"/>
                <a:ext cx="96" cy="96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11" name="Rectangle 83"/>
              <p:cNvSpPr>
                <a:spLocks noChangeArrowheads="1"/>
              </p:cNvSpPr>
              <p:nvPr/>
            </p:nvSpPr>
            <p:spPr bwMode="auto">
              <a:xfrm>
                <a:off x="2496" y="1344"/>
                <a:ext cx="96" cy="96"/>
              </a:xfrm>
              <a:prstGeom prst="rect">
                <a:avLst/>
              </a:prstGeom>
              <a:solidFill>
                <a:srgbClr val="CC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12" name="Rectangle 84"/>
              <p:cNvSpPr>
                <a:spLocks noChangeArrowheads="1"/>
              </p:cNvSpPr>
              <p:nvPr/>
            </p:nvSpPr>
            <p:spPr bwMode="auto">
              <a:xfrm>
                <a:off x="2496" y="1440"/>
                <a:ext cx="96" cy="96"/>
              </a:xfrm>
              <a:prstGeom prst="rect">
                <a:avLst/>
              </a:prstGeom>
              <a:solidFill>
                <a:srgbClr val="CCFFCC"/>
              </a:solidFill>
              <a:ln w="9525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13" name="Rectangle 85"/>
              <p:cNvSpPr>
                <a:spLocks noChangeArrowheads="1"/>
              </p:cNvSpPr>
              <p:nvPr/>
            </p:nvSpPr>
            <p:spPr bwMode="auto">
              <a:xfrm>
                <a:off x="2496" y="1536"/>
                <a:ext cx="96" cy="96"/>
              </a:xfrm>
              <a:prstGeom prst="rect">
                <a:avLst/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14" name="Rectangle 86"/>
              <p:cNvSpPr>
                <a:spLocks noChangeArrowheads="1"/>
              </p:cNvSpPr>
              <p:nvPr/>
            </p:nvSpPr>
            <p:spPr bwMode="auto">
              <a:xfrm>
                <a:off x="2592" y="1440"/>
                <a:ext cx="96" cy="96"/>
              </a:xfrm>
              <a:prstGeom prst="rect">
                <a:avLst/>
              </a:prstGeom>
              <a:solidFill>
                <a:srgbClr val="FFCC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15" name="Rectangle 87"/>
              <p:cNvSpPr>
                <a:spLocks noChangeArrowheads="1"/>
              </p:cNvSpPr>
              <p:nvPr/>
            </p:nvSpPr>
            <p:spPr bwMode="auto">
              <a:xfrm>
                <a:off x="2400" y="1536"/>
                <a:ext cx="96" cy="96"/>
              </a:xfrm>
              <a:prstGeom prst="rect">
                <a:avLst/>
              </a:prstGeom>
              <a:solidFill>
                <a:srgbClr val="33CC33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16" name="Rectangle 88"/>
              <p:cNvSpPr>
                <a:spLocks noChangeArrowheads="1"/>
              </p:cNvSpPr>
              <p:nvPr/>
            </p:nvSpPr>
            <p:spPr bwMode="auto">
              <a:xfrm>
                <a:off x="2400" y="1440"/>
                <a:ext cx="96" cy="96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17" name="Rectangle 89"/>
              <p:cNvSpPr>
                <a:spLocks noChangeArrowheads="1"/>
              </p:cNvSpPr>
              <p:nvPr/>
            </p:nvSpPr>
            <p:spPr bwMode="auto">
              <a:xfrm>
                <a:off x="2592" y="1536"/>
                <a:ext cx="96" cy="96"/>
              </a:xfrm>
              <a:prstGeom prst="rect">
                <a:avLst/>
              </a:prstGeom>
              <a:solidFill>
                <a:srgbClr val="FF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18" name="Rectangle 90"/>
              <p:cNvSpPr>
                <a:spLocks noChangeArrowheads="1"/>
              </p:cNvSpPr>
              <p:nvPr/>
            </p:nvSpPr>
            <p:spPr bwMode="auto">
              <a:xfrm>
                <a:off x="2592" y="1344"/>
                <a:ext cx="96" cy="96"/>
              </a:xfrm>
              <a:prstGeom prst="rect">
                <a:avLst/>
              </a:prstGeom>
              <a:solidFill>
                <a:srgbClr val="FF33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19" name="Text Box 91"/>
              <p:cNvSpPr txBox="1">
                <a:spLocks noChangeArrowheads="1"/>
              </p:cNvSpPr>
              <p:nvPr/>
            </p:nvSpPr>
            <p:spPr bwMode="auto">
              <a:xfrm>
                <a:off x="2448" y="1584"/>
                <a:ext cx="203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/>
                  <a:t>5</a:t>
                </a:r>
              </a:p>
            </p:txBody>
          </p:sp>
        </p:grpSp>
        <p:sp>
          <p:nvSpPr>
            <p:cNvPr id="29709" name="Line 92"/>
            <p:cNvSpPr>
              <a:spLocks noChangeShapeType="1"/>
            </p:cNvSpPr>
            <p:nvPr/>
          </p:nvSpPr>
          <p:spPr bwMode="auto">
            <a:xfrm flipV="1">
              <a:off x="1920" y="1488"/>
              <a:ext cx="480" cy="12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22" name="Group 107"/>
          <p:cNvGrpSpPr>
            <a:grpSpLocks/>
          </p:cNvGrpSpPr>
          <p:nvPr/>
        </p:nvGrpSpPr>
        <p:grpSpPr bwMode="auto">
          <a:xfrm>
            <a:off x="1828800" y="3886200"/>
            <a:ext cx="1219200" cy="1006475"/>
            <a:chOff x="1152" y="2448"/>
            <a:chExt cx="768" cy="634"/>
          </a:xfrm>
        </p:grpSpPr>
        <p:grpSp>
          <p:nvGrpSpPr>
            <p:cNvPr id="30814" name="Group 106"/>
            <p:cNvGrpSpPr>
              <a:grpSpLocks/>
            </p:cNvGrpSpPr>
            <p:nvPr/>
          </p:nvGrpSpPr>
          <p:grpSpPr bwMode="auto">
            <a:xfrm>
              <a:off x="1632" y="2592"/>
              <a:ext cx="288" cy="490"/>
              <a:chOff x="1632" y="2592"/>
              <a:chExt cx="288" cy="490"/>
            </a:xfrm>
          </p:grpSpPr>
          <p:sp>
            <p:nvSpPr>
              <p:cNvPr id="30816" name="Text Box 35"/>
              <p:cNvSpPr txBox="1">
                <a:spLocks noChangeArrowheads="1"/>
              </p:cNvSpPr>
              <p:nvPr/>
            </p:nvSpPr>
            <p:spPr bwMode="auto">
              <a:xfrm>
                <a:off x="1680" y="2832"/>
                <a:ext cx="203" cy="250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/>
                  <a:t>4</a:t>
                </a:r>
              </a:p>
            </p:txBody>
          </p:sp>
          <p:sp>
            <p:nvSpPr>
              <p:cNvPr id="30817" name="Rectangle 26"/>
              <p:cNvSpPr>
                <a:spLocks noChangeArrowheads="1"/>
              </p:cNvSpPr>
              <p:nvPr/>
            </p:nvSpPr>
            <p:spPr bwMode="auto">
              <a:xfrm>
                <a:off x="1632" y="2592"/>
                <a:ext cx="96" cy="96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818" name="Rectangle 27"/>
              <p:cNvSpPr>
                <a:spLocks noChangeArrowheads="1"/>
              </p:cNvSpPr>
              <p:nvPr/>
            </p:nvSpPr>
            <p:spPr bwMode="auto">
              <a:xfrm>
                <a:off x="1728" y="2592"/>
                <a:ext cx="96" cy="96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819" name="Rectangle 28"/>
              <p:cNvSpPr>
                <a:spLocks noChangeArrowheads="1"/>
              </p:cNvSpPr>
              <p:nvPr/>
            </p:nvSpPr>
            <p:spPr bwMode="auto">
              <a:xfrm>
                <a:off x="1632" y="2688"/>
                <a:ext cx="96" cy="96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820" name="Rectangle 29"/>
              <p:cNvSpPr>
                <a:spLocks noChangeArrowheads="1"/>
              </p:cNvSpPr>
              <p:nvPr/>
            </p:nvSpPr>
            <p:spPr bwMode="auto">
              <a:xfrm>
                <a:off x="1728" y="2784"/>
                <a:ext cx="96" cy="96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821" name="Rectangle 30"/>
              <p:cNvSpPr>
                <a:spLocks noChangeArrowheads="1"/>
              </p:cNvSpPr>
              <p:nvPr/>
            </p:nvSpPr>
            <p:spPr bwMode="auto">
              <a:xfrm>
                <a:off x="1824" y="2688"/>
                <a:ext cx="96" cy="96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822" name="Rectangle 31"/>
              <p:cNvSpPr>
                <a:spLocks noChangeArrowheads="1"/>
              </p:cNvSpPr>
              <p:nvPr/>
            </p:nvSpPr>
            <p:spPr bwMode="auto">
              <a:xfrm>
                <a:off x="1632" y="2784"/>
                <a:ext cx="96" cy="96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823" name="Rectangle 32"/>
              <p:cNvSpPr>
                <a:spLocks noChangeArrowheads="1"/>
              </p:cNvSpPr>
              <p:nvPr/>
            </p:nvSpPr>
            <p:spPr bwMode="auto">
              <a:xfrm>
                <a:off x="1728" y="2688"/>
                <a:ext cx="96" cy="96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824" name="Rectangle 33"/>
              <p:cNvSpPr>
                <a:spLocks noChangeArrowheads="1"/>
              </p:cNvSpPr>
              <p:nvPr/>
            </p:nvSpPr>
            <p:spPr bwMode="auto">
              <a:xfrm>
                <a:off x="1824" y="2784"/>
                <a:ext cx="96" cy="96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825" name="Rectangle 34"/>
              <p:cNvSpPr>
                <a:spLocks noChangeArrowheads="1"/>
              </p:cNvSpPr>
              <p:nvPr/>
            </p:nvSpPr>
            <p:spPr bwMode="auto">
              <a:xfrm>
                <a:off x="1824" y="2592"/>
                <a:ext cx="96" cy="96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30815" name="Line 36"/>
            <p:cNvSpPr>
              <a:spLocks noChangeShapeType="1"/>
            </p:cNvSpPr>
            <p:nvPr/>
          </p:nvSpPr>
          <p:spPr bwMode="auto">
            <a:xfrm>
              <a:off x="1152" y="2448"/>
              <a:ext cx="48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2549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36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8-Puzzle</a:t>
            </a:r>
          </a:p>
        </p:txBody>
      </p:sp>
      <p:grpSp>
        <p:nvGrpSpPr>
          <p:cNvPr id="30724" name="Group 3"/>
          <p:cNvGrpSpPr>
            <a:grpSpLocks/>
          </p:cNvGrpSpPr>
          <p:nvPr/>
        </p:nvGrpSpPr>
        <p:grpSpPr bwMode="auto">
          <a:xfrm>
            <a:off x="1371600" y="3657600"/>
            <a:ext cx="457200" cy="777875"/>
            <a:chOff x="864" y="2304"/>
            <a:chExt cx="288" cy="490"/>
          </a:xfrm>
        </p:grpSpPr>
        <p:sp>
          <p:nvSpPr>
            <p:cNvPr id="30804" name="Rectangle 4"/>
            <p:cNvSpPr>
              <a:spLocks noChangeArrowheads="1"/>
            </p:cNvSpPr>
            <p:nvPr/>
          </p:nvSpPr>
          <p:spPr bwMode="auto">
            <a:xfrm>
              <a:off x="864" y="2304"/>
              <a:ext cx="96" cy="9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05" name="Rectangle 5"/>
            <p:cNvSpPr>
              <a:spLocks noChangeArrowheads="1"/>
            </p:cNvSpPr>
            <p:nvPr/>
          </p:nvSpPr>
          <p:spPr bwMode="auto">
            <a:xfrm>
              <a:off x="960" y="2304"/>
              <a:ext cx="96" cy="96"/>
            </a:xfrm>
            <a:prstGeom prst="rect">
              <a:avLst/>
            </a:prstGeom>
            <a:solidFill>
              <a:srgbClr val="CC66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06" name="Rectangle 6"/>
            <p:cNvSpPr>
              <a:spLocks noChangeArrowheads="1"/>
            </p:cNvSpPr>
            <p:nvPr/>
          </p:nvSpPr>
          <p:spPr bwMode="auto">
            <a:xfrm>
              <a:off x="864" y="2400"/>
              <a:ext cx="96" cy="96"/>
            </a:xfrm>
            <a:prstGeom prst="rect">
              <a:avLst/>
            </a:prstGeom>
            <a:solidFill>
              <a:srgbClr val="CCFFCC"/>
            </a:solidFill>
            <a:ln w="9525">
              <a:solidFill>
                <a:schemeClr val="tx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07" name="Rectangle 7"/>
            <p:cNvSpPr>
              <a:spLocks noChangeArrowheads="1"/>
            </p:cNvSpPr>
            <p:nvPr/>
          </p:nvSpPr>
          <p:spPr bwMode="auto">
            <a:xfrm>
              <a:off x="960" y="2400"/>
              <a:ext cx="96" cy="96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08" name="Rectangle 8"/>
            <p:cNvSpPr>
              <a:spLocks noChangeArrowheads="1"/>
            </p:cNvSpPr>
            <p:nvPr/>
          </p:nvSpPr>
          <p:spPr bwMode="auto">
            <a:xfrm>
              <a:off x="1056" y="2400"/>
              <a:ext cx="96" cy="96"/>
            </a:xfrm>
            <a:prstGeom prst="rect">
              <a:avLst/>
            </a:prstGeom>
            <a:solidFill>
              <a:srgbClr val="FF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09" name="Rectangle 9"/>
            <p:cNvSpPr>
              <a:spLocks noChangeArrowheads="1"/>
            </p:cNvSpPr>
            <p:nvPr/>
          </p:nvSpPr>
          <p:spPr bwMode="auto">
            <a:xfrm>
              <a:off x="864" y="2496"/>
              <a:ext cx="96" cy="96"/>
            </a:xfrm>
            <a:prstGeom prst="rect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10" name="Rectangle 10"/>
            <p:cNvSpPr>
              <a:spLocks noChangeArrowheads="1"/>
            </p:cNvSpPr>
            <p:nvPr/>
          </p:nvSpPr>
          <p:spPr bwMode="auto">
            <a:xfrm>
              <a:off x="960" y="2496"/>
              <a:ext cx="96" cy="9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11" name="Rectangle 11"/>
            <p:cNvSpPr>
              <a:spLocks noChangeArrowheads="1"/>
            </p:cNvSpPr>
            <p:nvPr/>
          </p:nvSpPr>
          <p:spPr bwMode="auto">
            <a:xfrm>
              <a:off x="1056" y="2496"/>
              <a:ext cx="96" cy="96"/>
            </a:xfrm>
            <a:prstGeom prst="rect">
              <a:avLst/>
            </a:prstGeom>
            <a:solidFill>
              <a:srgbClr val="FF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12" name="Rectangle 12"/>
            <p:cNvSpPr>
              <a:spLocks noChangeArrowheads="1"/>
            </p:cNvSpPr>
            <p:nvPr/>
          </p:nvSpPr>
          <p:spPr bwMode="auto">
            <a:xfrm>
              <a:off x="1056" y="2304"/>
              <a:ext cx="96" cy="96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13" name="Text Box 13"/>
            <p:cNvSpPr txBox="1">
              <a:spLocks noChangeArrowheads="1"/>
            </p:cNvSpPr>
            <p:nvPr/>
          </p:nvSpPr>
          <p:spPr bwMode="auto">
            <a:xfrm>
              <a:off x="912" y="2544"/>
              <a:ext cx="203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/>
                <a:t>4</a:t>
              </a:r>
            </a:p>
          </p:txBody>
        </p:sp>
      </p:grpSp>
      <p:grpSp>
        <p:nvGrpSpPr>
          <p:cNvPr id="30725" name="Group 14"/>
          <p:cNvGrpSpPr>
            <a:grpSpLocks/>
          </p:cNvGrpSpPr>
          <p:nvPr/>
        </p:nvGrpSpPr>
        <p:grpSpPr bwMode="auto">
          <a:xfrm>
            <a:off x="7467600" y="4267200"/>
            <a:ext cx="457200" cy="457200"/>
            <a:chOff x="4704" y="2688"/>
            <a:chExt cx="288" cy="288"/>
          </a:xfrm>
        </p:grpSpPr>
        <p:sp>
          <p:nvSpPr>
            <p:cNvPr id="30795" name="Rectangle 15"/>
            <p:cNvSpPr>
              <a:spLocks noChangeArrowheads="1"/>
            </p:cNvSpPr>
            <p:nvPr/>
          </p:nvSpPr>
          <p:spPr bwMode="auto">
            <a:xfrm>
              <a:off x="4800" y="2688"/>
              <a:ext cx="96" cy="9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96" name="Rectangle 16"/>
            <p:cNvSpPr>
              <a:spLocks noChangeArrowheads="1"/>
            </p:cNvSpPr>
            <p:nvPr/>
          </p:nvSpPr>
          <p:spPr bwMode="auto">
            <a:xfrm>
              <a:off x="4704" y="2784"/>
              <a:ext cx="96" cy="96"/>
            </a:xfrm>
            <a:prstGeom prst="rect">
              <a:avLst/>
            </a:prstGeom>
            <a:solidFill>
              <a:srgbClr val="CC66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97" name="Rectangle 17"/>
            <p:cNvSpPr>
              <a:spLocks noChangeArrowheads="1"/>
            </p:cNvSpPr>
            <p:nvPr/>
          </p:nvSpPr>
          <p:spPr bwMode="auto">
            <a:xfrm>
              <a:off x="4704" y="2688"/>
              <a:ext cx="96" cy="96"/>
            </a:xfrm>
            <a:prstGeom prst="rect">
              <a:avLst/>
            </a:prstGeom>
            <a:solidFill>
              <a:srgbClr val="CCFFCC"/>
            </a:solidFill>
            <a:ln w="9525">
              <a:solidFill>
                <a:schemeClr val="tx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98" name="Rectangle 18"/>
            <p:cNvSpPr>
              <a:spLocks noChangeArrowheads="1"/>
            </p:cNvSpPr>
            <p:nvPr/>
          </p:nvSpPr>
          <p:spPr bwMode="auto">
            <a:xfrm>
              <a:off x="4800" y="2880"/>
              <a:ext cx="96" cy="96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99" name="Rectangle 19"/>
            <p:cNvSpPr>
              <a:spLocks noChangeArrowheads="1"/>
            </p:cNvSpPr>
            <p:nvPr/>
          </p:nvSpPr>
          <p:spPr bwMode="auto">
            <a:xfrm>
              <a:off x="4896" y="2784"/>
              <a:ext cx="96" cy="96"/>
            </a:xfrm>
            <a:prstGeom prst="rect">
              <a:avLst/>
            </a:prstGeom>
            <a:solidFill>
              <a:srgbClr val="FF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00" name="Rectangle 20"/>
            <p:cNvSpPr>
              <a:spLocks noChangeArrowheads="1"/>
            </p:cNvSpPr>
            <p:nvPr/>
          </p:nvSpPr>
          <p:spPr bwMode="auto">
            <a:xfrm>
              <a:off x="4704" y="2880"/>
              <a:ext cx="96" cy="96"/>
            </a:xfrm>
            <a:prstGeom prst="rect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01" name="Rectangle 21"/>
            <p:cNvSpPr>
              <a:spLocks noChangeArrowheads="1"/>
            </p:cNvSpPr>
            <p:nvPr/>
          </p:nvSpPr>
          <p:spPr bwMode="auto">
            <a:xfrm>
              <a:off x="4800" y="2784"/>
              <a:ext cx="96" cy="9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02" name="Rectangle 22"/>
            <p:cNvSpPr>
              <a:spLocks noChangeArrowheads="1"/>
            </p:cNvSpPr>
            <p:nvPr/>
          </p:nvSpPr>
          <p:spPr bwMode="auto">
            <a:xfrm>
              <a:off x="4896" y="2880"/>
              <a:ext cx="96" cy="96"/>
            </a:xfrm>
            <a:prstGeom prst="rect">
              <a:avLst/>
            </a:prstGeom>
            <a:solidFill>
              <a:srgbClr val="FF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03" name="Rectangle 23"/>
            <p:cNvSpPr>
              <a:spLocks noChangeArrowheads="1"/>
            </p:cNvSpPr>
            <p:nvPr/>
          </p:nvSpPr>
          <p:spPr bwMode="auto">
            <a:xfrm>
              <a:off x="4896" y="2688"/>
              <a:ext cx="96" cy="96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0726" name="Group 37"/>
          <p:cNvGrpSpPr>
            <a:grpSpLocks/>
          </p:cNvGrpSpPr>
          <p:nvPr/>
        </p:nvGrpSpPr>
        <p:grpSpPr bwMode="auto">
          <a:xfrm>
            <a:off x="1828800" y="3886200"/>
            <a:ext cx="1219200" cy="2225675"/>
            <a:chOff x="1152" y="2448"/>
            <a:chExt cx="768" cy="1402"/>
          </a:xfrm>
        </p:grpSpPr>
        <p:grpSp>
          <p:nvGrpSpPr>
            <p:cNvPr id="30782" name="Group 38"/>
            <p:cNvGrpSpPr>
              <a:grpSpLocks/>
            </p:cNvGrpSpPr>
            <p:nvPr/>
          </p:nvGrpSpPr>
          <p:grpSpPr bwMode="auto">
            <a:xfrm>
              <a:off x="1632" y="3360"/>
              <a:ext cx="288" cy="490"/>
              <a:chOff x="1632" y="3360"/>
              <a:chExt cx="288" cy="490"/>
            </a:xfrm>
          </p:grpSpPr>
          <p:sp>
            <p:nvSpPr>
              <p:cNvPr id="30784" name="Text Box 39"/>
              <p:cNvSpPr txBox="1">
                <a:spLocks noChangeArrowheads="1"/>
              </p:cNvSpPr>
              <p:nvPr/>
            </p:nvSpPr>
            <p:spPr bwMode="auto">
              <a:xfrm>
                <a:off x="1680" y="3600"/>
                <a:ext cx="203" cy="250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/>
                  <a:t>6</a:t>
                </a:r>
              </a:p>
            </p:txBody>
          </p:sp>
          <p:grpSp>
            <p:nvGrpSpPr>
              <p:cNvPr id="30785" name="Group 40"/>
              <p:cNvGrpSpPr>
                <a:grpSpLocks/>
              </p:cNvGrpSpPr>
              <p:nvPr/>
            </p:nvGrpSpPr>
            <p:grpSpPr bwMode="auto">
              <a:xfrm>
                <a:off x="1632" y="3360"/>
                <a:ext cx="288" cy="288"/>
                <a:chOff x="1632" y="3360"/>
                <a:chExt cx="288" cy="288"/>
              </a:xfrm>
            </p:grpSpPr>
            <p:sp>
              <p:nvSpPr>
                <p:cNvPr id="30786" name="Rectangle 41"/>
                <p:cNvSpPr>
                  <a:spLocks noChangeArrowheads="1"/>
                </p:cNvSpPr>
                <p:nvPr/>
              </p:nvSpPr>
              <p:spPr bwMode="auto">
                <a:xfrm>
                  <a:off x="1632" y="3360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0787" name="Rectangle 42"/>
                <p:cNvSpPr>
                  <a:spLocks noChangeArrowheads="1"/>
                </p:cNvSpPr>
                <p:nvPr/>
              </p:nvSpPr>
              <p:spPr bwMode="auto">
                <a:xfrm>
                  <a:off x="1728" y="3360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0788" name="Rectangle 43"/>
                <p:cNvSpPr>
                  <a:spLocks noChangeArrowheads="1"/>
                </p:cNvSpPr>
                <p:nvPr/>
              </p:nvSpPr>
              <p:spPr bwMode="auto">
                <a:xfrm>
                  <a:off x="1632" y="3456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2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0789" name="Rectangle 44"/>
                <p:cNvSpPr>
                  <a:spLocks noChangeArrowheads="1"/>
                </p:cNvSpPr>
                <p:nvPr/>
              </p:nvSpPr>
              <p:spPr bwMode="auto">
                <a:xfrm>
                  <a:off x="1728" y="3456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0790" name="Rectangle 45"/>
                <p:cNvSpPr>
                  <a:spLocks noChangeArrowheads="1"/>
                </p:cNvSpPr>
                <p:nvPr/>
              </p:nvSpPr>
              <p:spPr bwMode="auto">
                <a:xfrm>
                  <a:off x="1824" y="3456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0791" name="Rectangle 46"/>
                <p:cNvSpPr>
                  <a:spLocks noChangeArrowheads="1"/>
                </p:cNvSpPr>
                <p:nvPr/>
              </p:nvSpPr>
              <p:spPr bwMode="auto">
                <a:xfrm>
                  <a:off x="1632" y="3552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0792" name="Rectangle 47"/>
                <p:cNvSpPr>
                  <a:spLocks noChangeArrowheads="1"/>
                </p:cNvSpPr>
                <p:nvPr/>
              </p:nvSpPr>
              <p:spPr bwMode="auto">
                <a:xfrm>
                  <a:off x="1824" y="3552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0793" name="Rectangle 48"/>
                <p:cNvSpPr>
                  <a:spLocks noChangeArrowheads="1"/>
                </p:cNvSpPr>
                <p:nvPr/>
              </p:nvSpPr>
              <p:spPr bwMode="auto">
                <a:xfrm>
                  <a:off x="1728" y="3552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0794" name="Rectangle 49"/>
                <p:cNvSpPr>
                  <a:spLocks noChangeArrowheads="1"/>
                </p:cNvSpPr>
                <p:nvPr/>
              </p:nvSpPr>
              <p:spPr bwMode="auto">
                <a:xfrm>
                  <a:off x="1824" y="3360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sp>
          <p:nvSpPr>
            <p:cNvPr id="30783" name="Line 50"/>
            <p:cNvSpPr>
              <a:spLocks noChangeShapeType="1"/>
            </p:cNvSpPr>
            <p:nvPr/>
          </p:nvSpPr>
          <p:spPr bwMode="auto">
            <a:xfrm>
              <a:off x="1152" y="2448"/>
              <a:ext cx="480" cy="10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30727" name="Text Box 51"/>
          <p:cNvSpPr txBox="1">
            <a:spLocks noChangeArrowheads="1"/>
          </p:cNvSpPr>
          <p:nvPr/>
        </p:nvSpPr>
        <p:spPr bwMode="auto">
          <a:xfrm>
            <a:off x="3048000" y="762000"/>
            <a:ext cx="5318125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CC6600"/>
                </a:solidFill>
              </a:rPr>
              <a:t>f(N) = g(N) + h(N) </a:t>
            </a:r>
          </a:p>
          <a:p>
            <a:r>
              <a:rPr lang="en-US">
                <a:solidFill>
                  <a:srgbClr val="CC6600"/>
                </a:solidFill>
              </a:rPr>
              <a:t>with h(N) = number of misplaced tiles</a:t>
            </a:r>
          </a:p>
        </p:txBody>
      </p:sp>
      <p:sp>
        <p:nvSpPr>
          <p:cNvPr id="30728" name="Text Box 52"/>
          <p:cNvSpPr txBox="1">
            <a:spLocks noChangeArrowheads="1"/>
          </p:cNvSpPr>
          <p:nvPr/>
        </p:nvSpPr>
        <p:spPr bwMode="auto">
          <a:xfrm>
            <a:off x="685800" y="4495800"/>
            <a:ext cx="13858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Cutoff=4</a:t>
            </a:r>
          </a:p>
        </p:txBody>
      </p:sp>
      <p:grpSp>
        <p:nvGrpSpPr>
          <p:cNvPr id="30729" name="Group 53"/>
          <p:cNvGrpSpPr>
            <a:grpSpLocks/>
          </p:cNvGrpSpPr>
          <p:nvPr/>
        </p:nvGrpSpPr>
        <p:grpSpPr bwMode="auto">
          <a:xfrm>
            <a:off x="3048000" y="4343400"/>
            <a:ext cx="1219200" cy="1781175"/>
            <a:chOff x="1920" y="2736"/>
            <a:chExt cx="768" cy="1122"/>
          </a:xfrm>
        </p:grpSpPr>
        <p:grpSp>
          <p:nvGrpSpPr>
            <p:cNvPr id="30769" name="Group 54"/>
            <p:cNvGrpSpPr>
              <a:grpSpLocks/>
            </p:cNvGrpSpPr>
            <p:nvPr/>
          </p:nvGrpSpPr>
          <p:grpSpPr bwMode="auto">
            <a:xfrm>
              <a:off x="2400" y="3360"/>
              <a:ext cx="288" cy="498"/>
              <a:chOff x="2400" y="3360"/>
              <a:chExt cx="288" cy="498"/>
            </a:xfrm>
          </p:grpSpPr>
          <p:sp>
            <p:nvSpPr>
              <p:cNvPr id="30771" name="Text Box 55"/>
              <p:cNvSpPr txBox="1">
                <a:spLocks noChangeArrowheads="1"/>
              </p:cNvSpPr>
              <p:nvPr/>
            </p:nvSpPr>
            <p:spPr bwMode="auto">
              <a:xfrm>
                <a:off x="2448" y="3608"/>
                <a:ext cx="203" cy="250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/>
                  <a:t>6</a:t>
                </a:r>
              </a:p>
            </p:txBody>
          </p:sp>
          <p:grpSp>
            <p:nvGrpSpPr>
              <p:cNvPr id="30772" name="Group 56"/>
              <p:cNvGrpSpPr>
                <a:grpSpLocks/>
              </p:cNvGrpSpPr>
              <p:nvPr/>
            </p:nvGrpSpPr>
            <p:grpSpPr bwMode="auto">
              <a:xfrm>
                <a:off x="2400" y="3360"/>
                <a:ext cx="288" cy="288"/>
                <a:chOff x="2400" y="3360"/>
                <a:chExt cx="288" cy="288"/>
              </a:xfrm>
            </p:grpSpPr>
            <p:sp>
              <p:nvSpPr>
                <p:cNvPr id="30773" name="Rectangle 57"/>
                <p:cNvSpPr>
                  <a:spLocks noChangeArrowheads="1"/>
                </p:cNvSpPr>
                <p:nvPr/>
              </p:nvSpPr>
              <p:spPr bwMode="auto">
                <a:xfrm>
                  <a:off x="2400" y="3360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0774" name="Rectangle 58"/>
                <p:cNvSpPr>
                  <a:spLocks noChangeArrowheads="1"/>
                </p:cNvSpPr>
                <p:nvPr/>
              </p:nvSpPr>
              <p:spPr bwMode="auto">
                <a:xfrm>
                  <a:off x="2496" y="3360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0775" name="Rectangle 59"/>
                <p:cNvSpPr>
                  <a:spLocks noChangeArrowheads="1"/>
                </p:cNvSpPr>
                <p:nvPr/>
              </p:nvSpPr>
              <p:spPr bwMode="auto">
                <a:xfrm>
                  <a:off x="2400" y="3456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2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0776" name="Rectangle 60"/>
                <p:cNvSpPr>
                  <a:spLocks noChangeArrowheads="1"/>
                </p:cNvSpPr>
                <p:nvPr/>
              </p:nvSpPr>
              <p:spPr bwMode="auto">
                <a:xfrm>
                  <a:off x="2496" y="3552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0777" name="Rectangle 61"/>
                <p:cNvSpPr>
                  <a:spLocks noChangeArrowheads="1"/>
                </p:cNvSpPr>
                <p:nvPr/>
              </p:nvSpPr>
              <p:spPr bwMode="auto">
                <a:xfrm>
                  <a:off x="2496" y="3456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0778" name="Rectangle 62"/>
                <p:cNvSpPr>
                  <a:spLocks noChangeArrowheads="1"/>
                </p:cNvSpPr>
                <p:nvPr/>
              </p:nvSpPr>
              <p:spPr bwMode="auto">
                <a:xfrm>
                  <a:off x="2400" y="3552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0779" name="Rectangle 63"/>
                <p:cNvSpPr>
                  <a:spLocks noChangeArrowheads="1"/>
                </p:cNvSpPr>
                <p:nvPr/>
              </p:nvSpPr>
              <p:spPr bwMode="auto">
                <a:xfrm>
                  <a:off x="2592" y="3456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0780" name="Rectangle 64"/>
                <p:cNvSpPr>
                  <a:spLocks noChangeArrowheads="1"/>
                </p:cNvSpPr>
                <p:nvPr/>
              </p:nvSpPr>
              <p:spPr bwMode="auto">
                <a:xfrm>
                  <a:off x="2592" y="3552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0781" name="Rectangle 65"/>
                <p:cNvSpPr>
                  <a:spLocks noChangeArrowheads="1"/>
                </p:cNvSpPr>
                <p:nvPr/>
              </p:nvSpPr>
              <p:spPr bwMode="auto">
                <a:xfrm>
                  <a:off x="2592" y="3360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sp>
          <p:nvSpPr>
            <p:cNvPr id="30770" name="Line 66"/>
            <p:cNvSpPr>
              <a:spLocks noChangeShapeType="1"/>
            </p:cNvSpPr>
            <p:nvPr/>
          </p:nvSpPr>
          <p:spPr bwMode="auto">
            <a:xfrm>
              <a:off x="1920" y="2736"/>
              <a:ext cx="480" cy="76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30730" name="Group 67"/>
          <p:cNvGrpSpPr>
            <a:grpSpLocks/>
          </p:cNvGrpSpPr>
          <p:nvPr/>
        </p:nvGrpSpPr>
        <p:grpSpPr bwMode="auto">
          <a:xfrm>
            <a:off x="3048000" y="4114800"/>
            <a:ext cx="1219200" cy="776288"/>
            <a:chOff x="1920" y="2592"/>
            <a:chExt cx="768" cy="489"/>
          </a:xfrm>
        </p:grpSpPr>
        <p:grpSp>
          <p:nvGrpSpPr>
            <p:cNvPr id="30757" name="Group 68"/>
            <p:cNvGrpSpPr>
              <a:grpSpLocks/>
            </p:cNvGrpSpPr>
            <p:nvPr/>
          </p:nvGrpSpPr>
          <p:grpSpPr bwMode="auto">
            <a:xfrm>
              <a:off x="2400" y="2592"/>
              <a:ext cx="288" cy="489"/>
              <a:chOff x="2400" y="2592"/>
              <a:chExt cx="288" cy="489"/>
            </a:xfrm>
          </p:grpSpPr>
          <p:sp>
            <p:nvSpPr>
              <p:cNvPr id="30759" name="Text Box 69"/>
              <p:cNvSpPr txBox="1">
                <a:spLocks noChangeArrowheads="1"/>
              </p:cNvSpPr>
              <p:nvPr/>
            </p:nvSpPr>
            <p:spPr bwMode="auto">
              <a:xfrm>
                <a:off x="2456" y="2831"/>
                <a:ext cx="203" cy="250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/>
                  <a:t>5</a:t>
                </a:r>
              </a:p>
            </p:txBody>
          </p:sp>
          <p:sp>
            <p:nvSpPr>
              <p:cNvPr id="30760" name="Rectangle 70"/>
              <p:cNvSpPr>
                <a:spLocks noChangeArrowheads="1"/>
              </p:cNvSpPr>
              <p:nvPr/>
            </p:nvSpPr>
            <p:spPr bwMode="auto">
              <a:xfrm>
                <a:off x="2400" y="2592"/>
                <a:ext cx="96" cy="96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761" name="Rectangle 71"/>
              <p:cNvSpPr>
                <a:spLocks noChangeArrowheads="1"/>
              </p:cNvSpPr>
              <p:nvPr/>
            </p:nvSpPr>
            <p:spPr bwMode="auto">
              <a:xfrm>
                <a:off x="2496" y="2688"/>
                <a:ext cx="96" cy="96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762" name="Rectangle 72"/>
              <p:cNvSpPr>
                <a:spLocks noChangeArrowheads="1"/>
              </p:cNvSpPr>
              <p:nvPr/>
            </p:nvSpPr>
            <p:spPr bwMode="auto">
              <a:xfrm>
                <a:off x="2400" y="2688"/>
                <a:ext cx="96" cy="96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763" name="Rectangle 73"/>
              <p:cNvSpPr>
                <a:spLocks noChangeArrowheads="1"/>
              </p:cNvSpPr>
              <p:nvPr/>
            </p:nvSpPr>
            <p:spPr bwMode="auto">
              <a:xfrm>
                <a:off x="2496" y="2784"/>
                <a:ext cx="96" cy="96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764" name="Rectangle 74"/>
              <p:cNvSpPr>
                <a:spLocks noChangeArrowheads="1"/>
              </p:cNvSpPr>
              <p:nvPr/>
            </p:nvSpPr>
            <p:spPr bwMode="auto">
              <a:xfrm>
                <a:off x="2592" y="2688"/>
                <a:ext cx="96" cy="96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765" name="Rectangle 75"/>
              <p:cNvSpPr>
                <a:spLocks noChangeArrowheads="1"/>
              </p:cNvSpPr>
              <p:nvPr/>
            </p:nvSpPr>
            <p:spPr bwMode="auto">
              <a:xfrm>
                <a:off x="2400" y="2784"/>
                <a:ext cx="96" cy="96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766" name="Rectangle 76"/>
              <p:cNvSpPr>
                <a:spLocks noChangeArrowheads="1"/>
              </p:cNvSpPr>
              <p:nvPr/>
            </p:nvSpPr>
            <p:spPr bwMode="auto">
              <a:xfrm>
                <a:off x="2496" y="2592"/>
                <a:ext cx="96" cy="96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767" name="Rectangle 77"/>
              <p:cNvSpPr>
                <a:spLocks noChangeArrowheads="1"/>
              </p:cNvSpPr>
              <p:nvPr/>
            </p:nvSpPr>
            <p:spPr bwMode="auto">
              <a:xfrm>
                <a:off x="2592" y="2784"/>
                <a:ext cx="96" cy="96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768" name="Rectangle 78"/>
              <p:cNvSpPr>
                <a:spLocks noChangeArrowheads="1"/>
              </p:cNvSpPr>
              <p:nvPr/>
            </p:nvSpPr>
            <p:spPr bwMode="auto">
              <a:xfrm>
                <a:off x="2592" y="2592"/>
                <a:ext cx="96" cy="96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30758" name="Line 79"/>
            <p:cNvSpPr>
              <a:spLocks noChangeShapeType="1"/>
            </p:cNvSpPr>
            <p:nvPr/>
          </p:nvSpPr>
          <p:spPr bwMode="auto">
            <a:xfrm>
              <a:off x="1920" y="2736"/>
              <a:ext cx="48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30731" name="Group 109"/>
          <p:cNvGrpSpPr>
            <a:grpSpLocks/>
          </p:cNvGrpSpPr>
          <p:nvPr/>
        </p:nvGrpSpPr>
        <p:grpSpPr bwMode="auto">
          <a:xfrm>
            <a:off x="3048000" y="2133600"/>
            <a:ext cx="1219200" cy="2209800"/>
            <a:chOff x="1920" y="1344"/>
            <a:chExt cx="768" cy="1392"/>
          </a:xfrm>
        </p:grpSpPr>
        <p:grpSp>
          <p:nvGrpSpPr>
            <p:cNvPr id="30745" name="Group 108"/>
            <p:cNvGrpSpPr>
              <a:grpSpLocks/>
            </p:cNvGrpSpPr>
            <p:nvPr/>
          </p:nvGrpSpPr>
          <p:grpSpPr bwMode="auto">
            <a:xfrm>
              <a:off x="2400" y="1344"/>
              <a:ext cx="288" cy="490"/>
              <a:chOff x="2400" y="1344"/>
              <a:chExt cx="288" cy="490"/>
            </a:xfrm>
          </p:grpSpPr>
          <p:sp>
            <p:nvSpPr>
              <p:cNvPr id="30747" name="Text Box 91"/>
              <p:cNvSpPr txBox="1">
                <a:spLocks noChangeArrowheads="1"/>
              </p:cNvSpPr>
              <p:nvPr/>
            </p:nvSpPr>
            <p:spPr bwMode="auto">
              <a:xfrm>
                <a:off x="2448" y="1584"/>
                <a:ext cx="203" cy="250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/>
                  <a:t>5</a:t>
                </a:r>
              </a:p>
            </p:txBody>
          </p:sp>
          <p:sp>
            <p:nvSpPr>
              <p:cNvPr id="30748" name="Rectangle 82"/>
              <p:cNvSpPr>
                <a:spLocks noChangeArrowheads="1"/>
              </p:cNvSpPr>
              <p:nvPr/>
            </p:nvSpPr>
            <p:spPr bwMode="auto">
              <a:xfrm>
                <a:off x="2400" y="1344"/>
                <a:ext cx="96" cy="96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749" name="Rectangle 83"/>
              <p:cNvSpPr>
                <a:spLocks noChangeArrowheads="1"/>
              </p:cNvSpPr>
              <p:nvPr/>
            </p:nvSpPr>
            <p:spPr bwMode="auto">
              <a:xfrm>
                <a:off x="2496" y="1344"/>
                <a:ext cx="96" cy="96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750" name="Rectangle 84"/>
              <p:cNvSpPr>
                <a:spLocks noChangeArrowheads="1"/>
              </p:cNvSpPr>
              <p:nvPr/>
            </p:nvSpPr>
            <p:spPr bwMode="auto">
              <a:xfrm>
                <a:off x="2496" y="1440"/>
                <a:ext cx="96" cy="96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751" name="Rectangle 85"/>
              <p:cNvSpPr>
                <a:spLocks noChangeArrowheads="1"/>
              </p:cNvSpPr>
              <p:nvPr/>
            </p:nvSpPr>
            <p:spPr bwMode="auto">
              <a:xfrm>
                <a:off x="2496" y="1536"/>
                <a:ext cx="96" cy="96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752" name="Rectangle 86"/>
              <p:cNvSpPr>
                <a:spLocks noChangeArrowheads="1"/>
              </p:cNvSpPr>
              <p:nvPr/>
            </p:nvSpPr>
            <p:spPr bwMode="auto">
              <a:xfrm>
                <a:off x="2592" y="1440"/>
                <a:ext cx="96" cy="96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753" name="Rectangle 87"/>
              <p:cNvSpPr>
                <a:spLocks noChangeArrowheads="1"/>
              </p:cNvSpPr>
              <p:nvPr/>
            </p:nvSpPr>
            <p:spPr bwMode="auto">
              <a:xfrm>
                <a:off x="2400" y="1536"/>
                <a:ext cx="96" cy="96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754" name="Rectangle 88"/>
              <p:cNvSpPr>
                <a:spLocks noChangeArrowheads="1"/>
              </p:cNvSpPr>
              <p:nvPr/>
            </p:nvSpPr>
            <p:spPr bwMode="auto">
              <a:xfrm>
                <a:off x="2400" y="1440"/>
                <a:ext cx="96" cy="96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755" name="Rectangle 89"/>
              <p:cNvSpPr>
                <a:spLocks noChangeArrowheads="1"/>
              </p:cNvSpPr>
              <p:nvPr/>
            </p:nvSpPr>
            <p:spPr bwMode="auto">
              <a:xfrm>
                <a:off x="2592" y="1536"/>
                <a:ext cx="96" cy="96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756" name="Rectangle 90"/>
              <p:cNvSpPr>
                <a:spLocks noChangeArrowheads="1"/>
              </p:cNvSpPr>
              <p:nvPr/>
            </p:nvSpPr>
            <p:spPr bwMode="auto">
              <a:xfrm>
                <a:off x="2592" y="1344"/>
                <a:ext cx="96" cy="96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30746" name="Line 92"/>
            <p:cNvSpPr>
              <a:spLocks noChangeShapeType="1"/>
            </p:cNvSpPr>
            <p:nvPr/>
          </p:nvSpPr>
          <p:spPr bwMode="auto">
            <a:xfrm flipV="1">
              <a:off x="1920" y="1488"/>
              <a:ext cx="480" cy="12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30732" name="Group 93"/>
          <p:cNvGrpSpPr>
            <a:grpSpLocks/>
          </p:cNvGrpSpPr>
          <p:nvPr/>
        </p:nvGrpSpPr>
        <p:grpSpPr bwMode="auto">
          <a:xfrm>
            <a:off x="1828800" y="2133600"/>
            <a:ext cx="1219200" cy="1752600"/>
            <a:chOff x="1152" y="1344"/>
            <a:chExt cx="768" cy="1104"/>
          </a:xfrm>
        </p:grpSpPr>
        <p:grpSp>
          <p:nvGrpSpPr>
            <p:cNvPr id="30733" name="Group 94"/>
            <p:cNvGrpSpPr>
              <a:grpSpLocks/>
            </p:cNvGrpSpPr>
            <p:nvPr/>
          </p:nvGrpSpPr>
          <p:grpSpPr bwMode="auto">
            <a:xfrm>
              <a:off x="1632" y="1344"/>
              <a:ext cx="288" cy="490"/>
              <a:chOff x="1632" y="1344"/>
              <a:chExt cx="288" cy="490"/>
            </a:xfrm>
          </p:grpSpPr>
          <p:sp>
            <p:nvSpPr>
              <p:cNvPr id="30735" name="Rectangle 95"/>
              <p:cNvSpPr>
                <a:spLocks noChangeArrowheads="1"/>
              </p:cNvSpPr>
              <p:nvPr/>
            </p:nvSpPr>
            <p:spPr bwMode="auto">
              <a:xfrm>
                <a:off x="1632" y="1344"/>
                <a:ext cx="96" cy="96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736" name="Rectangle 96"/>
              <p:cNvSpPr>
                <a:spLocks noChangeArrowheads="1"/>
              </p:cNvSpPr>
              <p:nvPr/>
            </p:nvSpPr>
            <p:spPr bwMode="auto">
              <a:xfrm>
                <a:off x="1728" y="1344"/>
                <a:ext cx="96" cy="96"/>
              </a:xfrm>
              <a:prstGeom prst="rect">
                <a:avLst/>
              </a:prstGeom>
              <a:solidFill>
                <a:srgbClr val="CC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737" name="Rectangle 97"/>
              <p:cNvSpPr>
                <a:spLocks noChangeArrowheads="1"/>
              </p:cNvSpPr>
              <p:nvPr/>
            </p:nvSpPr>
            <p:spPr bwMode="auto">
              <a:xfrm>
                <a:off x="1632" y="1440"/>
                <a:ext cx="96" cy="96"/>
              </a:xfrm>
              <a:prstGeom prst="rect">
                <a:avLst/>
              </a:prstGeom>
              <a:solidFill>
                <a:srgbClr val="CCFFCC"/>
              </a:solidFill>
              <a:ln w="9525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738" name="Rectangle 98"/>
              <p:cNvSpPr>
                <a:spLocks noChangeArrowheads="1"/>
              </p:cNvSpPr>
              <p:nvPr/>
            </p:nvSpPr>
            <p:spPr bwMode="auto">
              <a:xfrm>
                <a:off x="1728" y="1440"/>
                <a:ext cx="96" cy="96"/>
              </a:xfrm>
              <a:prstGeom prst="rect">
                <a:avLst/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739" name="Rectangle 99"/>
              <p:cNvSpPr>
                <a:spLocks noChangeArrowheads="1"/>
              </p:cNvSpPr>
              <p:nvPr/>
            </p:nvSpPr>
            <p:spPr bwMode="auto">
              <a:xfrm>
                <a:off x="1824" y="1440"/>
                <a:ext cx="96" cy="96"/>
              </a:xfrm>
              <a:prstGeom prst="rect">
                <a:avLst/>
              </a:prstGeom>
              <a:solidFill>
                <a:srgbClr val="FFCC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740" name="Rectangle 100"/>
              <p:cNvSpPr>
                <a:spLocks noChangeArrowheads="1"/>
              </p:cNvSpPr>
              <p:nvPr/>
            </p:nvSpPr>
            <p:spPr bwMode="auto">
              <a:xfrm>
                <a:off x="1728" y="1536"/>
                <a:ext cx="96" cy="96"/>
              </a:xfrm>
              <a:prstGeom prst="rect">
                <a:avLst/>
              </a:prstGeom>
              <a:solidFill>
                <a:srgbClr val="33CC33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741" name="Rectangle 101"/>
              <p:cNvSpPr>
                <a:spLocks noChangeArrowheads="1"/>
              </p:cNvSpPr>
              <p:nvPr/>
            </p:nvSpPr>
            <p:spPr bwMode="auto">
              <a:xfrm>
                <a:off x="1632" y="1536"/>
                <a:ext cx="96" cy="96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742" name="Rectangle 102"/>
              <p:cNvSpPr>
                <a:spLocks noChangeArrowheads="1"/>
              </p:cNvSpPr>
              <p:nvPr/>
            </p:nvSpPr>
            <p:spPr bwMode="auto">
              <a:xfrm>
                <a:off x="1824" y="1536"/>
                <a:ext cx="96" cy="96"/>
              </a:xfrm>
              <a:prstGeom prst="rect">
                <a:avLst/>
              </a:prstGeom>
              <a:solidFill>
                <a:srgbClr val="FF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743" name="Rectangle 103"/>
              <p:cNvSpPr>
                <a:spLocks noChangeArrowheads="1"/>
              </p:cNvSpPr>
              <p:nvPr/>
            </p:nvSpPr>
            <p:spPr bwMode="auto">
              <a:xfrm>
                <a:off x="1824" y="1344"/>
                <a:ext cx="96" cy="96"/>
              </a:xfrm>
              <a:prstGeom prst="rect">
                <a:avLst/>
              </a:prstGeom>
              <a:solidFill>
                <a:srgbClr val="FF33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744" name="Text Box 104"/>
              <p:cNvSpPr txBox="1">
                <a:spLocks noChangeArrowheads="1"/>
              </p:cNvSpPr>
              <p:nvPr/>
            </p:nvSpPr>
            <p:spPr bwMode="auto">
              <a:xfrm>
                <a:off x="1680" y="1584"/>
                <a:ext cx="203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/>
                  <a:t>6</a:t>
                </a:r>
              </a:p>
            </p:txBody>
          </p:sp>
        </p:grpSp>
        <p:sp>
          <p:nvSpPr>
            <p:cNvPr id="30734" name="Line 105"/>
            <p:cNvSpPr>
              <a:spLocks noChangeShapeType="1"/>
            </p:cNvSpPr>
            <p:nvPr/>
          </p:nvSpPr>
          <p:spPr bwMode="auto">
            <a:xfrm flipV="1">
              <a:off x="1152" y="1488"/>
              <a:ext cx="480" cy="96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36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8-Puzzle</a:t>
            </a:r>
          </a:p>
        </p:txBody>
      </p:sp>
      <p:grpSp>
        <p:nvGrpSpPr>
          <p:cNvPr id="31747" name="Group 3"/>
          <p:cNvGrpSpPr>
            <a:grpSpLocks/>
          </p:cNvGrpSpPr>
          <p:nvPr/>
        </p:nvGrpSpPr>
        <p:grpSpPr bwMode="auto">
          <a:xfrm>
            <a:off x="1371600" y="3657600"/>
            <a:ext cx="457200" cy="777875"/>
            <a:chOff x="864" y="2304"/>
            <a:chExt cx="288" cy="490"/>
          </a:xfrm>
        </p:grpSpPr>
        <p:sp>
          <p:nvSpPr>
            <p:cNvPr id="31773" name="Rectangle 4"/>
            <p:cNvSpPr>
              <a:spLocks noChangeArrowheads="1"/>
            </p:cNvSpPr>
            <p:nvPr/>
          </p:nvSpPr>
          <p:spPr bwMode="auto">
            <a:xfrm>
              <a:off x="864" y="2304"/>
              <a:ext cx="96" cy="9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74" name="Rectangle 5"/>
            <p:cNvSpPr>
              <a:spLocks noChangeArrowheads="1"/>
            </p:cNvSpPr>
            <p:nvPr/>
          </p:nvSpPr>
          <p:spPr bwMode="auto">
            <a:xfrm>
              <a:off x="960" y="2304"/>
              <a:ext cx="96" cy="96"/>
            </a:xfrm>
            <a:prstGeom prst="rect">
              <a:avLst/>
            </a:prstGeom>
            <a:solidFill>
              <a:srgbClr val="CC66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75" name="Rectangle 6"/>
            <p:cNvSpPr>
              <a:spLocks noChangeArrowheads="1"/>
            </p:cNvSpPr>
            <p:nvPr/>
          </p:nvSpPr>
          <p:spPr bwMode="auto">
            <a:xfrm>
              <a:off x="864" y="2400"/>
              <a:ext cx="96" cy="96"/>
            </a:xfrm>
            <a:prstGeom prst="rect">
              <a:avLst/>
            </a:prstGeom>
            <a:solidFill>
              <a:srgbClr val="CCFFCC"/>
            </a:solidFill>
            <a:ln w="9525">
              <a:solidFill>
                <a:schemeClr val="tx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76" name="Rectangle 7"/>
            <p:cNvSpPr>
              <a:spLocks noChangeArrowheads="1"/>
            </p:cNvSpPr>
            <p:nvPr/>
          </p:nvSpPr>
          <p:spPr bwMode="auto">
            <a:xfrm>
              <a:off x="960" y="2400"/>
              <a:ext cx="96" cy="96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77" name="Rectangle 8"/>
            <p:cNvSpPr>
              <a:spLocks noChangeArrowheads="1"/>
            </p:cNvSpPr>
            <p:nvPr/>
          </p:nvSpPr>
          <p:spPr bwMode="auto">
            <a:xfrm>
              <a:off x="1056" y="2400"/>
              <a:ext cx="96" cy="96"/>
            </a:xfrm>
            <a:prstGeom prst="rect">
              <a:avLst/>
            </a:prstGeom>
            <a:solidFill>
              <a:srgbClr val="FF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78" name="Rectangle 9"/>
            <p:cNvSpPr>
              <a:spLocks noChangeArrowheads="1"/>
            </p:cNvSpPr>
            <p:nvPr/>
          </p:nvSpPr>
          <p:spPr bwMode="auto">
            <a:xfrm>
              <a:off x="864" y="2496"/>
              <a:ext cx="96" cy="96"/>
            </a:xfrm>
            <a:prstGeom prst="rect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79" name="Rectangle 10"/>
            <p:cNvSpPr>
              <a:spLocks noChangeArrowheads="1"/>
            </p:cNvSpPr>
            <p:nvPr/>
          </p:nvSpPr>
          <p:spPr bwMode="auto">
            <a:xfrm>
              <a:off x="960" y="2496"/>
              <a:ext cx="96" cy="9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80" name="Rectangle 11"/>
            <p:cNvSpPr>
              <a:spLocks noChangeArrowheads="1"/>
            </p:cNvSpPr>
            <p:nvPr/>
          </p:nvSpPr>
          <p:spPr bwMode="auto">
            <a:xfrm>
              <a:off x="1056" y="2496"/>
              <a:ext cx="96" cy="96"/>
            </a:xfrm>
            <a:prstGeom prst="rect">
              <a:avLst/>
            </a:prstGeom>
            <a:solidFill>
              <a:srgbClr val="FF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81" name="Rectangle 12"/>
            <p:cNvSpPr>
              <a:spLocks noChangeArrowheads="1"/>
            </p:cNvSpPr>
            <p:nvPr/>
          </p:nvSpPr>
          <p:spPr bwMode="auto">
            <a:xfrm>
              <a:off x="1056" y="2304"/>
              <a:ext cx="96" cy="96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82" name="Text Box 13"/>
            <p:cNvSpPr txBox="1">
              <a:spLocks noChangeArrowheads="1"/>
            </p:cNvSpPr>
            <p:nvPr/>
          </p:nvSpPr>
          <p:spPr bwMode="auto">
            <a:xfrm>
              <a:off x="912" y="2544"/>
              <a:ext cx="203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/>
                <a:t>4</a:t>
              </a:r>
            </a:p>
          </p:txBody>
        </p:sp>
      </p:grpSp>
      <p:grpSp>
        <p:nvGrpSpPr>
          <p:cNvPr id="31748" name="Group 14"/>
          <p:cNvGrpSpPr>
            <a:grpSpLocks/>
          </p:cNvGrpSpPr>
          <p:nvPr/>
        </p:nvGrpSpPr>
        <p:grpSpPr bwMode="auto">
          <a:xfrm>
            <a:off x="7467600" y="4267200"/>
            <a:ext cx="457200" cy="457200"/>
            <a:chOff x="4704" y="2688"/>
            <a:chExt cx="288" cy="288"/>
          </a:xfrm>
        </p:grpSpPr>
        <p:sp>
          <p:nvSpPr>
            <p:cNvPr id="31764" name="Rectangle 15"/>
            <p:cNvSpPr>
              <a:spLocks noChangeArrowheads="1"/>
            </p:cNvSpPr>
            <p:nvPr/>
          </p:nvSpPr>
          <p:spPr bwMode="auto">
            <a:xfrm>
              <a:off x="4800" y="2688"/>
              <a:ext cx="96" cy="9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65" name="Rectangle 16"/>
            <p:cNvSpPr>
              <a:spLocks noChangeArrowheads="1"/>
            </p:cNvSpPr>
            <p:nvPr/>
          </p:nvSpPr>
          <p:spPr bwMode="auto">
            <a:xfrm>
              <a:off x="4704" y="2784"/>
              <a:ext cx="96" cy="96"/>
            </a:xfrm>
            <a:prstGeom prst="rect">
              <a:avLst/>
            </a:prstGeom>
            <a:solidFill>
              <a:srgbClr val="CC66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66" name="Rectangle 17"/>
            <p:cNvSpPr>
              <a:spLocks noChangeArrowheads="1"/>
            </p:cNvSpPr>
            <p:nvPr/>
          </p:nvSpPr>
          <p:spPr bwMode="auto">
            <a:xfrm>
              <a:off x="4704" y="2688"/>
              <a:ext cx="96" cy="96"/>
            </a:xfrm>
            <a:prstGeom prst="rect">
              <a:avLst/>
            </a:prstGeom>
            <a:solidFill>
              <a:srgbClr val="CCFFCC"/>
            </a:solidFill>
            <a:ln w="9525">
              <a:solidFill>
                <a:schemeClr val="tx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67" name="Rectangle 18"/>
            <p:cNvSpPr>
              <a:spLocks noChangeArrowheads="1"/>
            </p:cNvSpPr>
            <p:nvPr/>
          </p:nvSpPr>
          <p:spPr bwMode="auto">
            <a:xfrm>
              <a:off x="4800" y="2880"/>
              <a:ext cx="96" cy="96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68" name="Rectangle 19"/>
            <p:cNvSpPr>
              <a:spLocks noChangeArrowheads="1"/>
            </p:cNvSpPr>
            <p:nvPr/>
          </p:nvSpPr>
          <p:spPr bwMode="auto">
            <a:xfrm>
              <a:off x="4896" y="2784"/>
              <a:ext cx="96" cy="96"/>
            </a:xfrm>
            <a:prstGeom prst="rect">
              <a:avLst/>
            </a:prstGeom>
            <a:solidFill>
              <a:srgbClr val="FF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69" name="Rectangle 20"/>
            <p:cNvSpPr>
              <a:spLocks noChangeArrowheads="1"/>
            </p:cNvSpPr>
            <p:nvPr/>
          </p:nvSpPr>
          <p:spPr bwMode="auto">
            <a:xfrm>
              <a:off x="4704" y="2880"/>
              <a:ext cx="96" cy="96"/>
            </a:xfrm>
            <a:prstGeom prst="rect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70" name="Rectangle 21"/>
            <p:cNvSpPr>
              <a:spLocks noChangeArrowheads="1"/>
            </p:cNvSpPr>
            <p:nvPr/>
          </p:nvSpPr>
          <p:spPr bwMode="auto">
            <a:xfrm>
              <a:off x="4800" y="2784"/>
              <a:ext cx="96" cy="9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71" name="Rectangle 22"/>
            <p:cNvSpPr>
              <a:spLocks noChangeArrowheads="1"/>
            </p:cNvSpPr>
            <p:nvPr/>
          </p:nvSpPr>
          <p:spPr bwMode="auto">
            <a:xfrm>
              <a:off x="4896" y="2880"/>
              <a:ext cx="96" cy="96"/>
            </a:xfrm>
            <a:prstGeom prst="rect">
              <a:avLst/>
            </a:prstGeom>
            <a:solidFill>
              <a:srgbClr val="FF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72" name="Rectangle 23"/>
            <p:cNvSpPr>
              <a:spLocks noChangeArrowheads="1"/>
            </p:cNvSpPr>
            <p:nvPr/>
          </p:nvSpPr>
          <p:spPr bwMode="auto">
            <a:xfrm>
              <a:off x="4896" y="2688"/>
              <a:ext cx="96" cy="96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" name="Group 24"/>
          <p:cNvGrpSpPr>
            <a:grpSpLocks/>
          </p:cNvGrpSpPr>
          <p:nvPr/>
        </p:nvGrpSpPr>
        <p:grpSpPr bwMode="auto">
          <a:xfrm>
            <a:off x="1828800" y="3886200"/>
            <a:ext cx="1219200" cy="2225675"/>
            <a:chOff x="1152" y="2448"/>
            <a:chExt cx="768" cy="1402"/>
          </a:xfrm>
        </p:grpSpPr>
        <p:grpSp>
          <p:nvGrpSpPr>
            <p:cNvPr id="31752" name="Group 25"/>
            <p:cNvGrpSpPr>
              <a:grpSpLocks/>
            </p:cNvGrpSpPr>
            <p:nvPr/>
          </p:nvGrpSpPr>
          <p:grpSpPr bwMode="auto">
            <a:xfrm>
              <a:off x="1632" y="3360"/>
              <a:ext cx="288" cy="490"/>
              <a:chOff x="1632" y="3360"/>
              <a:chExt cx="288" cy="490"/>
            </a:xfrm>
          </p:grpSpPr>
          <p:sp>
            <p:nvSpPr>
              <p:cNvPr id="31754" name="Rectangle 26"/>
              <p:cNvSpPr>
                <a:spLocks noChangeArrowheads="1"/>
              </p:cNvSpPr>
              <p:nvPr/>
            </p:nvSpPr>
            <p:spPr bwMode="auto">
              <a:xfrm>
                <a:off x="1632" y="3360"/>
                <a:ext cx="96" cy="96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1755" name="Rectangle 27"/>
              <p:cNvSpPr>
                <a:spLocks noChangeArrowheads="1"/>
              </p:cNvSpPr>
              <p:nvPr/>
            </p:nvSpPr>
            <p:spPr bwMode="auto">
              <a:xfrm>
                <a:off x="1728" y="3360"/>
                <a:ext cx="96" cy="96"/>
              </a:xfrm>
              <a:prstGeom prst="rect">
                <a:avLst/>
              </a:prstGeom>
              <a:solidFill>
                <a:srgbClr val="CC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1756" name="Rectangle 28"/>
              <p:cNvSpPr>
                <a:spLocks noChangeArrowheads="1"/>
              </p:cNvSpPr>
              <p:nvPr/>
            </p:nvSpPr>
            <p:spPr bwMode="auto">
              <a:xfrm>
                <a:off x="1632" y="3456"/>
                <a:ext cx="96" cy="96"/>
              </a:xfrm>
              <a:prstGeom prst="rect">
                <a:avLst/>
              </a:prstGeom>
              <a:solidFill>
                <a:srgbClr val="CCFFCC"/>
              </a:solidFill>
              <a:ln w="9525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1757" name="Rectangle 29"/>
              <p:cNvSpPr>
                <a:spLocks noChangeArrowheads="1"/>
              </p:cNvSpPr>
              <p:nvPr/>
            </p:nvSpPr>
            <p:spPr bwMode="auto">
              <a:xfrm>
                <a:off x="1728" y="3456"/>
                <a:ext cx="96" cy="96"/>
              </a:xfrm>
              <a:prstGeom prst="rect">
                <a:avLst/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1758" name="Rectangle 30"/>
              <p:cNvSpPr>
                <a:spLocks noChangeArrowheads="1"/>
              </p:cNvSpPr>
              <p:nvPr/>
            </p:nvSpPr>
            <p:spPr bwMode="auto">
              <a:xfrm>
                <a:off x="1824" y="3456"/>
                <a:ext cx="96" cy="96"/>
              </a:xfrm>
              <a:prstGeom prst="rect">
                <a:avLst/>
              </a:prstGeom>
              <a:solidFill>
                <a:srgbClr val="FFCC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1759" name="Rectangle 31"/>
              <p:cNvSpPr>
                <a:spLocks noChangeArrowheads="1"/>
              </p:cNvSpPr>
              <p:nvPr/>
            </p:nvSpPr>
            <p:spPr bwMode="auto">
              <a:xfrm>
                <a:off x="1632" y="3552"/>
                <a:ext cx="96" cy="96"/>
              </a:xfrm>
              <a:prstGeom prst="rect">
                <a:avLst/>
              </a:prstGeom>
              <a:solidFill>
                <a:srgbClr val="33CC33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1760" name="Rectangle 32"/>
              <p:cNvSpPr>
                <a:spLocks noChangeArrowheads="1"/>
              </p:cNvSpPr>
              <p:nvPr/>
            </p:nvSpPr>
            <p:spPr bwMode="auto">
              <a:xfrm>
                <a:off x="1824" y="3552"/>
                <a:ext cx="96" cy="96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1761" name="Rectangle 33"/>
              <p:cNvSpPr>
                <a:spLocks noChangeArrowheads="1"/>
              </p:cNvSpPr>
              <p:nvPr/>
            </p:nvSpPr>
            <p:spPr bwMode="auto">
              <a:xfrm>
                <a:off x="1728" y="3552"/>
                <a:ext cx="96" cy="96"/>
              </a:xfrm>
              <a:prstGeom prst="rect">
                <a:avLst/>
              </a:prstGeom>
              <a:solidFill>
                <a:srgbClr val="FF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1762" name="Rectangle 34"/>
              <p:cNvSpPr>
                <a:spLocks noChangeArrowheads="1"/>
              </p:cNvSpPr>
              <p:nvPr/>
            </p:nvSpPr>
            <p:spPr bwMode="auto">
              <a:xfrm>
                <a:off x="1824" y="3360"/>
                <a:ext cx="96" cy="96"/>
              </a:xfrm>
              <a:prstGeom prst="rect">
                <a:avLst/>
              </a:prstGeom>
              <a:solidFill>
                <a:srgbClr val="FF33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1763" name="Text Box 35"/>
              <p:cNvSpPr txBox="1">
                <a:spLocks noChangeArrowheads="1"/>
              </p:cNvSpPr>
              <p:nvPr/>
            </p:nvSpPr>
            <p:spPr bwMode="auto">
              <a:xfrm>
                <a:off x="1680" y="3600"/>
                <a:ext cx="203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/>
                  <a:t>6</a:t>
                </a:r>
              </a:p>
            </p:txBody>
          </p:sp>
        </p:grpSp>
        <p:sp>
          <p:nvSpPr>
            <p:cNvPr id="31753" name="Line 36"/>
            <p:cNvSpPr>
              <a:spLocks noChangeShapeType="1"/>
            </p:cNvSpPr>
            <p:nvPr/>
          </p:nvSpPr>
          <p:spPr bwMode="auto">
            <a:xfrm>
              <a:off x="1152" y="2448"/>
              <a:ext cx="480" cy="10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31750" name="Text Box 37"/>
          <p:cNvSpPr txBox="1">
            <a:spLocks noChangeArrowheads="1"/>
          </p:cNvSpPr>
          <p:nvPr/>
        </p:nvSpPr>
        <p:spPr bwMode="auto">
          <a:xfrm>
            <a:off x="3048000" y="762000"/>
            <a:ext cx="5318125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CC6600"/>
                </a:solidFill>
              </a:rPr>
              <a:t>f(N) = g(N) + h(N) </a:t>
            </a:r>
          </a:p>
          <a:p>
            <a:r>
              <a:rPr lang="en-US">
                <a:solidFill>
                  <a:srgbClr val="CC6600"/>
                </a:solidFill>
              </a:rPr>
              <a:t>with h(N) = number of misplaced tiles</a:t>
            </a:r>
          </a:p>
        </p:txBody>
      </p:sp>
      <p:sp>
        <p:nvSpPr>
          <p:cNvPr id="31751" name="Text Box 38"/>
          <p:cNvSpPr txBox="1">
            <a:spLocks noChangeArrowheads="1"/>
          </p:cNvSpPr>
          <p:nvPr/>
        </p:nvSpPr>
        <p:spPr bwMode="auto">
          <a:xfrm>
            <a:off x="685800" y="4495800"/>
            <a:ext cx="13858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Cutoff=5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0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36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8-Puzzle</a:t>
            </a:r>
          </a:p>
        </p:txBody>
      </p:sp>
      <p:grpSp>
        <p:nvGrpSpPr>
          <p:cNvPr id="32771" name="Group 3"/>
          <p:cNvGrpSpPr>
            <a:grpSpLocks/>
          </p:cNvGrpSpPr>
          <p:nvPr/>
        </p:nvGrpSpPr>
        <p:grpSpPr bwMode="auto">
          <a:xfrm>
            <a:off x="1371600" y="3657600"/>
            <a:ext cx="457200" cy="777875"/>
            <a:chOff x="864" y="2304"/>
            <a:chExt cx="288" cy="490"/>
          </a:xfrm>
        </p:grpSpPr>
        <p:sp>
          <p:nvSpPr>
            <p:cNvPr id="32824" name="Rectangle 4"/>
            <p:cNvSpPr>
              <a:spLocks noChangeArrowheads="1"/>
            </p:cNvSpPr>
            <p:nvPr/>
          </p:nvSpPr>
          <p:spPr bwMode="auto">
            <a:xfrm>
              <a:off x="864" y="2304"/>
              <a:ext cx="96" cy="9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825" name="Rectangle 5"/>
            <p:cNvSpPr>
              <a:spLocks noChangeArrowheads="1"/>
            </p:cNvSpPr>
            <p:nvPr/>
          </p:nvSpPr>
          <p:spPr bwMode="auto">
            <a:xfrm>
              <a:off x="960" y="2304"/>
              <a:ext cx="96" cy="96"/>
            </a:xfrm>
            <a:prstGeom prst="rect">
              <a:avLst/>
            </a:prstGeom>
            <a:solidFill>
              <a:srgbClr val="CC66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826" name="Rectangle 6"/>
            <p:cNvSpPr>
              <a:spLocks noChangeArrowheads="1"/>
            </p:cNvSpPr>
            <p:nvPr/>
          </p:nvSpPr>
          <p:spPr bwMode="auto">
            <a:xfrm>
              <a:off x="864" y="2400"/>
              <a:ext cx="96" cy="96"/>
            </a:xfrm>
            <a:prstGeom prst="rect">
              <a:avLst/>
            </a:prstGeom>
            <a:solidFill>
              <a:srgbClr val="CCFFCC"/>
            </a:solidFill>
            <a:ln w="9525">
              <a:solidFill>
                <a:schemeClr val="tx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827" name="Rectangle 7"/>
            <p:cNvSpPr>
              <a:spLocks noChangeArrowheads="1"/>
            </p:cNvSpPr>
            <p:nvPr/>
          </p:nvSpPr>
          <p:spPr bwMode="auto">
            <a:xfrm>
              <a:off x="960" y="2400"/>
              <a:ext cx="96" cy="96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828" name="Rectangle 8"/>
            <p:cNvSpPr>
              <a:spLocks noChangeArrowheads="1"/>
            </p:cNvSpPr>
            <p:nvPr/>
          </p:nvSpPr>
          <p:spPr bwMode="auto">
            <a:xfrm>
              <a:off x="1056" y="2400"/>
              <a:ext cx="96" cy="96"/>
            </a:xfrm>
            <a:prstGeom prst="rect">
              <a:avLst/>
            </a:prstGeom>
            <a:solidFill>
              <a:srgbClr val="FF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829" name="Rectangle 9"/>
            <p:cNvSpPr>
              <a:spLocks noChangeArrowheads="1"/>
            </p:cNvSpPr>
            <p:nvPr/>
          </p:nvSpPr>
          <p:spPr bwMode="auto">
            <a:xfrm>
              <a:off x="864" y="2496"/>
              <a:ext cx="96" cy="96"/>
            </a:xfrm>
            <a:prstGeom prst="rect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830" name="Rectangle 10"/>
            <p:cNvSpPr>
              <a:spLocks noChangeArrowheads="1"/>
            </p:cNvSpPr>
            <p:nvPr/>
          </p:nvSpPr>
          <p:spPr bwMode="auto">
            <a:xfrm>
              <a:off x="960" y="2496"/>
              <a:ext cx="96" cy="9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831" name="Rectangle 11"/>
            <p:cNvSpPr>
              <a:spLocks noChangeArrowheads="1"/>
            </p:cNvSpPr>
            <p:nvPr/>
          </p:nvSpPr>
          <p:spPr bwMode="auto">
            <a:xfrm>
              <a:off x="1056" y="2496"/>
              <a:ext cx="96" cy="96"/>
            </a:xfrm>
            <a:prstGeom prst="rect">
              <a:avLst/>
            </a:prstGeom>
            <a:solidFill>
              <a:srgbClr val="FF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832" name="Rectangle 12"/>
            <p:cNvSpPr>
              <a:spLocks noChangeArrowheads="1"/>
            </p:cNvSpPr>
            <p:nvPr/>
          </p:nvSpPr>
          <p:spPr bwMode="auto">
            <a:xfrm>
              <a:off x="1056" y="2304"/>
              <a:ext cx="96" cy="96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833" name="Text Box 13"/>
            <p:cNvSpPr txBox="1">
              <a:spLocks noChangeArrowheads="1"/>
            </p:cNvSpPr>
            <p:nvPr/>
          </p:nvSpPr>
          <p:spPr bwMode="auto">
            <a:xfrm>
              <a:off x="912" y="2544"/>
              <a:ext cx="203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/>
                <a:t>4</a:t>
              </a:r>
            </a:p>
          </p:txBody>
        </p:sp>
      </p:grpSp>
      <p:grpSp>
        <p:nvGrpSpPr>
          <p:cNvPr id="32772" name="Group 14"/>
          <p:cNvGrpSpPr>
            <a:grpSpLocks/>
          </p:cNvGrpSpPr>
          <p:nvPr/>
        </p:nvGrpSpPr>
        <p:grpSpPr bwMode="auto">
          <a:xfrm>
            <a:off x="7467600" y="4267200"/>
            <a:ext cx="457200" cy="457200"/>
            <a:chOff x="4704" y="2688"/>
            <a:chExt cx="288" cy="288"/>
          </a:xfrm>
        </p:grpSpPr>
        <p:sp>
          <p:nvSpPr>
            <p:cNvPr id="32815" name="Rectangle 15"/>
            <p:cNvSpPr>
              <a:spLocks noChangeArrowheads="1"/>
            </p:cNvSpPr>
            <p:nvPr/>
          </p:nvSpPr>
          <p:spPr bwMode="auto">
            <a:xfrm>
              <a:off x="4800" y="2688"/>
              <a:ext cx="96" cy="9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816" name="Rectangle 16"/>
            <p:cNvSpPr>
              <a:spLocks noChangeArrowheads="1"/>
            </p:cNvSpPr>
            <p:nvPr/>
          </p:nvSpPr>
          <p:spPr bwMode="auto">
            <a:xfrm>
              <a:off x="4704" y="2784"/>
              <a:ext cx="96" cy="96"/>
            </a:xfrm>
            <a:prstGeom prst="rect">
              <a:avLst/>
            </a:prstGeom>
            <a:solidFill>
              <a:srgbClr val="CC66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817" name="Rectangle 17"/>
            <p:cNvSpPr>
              <a:spLocks noChangeArrowheads="1"/>
            </p:cNvSpPr>
            <p:nvPr/>
          </p:nvSpPr>
          <p:spPr bwMode="auto">
            <a:xfrm>
              <a:off x="4704" y="2688"/>
              <a:ext cx="96" cy="96"/>
            </a:xfrm>
            <a:prstGeom prst="rect">
              <a:avLst/>
            </a:prstGeom>
            <a:solidFill>
              <a:srgbClr val="CCFFCC"/>
            </a:solidFill>
            <a:ln w="9525">
              <a:solidFill>
                <a:schemeClr val="tx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818" name="Rectangle 18"/>
            <p:cNvSpPr>
              <a:spLocks noChangeArrowheads="1"/>
            </p:cNvSpPr>
            <p:nvPr/>
          </p:nvSpPr>
          <p:spPr bwMode="auto">
            <a:xfrm>
              <a:off x="4800" y="2880"/>
              <a:ext cx="96" cy="96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819" name="Rectangle 19"/>
            <p:cNvSpPr>
              <a:spLocks noChangeArrowheads="1"/>
            </p:cNvSpPr>
            <p:nvPr/>
          </p:nvSpPr>
          <p:spPr bwMode="auto">
            <a:xfrm>
              <a:off x="4896" y="2784"/>
              <a:ext cx="96" cy="96"/>
            </a:xfrm>
            <a:prstGeom prst="rect">
              <a:avLst/>
            </a:prstGeom>
            <a:solidFill>
              <a:srgbClr val="FF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820" name="Rectangle 20"/>
            <p:cNvSpPr>
              <a:spLocks noChangeArrowheads="1"/>
            </p:cNvSpPr>
            <p:nvPr/>
          </p:nvSpPr>
          <p:spPr bwMode="auto">
            <a:xfrm>
              <a:off x="4704" y="2880"/>
              <a:ext cx="96" cy="96"/>
            </a:xfrm>
            <a:prstGeom prst="rect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821" name="Rectangle 21"/>
            <p:cNvSpPr>
              <a:spLocks noChangeArrowheads="1"/>
            </p:cNvSpPr>
            <p:nvPr/>
          </p:nvSpPr>
          <p:spPr bwMode="auto">
            <a:xfrm>
              <a:off x="4800" y="2784"/>
              <a:ext cx="96" cy="9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822" name="Rectangle 22"/>
            <p:cNvSpPr>
              <a:spLocks noChangeArrowheads="1"/>
            </p:cNvSpPr>
            <p:nvPr/>
          </p:nvSpPr>
          <p:spPr bwMode="auto">
            <a:xfrm>
              <a:off x="4896" y="2880"/>
              <a:ext cx="96" cy="96"/>
            </a:xfrm>
            <a:prstGeom prst="rect">
              <a:avLst/>
            </a:prstGeom>
            <a:solidFill>
              <a:srgbClr val="FF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823" name="Rectangle 23"/>
            <p:cNvSpPr>
              <a:spLocks noChangeArrowheads="1"/>
            </p:cNvSpPr>
            <p:nvPr/>
          </p:nvSpPr>
          <p:spPr bwMode="auto">
            <a:xfrm>
              <a:off x="4896" y="2688"/>
              <a:ext cx="96" cy="96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2773" name="Group 24"/>
          <p:cNvGrpSpPr>
            <a:grpSpLocks/>
          </p:cNvGrpSpPr>
          <p:nvPr/>
        </p:nvGrpSpPr>
        <p:grpSpPr bwMode="auto">
          <a:xfrm>
            <a:off x="1828800" y="3886200"/>
            <a:ext cx="1219200" cy="1006475"/>
            <a:chOff x="1152" y="2448"/>
            <a:chExt cx="768" cy="634"/>
          </a:xfrm>
        </p:grpSpPr>
        <p:grpSp>
          <p:nvGrpSpPr>
            <p:cNvPr id="32803" name="Group 25"/>
            <p:cNvGrpSpPr>
              <a:grpSpLocks/>
            </p:cNvGrpSpPr>
            <p:nvPr/>
          </p:nvGrpSpPr>
          <p:grpSpPr bwMode="auto">
            <a:xfrm>
              <a:off x="1632" y="2592"/>
              <a:ext cx="288" cy="490"/>
              <a:chOff x="1632" y="2592"/>
              <a:chExt cx="288" cy="490"/>
            </a:xfrm>
          </p:grpSpPr>
          <p:sp>
            <p:nvSpPr>
              <p:cNvPr id="32805" name="Rectangle 26"/>
              <p:cNvSpPr>
                <a:spLocks noChangeArrowheads="1"/>
              </p:cNvSpPr>
              <p:nvPr/>
            </p:nvSpPr>
            <p:spPr bwMode="auto">
              <a:xfrm>
                <a:off x="1632" y="2592"/>
                <a:ext cx="96" cy="96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2806" name="Rectangle 27"/>
              <p:cNvSpPr>
                <a:spLocks noChangeArrowheads="1"/>
              </p:cNvSpPr>
              <p:nvPr/>
            </p:nvSpPr>
            <p:spPr bwMode="auto">
              <a:xfrm>
                <a:off x="1728" y="2592"/>
                <a:ext cx="96" cy="96"/>
              </a:xfrm>
              <a:prstGeom prst="rect">
                <a:avLst/>
              </a:prstGeom>
              <a:solidFill>
                <a:srgbClr val="CC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2807" name="Rectangle 28"/>
              <p:cNvSpPr>
                <a:spLocks noChangeArrowheads="1"/>
              </p:cNvSpPr>
              <p:nvPr/>
            </p:nvSpPr>
            <p:spPr bwMode="auto">
              <a:xfrm>
                <a:off x="1632" y="2688"/>
                <a:ext cx="96" cy="96"/>
              </a:xfrm>
              <a:prstGeom prst="rect">
                <a:avLst/>
              </a:prstGeom>
              <a:solidFill>
                <a:srgbClr val="CCFFCC"/>
              </a:solidFill>
              <a:ln w="9525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2808" name="Rectangle 29"/>
              <p:cNvSpPr>
                <a:spLocks noChangeArrowheads="1"/>
              </p:cNvSpPr>
              <p:nvPr/>
            </p:nvSpPr>
            <p:spPr bwMode="auto">
              <a:xfrm>
                <a:off x="1728" y="2784"/>
                <a:ext cx="96" cy="96"/>
              </a:xfrm>
              <a:prstGeom prst="rect">
                <a:avLst/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2809" name="Rectangle 30"/>
              <p:cNvSpPr>
                <a:spLocks noChangeArrowheads="1"/>
              </p:cNvSpPr>
              <p:nvPr/>
            </p:nvSpPr>
            <p:spPr bwMode="auto">
              <a:xfrm>
                <a:off x="1824" y="2688"/>
                <a:ext cx="96" cy="96"/>
              </a:xfrm>
              <a:prstGeom prst="rect">
                <a:avLst/>
              </a:prstGeom>
              <a:solidFill>
                <a:srgbClr val="FFCC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2810" name="Rectangle 31"/>
              <p:cNvSpPr>
                <a:spLocks noChangeArrowheads="1"/>
              </p:cNvSpPr>
              <p:nvPr/>
            </p:nvSpPr>
            <p:spPr bwMode="auto">
              <a:xfrm>
                <a:off x="1632" y="2784"/>
                <a:ext cx="96" cy="96"/>
              </a:xfrm>
              <a:prstGeom prst="rect">
                <a:avLst/>
              </a:prstGeom>
              <a:solidFill>
                <a:srgbClr val="33CC33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2811" name="Rectangle 32"/>
              <p:cNvSpPr>
                <a:spLocks noChangeArrowheads="1"/>
              </p:cNvSpPr>
              <p:nvPr/>
            </p:nvSpPr>
            <p:spPr bwMode="auto">
              <a:xfrm>
                <a:off x="1728" y="2688"/>
                <a:ext cx="96" cy="96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2812" name="Rectangle 33"/>
              <p:cNvSpPr>
                <a:spLocks noChangeArrowheads="1"/>
              </p:cNvSpPr>
              <p:nvPr/>
            </p:nvSpPr>
            <p:spPr bwMode="auto">
              <a:xfrm>
                <a:off x="1824" y="2784"/>
                <a:ext cx="96" cy="96"/>
              </a:xfrm>
              <a:prstGeom prst="rect">
                <a:avLst/>
              </a:prstGeom>
              <a:solidFill>
                <a:srgbClr val="FF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2813" name="Rectangle 34"/>
              <p:cNvSpPr>
                <a:spLocks noChangeArrowheads="1"/>
              </p:cNvSpPr>
              <p:nvPr/>
            </p:nvSpPr>
            <p:spPr bwMode="auto">
              <a:xfrm>
                <a:off x="1824" y="2592"/>
                <a:ext cx="96" cy="96"/>
              </a:xfrm>
              <a:prstGeom prst="rect">
                <a:avLst/>
              </a:prstGeom>
              <a:solidFill>
                <a:srgbClr val="FF33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2814" name="Text Box 35"/>
              <p:cNvSpPr txBox="1">
                <a:spLocks noChangeArrowheads="1"/>
              </p:cNvSpPr>
              <p:nvPr/>
            </p:nvSpPr>
            <p:spPr bwMode="auto">
              <a:xfrm>
                <a:off x="1680" y="2832"/>
                <a:ext cx="203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/>
                  <a:t>4</a:t>
                </a:r>
              </a:p>
            </p:txBody>
          </p:sp>
        </p:grpSp>
        <p:sp>
          <p:nvSpPr>
            <p:cNvPr id="32804" name="Line 36"/>
            <p:cNvSpPr>
              <a:spLocks noChangeShapeType="1"/>
            </p:cNvSpPr>
            <p:nvPr/>
          </p:nvSpPr>
          <p:spPr bwMode="auto">
            <a:xfrm>
              <a:off x="1152" y="2448"/>
              <a:ext cx="48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32774" name="Group 37"/>
          <p:cNvGrpSpPr>
            <a:grpSpLocks/>
          </p:cNvGrpSpPr>
          <p:nvPr/>
        </p:nvGrpSpPr>
        <p:grpSpPr bwMode="auto">
          <a:xfrm>
            <a:off x="1828800" y="3886200"/>
            <a:ext cx="1219200" cy="2225675"/>
            <a:chOff x="1152" y="2448"/>
            <a:chExt cx="768" cy="1402"/>
          </a:xfrm>
        </p:grpSpPr>
        <p:grpSp>
          <p:nvGrpSpPr>
            <p:cNvPr id="32790" name="Group 38"/>
            <p:cNvGrpSpPr>
              <a:grpSpLocks/>
            </p:cNvGrpSpPr>
            <p:nvPr/>
          </p:nvGrpSpPr>
          <p:grpSpPr bwMode="auto">
            <a:xfrm>
              <a:off x="1632" y="3360"/>
              <a:ext cx="288" cy="490"/>
              <a:chOff x="1632" y="3360"/>
              <a:chExt cx="288" cy="490"/>
            </a:xfrm>
          </p:grpSpPr>
          <p:sp>
            <p:nvSpPr>
              <p:cNvPr id="32792" name="Text Box 39"/>
              <p:cNvSpPr txBox="1">
                <a:spLocks noChangeArrowheads="1"/>
              </p:cNvSpPr>
              <p:nvPr/>
            </p:nvSpPr>
            <p:spPr bwMode="auto">
              <a:xfrm>
                <a:off x="1680" y="3600"/>
                <a:ext cx="203" cy="250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/>
                  <a:t>6</a:t>
                </a:r>
              </a:p>
            </p:txBody>
          </p:sp>
          <p:grpSp>
            <p:nvGrpSpPr>
              <p:cNvPr id="32793" name="Group 40"/>
              <p:cNvGrpSpPr>
                <a:grpSpLocks/>
              </p:cNvGrpSpPr>
              <p:nvPr/>
            </p:nvGrpSpPr>
            <p:grpSpPr bwMode="auto">
              <a:xfrm>
                <a:off x="1632" y="3360"/>
                <a:ext cx="288" cy="288"/>
                <a:chOff x="1632" y="3360"/>
                <a:chExt cx="288" cy="288"/>
              </a:xfrm>
            </p:grpSpPr>
            <p:sp>
              <p:nvSpPr>
                <p:cNvPr id="32794" name="Rectangle 41"/>
                <p:cNvSpPr>
                  <a:spLocks noChangeArrowheads="1"/>
                </p:cNvSpPr>
                <p:nvPr/>
              </p:nvSpPr>
              <p:spPr bwMode="auto">
                <a:xfrm>
                  <a:off x="1632" y="3360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2795" name="Rectangle 42"/>
                <p:cNvSpPr>
                  <a:spLocks noChangeArrowheads="1"/>
                </p:cNvSpPr>
                <p:nvPr/>
              </p:nvSpPr>
              <p:spPr bwMode="auto">
                <a:xfrm>
                  <a:off x="1728" y="3360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2796" name="Rectangle 43"/>
                <p:cNvSpPr>
                  <a:spLocks noChangeArrowheads="1"/>
                </p:cNvSpPr>
                <p:nvPr/>
              </p:nvSpPr>
              <p:spPr bwMode="auto">
                <a:xfrm>
                  <a:off x="1632" y="3456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2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2797" name="Rectangle 44"/>
                <p:cNvSpPr>
                  <a:spLocks noChangeArrowheads="1"/>
                </p:cNvSpPr>
                <p:nvPr/>
              </p:nvSpPr>
              <p:spPr bwMode="auto">
                <a:xfrm>
                  <a:off x="1728" y="3456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2798" name="Rectangle 45"/>
                <p:cNvSpPr>
                  <a:spLocks noChangeArrowheads="1"/>
                </p:cNvSpPr>
                <p:nvPr/>
              </p:nvSpPr>
              <p:spPr bwMode="auto">
                <a:xfrm>
                  <a:off x="1824" y="3456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2799" name="Rectangle 46"/>
                <p:cNvSpPr>
                  <a:spLocks noChangeArrowheads="1"/>
                </p:cNvSpPr>
                <p:nvPr/>
              </p:nvSpPr>
              <p:spPr bwMode="auto">
                <a:xfrm>
                  <a:off x="1632" y="3552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2800" name="Rectangle 47"/>
                <p:cNvSpPr>
                  <a:spLocks noChangeArrowheads="1"/>
                </p:cNvSpPr>
                <p:nvPr/>
              </p:nvSpPr>
              <p:spPr bwMode="auto">
                <a:xfrm>
                  <a:off x="1824" y="3552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2801" name="Rectangle 48"/>
                <p:cNvSpPr>
                  <a:spLocks noChangeArrowheads="1"/>
                </p:cNvSpPr>
                <p:nvPr/>
              </p:nvSpPr>
              <p:spPr bwMode="auto">
                <a:xfrm>
                  <a:off x="1728" y="3552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2802" name="Rectangle 49"/>
                <p:cNvSpPr>
                  <a:spLocks noChangeArrowheads="1"/>
                </p:cNvSpPr>
                <p:nvPr/>
              </p:nvSpPr>
              <p:spPr bwMode="auto">
                <a:xfrm>
                  <a:off x="1824" y="3360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sp>
          <p:nvSpPr>
            <p:cNvPr id="32791" name="Line 50"/>
            <p:cNvSpPr>
              <a:spLocks noChangeShapeType="1"/>
            </p:cNvSpPr>
            <p:nvPr/>
          </p:nvSpPr>
          <p:spPr bwMode="auto">
            <a:xfrm>
              <a:off x="1152" y="2448"/>
              <a:ext cx="480" cy="10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32775" name="Text Box 51"/>
          <p:cNvSpPr txBox="1">
            <a:spLocks noChangeArrowheads="1"/>
          </p:cNvSpPr>
          <p:nvPr/>
        </p:nvSpPr>
        <p:spPr bwMode="auto">
          <a:xfrm>
            <a:off x="3048000" y="990600"/>
            <a:ext cx="5318125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CC6600"/>
                </a:solidFill>
              </a:rPr>
              <a:t>f(N) = g(N) + h(N) </a:t>
            </a:r>
          </a:p>
          <a:p>
            <a:r>
              <a:rPr lang="en-US" dirty="0">
                <a:solidFill>
                  <a:srgbClr val="CC6600"/>
                </a:solidFill>
              </a:rPr>
              <a:t>with h(N) = number of misplaced tiles</a:t>
            </a:r>
          </a:p>
        </p:txBody>
      </p:sp>
      <p:sp>
        <p:nvSpPr>
          <p:cNvPr id="32776" name="Text Box 52"/>
          <p:cNvSpPr txBox="1">
            <a:spLocks noChangeArrowheads="1"/>
          </p:cNvSpPr>
          <p:nvPr/>
        </p:nvSpPr>
        <p:spPr bwMode="auto">
          <a:xfrm>
            <a:off x="685800" y="4495800"/>
            <a:ext cx="13858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Cutoff=5</a:t>
            </a:r>
          </a:p>
        </p:txBody>
      </p:sp>
      <p:grpSp>
        <p:nvGrpSpPr>
          <p:cNvPr id="9" name="Group 53"/>
          <p:cNvGrpSpPr>
            <a:grpSpLocks/>
          </p:cNvGrpSpPr>
          <p:nvPr/>
        </p:nvGrpSpPr>
        <p:grpSpPr bwMode="auto">
          <a:xfrm>
            <a:off x="3048000" y="4343400"/>
            <a:ext cx="1219200" cy="1781175"/>
            <a:chOff x="1920" y="2736"/>
            <a:chExt cx="768" cy="1122"/>
          </a:xfrm>
        </p:grpSpPr>
        <p:grpSp>
          <p:nvGrpSpPr>
            <p:cNvPr id="32778" name="Group 54"/>
            <p:cNvGrpSpPr>
              <a:grpSpLocks/>
            </p:cNvGrpSpPr>
            <p:nvPr/>
          </p:nvGrpSpPr>
          <p:grpSpPr bwMode="auto">
            <a:xfrm>
              <a:off x="2400" y="3360"/>
              <a:ext cx="288" cy="498"/>
              <a:chOff x="2400" y="3360"/>
              <a:chExt cx="288" cy="498"/>
            </a:xfrm>
          </p:grpSpPr>
          <p:sp>
            <p:nvSpPr>
              <p:cNvPr id="32780" name="Rectangle 55"/>
              <p:cNvSpPr>
                <a:spLocks noChangeArrowheads="1"/>
              </p:cNvSpPr>
              <p:nvPr/>
            </p:nvSpPr>
            <p:spPr bwMode="auto">
              <a:xfrm>
                <a:off x="2400" y="3360"/>
                <a:ext cx="96" cy="96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2781" name="Rectangle 56"/>
              <p:cNvSpPr>
                <a:spLocks noChangeArrowheads="1"/>
              </p:cNvSpPr>
              <p:nvPr/>
            </p:nvSpPr>
            <p:spPr bwMode="auto">
              <a:xfrm>
                <a:off x="2496" y="3360"/>
                <a:ext cx="96" cy="96"/>
              </a:xfrm>
              <a:prstGeom prst="rect">
                <a:avLst/>
              </a:prstGeom>
              <a:solidFill>
                <a:srgbClr val="CC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2782" name="Rectangle 57"/>
              <p:cNvSpPr>
                <a:spLocks noChangeArrowheads="1"/>
              </p:cNvSpPr>
              <p:nvPr/>
            </p:nvSpPr>
            <p:spPr bwMode="auto">
              <a:xfrm>
                <a:off x="2400" y="3456"/>
                <a:ext cx="96" cy="96"/>
              </a:xfrm>
              <a:prstGeom prst="rect">
                <a:avLst/>
              </a:prstGeom>
              <a:solidFill>
                <a:srgbClr val="CCFFCC"/>
              </a:solidFill>
              <a:ln w="9525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2783" name="Rectangle 58"/>
              <p:cNvSpPr>
                <a:spLocks noChangeArrowheads="1"/>
              </p:cNvSpPr>
              <p:nvPr/>
            </p:nvSpPr>
            <p:spPr bwMode="auto">
              <a:xfrm>
                <a:off x="2496" y="3552"/>
                <a:ext cx="96" cy="96"/>
              </a:xfrm>
              <a:prstGeom prst="rect">
                <a:avLst/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2784" name="Rectangle 59"/>
              <p:cNvSpPr>
                <a:spLocks noChangeArrowheads="1"/>
              </p:cNvSpPr>
              <p:nvPr/>
            </p:nvSpPr>
            <p:spPr bwMode="auto">
              <a:xfrm>
                <a:off x="2496" y="3456"/>
                <a:ext cx="96" cy="96"/>
              </a:xfrm>
              <a:prstGeom prst="rect">
                <a:avLst/>
              </a:prstGeom>
              <a:solidFill>
                <a:srgbClr val="FFCC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2785" name="Rectangle 60"/>
              <p:cNvSpPr>
                <a:spLocks noChangeArrowheads="1"/>
              </p:cNvSpPr>
              <p:nvPr/>
            </p:nvSpPr>
            <p:spPr bwMode="auto">
              <a:xfrm>
                <a:off x="2400" y="3552"/>
                <a:ext cx="96" cy="96"/>
              </a:xfrm>
              <a:prstGeom prst="rect">
                <a:avLst/>
              </a:prstGeom>
              <a:solidFill>
                <a:srgbClr val="33CC33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2786" name="Rectangle 61"/>
              <p:cNvSpPr>
                <a:spLocks noChangeArrowheads="1"/>
              </p:cNvSpPr>
              <p:nvPr/>
            </p:nvSpPr>
            <p:spPr bwMode="auto">
              <a:xfrm>
                <a:off x="2592" y="3456"/>
                <a:ext cx="96" cy="96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2787" name="Rectangle 62"/>
              <p:cNvSpPr>
                <a:spLocks noChangeArrowheads="1"/>
              </p:cNvSpPr>
              <p:nvPr/>
            </p:nvSpPr>
            <p:spPr bwMode="auto">
              <a:xfrm>
                <a:off x="2592" y="3552"/>
                <a:ext cx="96" cy="96"/>
              </a:xfrm>
              <a:prstGeom prst="rect">
                <a:avLst/>
              </a:prstGeom>
              <a:solidFill>
                <a:srgbClr val="FF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2788" name="Rectangle 63"/>
              <p:cNvSpPr>
                <a:spLocks noChangeArrowheads="1"/>
              </p:cNvSpPr>
              <p:nvPr/>
            </p:nvSpPr>
            <p:spPr bwMode="auto">
              <a:xfrm>
                <a:off x="2592" y="3360"/>
                <a:ext cx="96" cy="96"/>
              </a:xfrm>
              <a:prstGeom prst="rect">
                <a:avLst/>
              </a:prstGeom>
              <a:solidFill>
                <a:srgbClr val="FF33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2789" name="Text Box 64"/>
              <p:cNvSpPr txBox="1">
                <a:spLocks noChangeArrowheads="1"/>
              </p:cNvSpPr>
              <p:nvPr/>
            </p:nvSpPr>
            <p:spPr bwMode="auto">
              <a:xfrm>
                <a:off x="2448" y="3608"/>
                <a:ext cx="203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/>
                  <a:t>6</a:t>
                </a:r>
              </a:p>
            </p:txBody>
          </p:sp>
        </p:grpSp>
        <p:sp>
          <p:nvSpPr>
            <p:cNvPr id="32779" name="Line 65"/>
            <p:cNvSpPr>
              <a:spLocks noChangeShapeType="1"/>
            </p:cNvSpPr>
            <p:nvPr/>
          </p:nvSpPr>
          <p:spPr bwMode="auto">
            <a:xfrm>
              <a:off x="1920" y="2736"/>
              <a:ext cx="480" cy="76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050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0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8-Puzzle</a:t>
            </a:r>
          </a:p>
        </p:txBody>
      </p:sp>
      <p:grpSp>
        <p:nvGrpSpPr>
          <p:cNvPr id="33795" name="Group 3"/>
          <p:cNvGrpSpPr>
            <a:grpSpLocks/>
          </p:cNvGrpSpPr>
          <p:nvPr/>
        </p:nvGrpSpPr>
        <p:grpSpPr bwMode="auto">
          <a:xfrm>
            <a:off x="1371600" y="3657600"/>
            <a:ext cx="457200" cy="777875"/>
            <a:chOff x="864" y="2304"/>
            <a:chExt cx="288" cy="490"/>
          </a:xfrm>
        </p:grpSpPr>
        <p:sp>
          <p:nvSpPr>
            <p:cNvPr id="33862" name="Rectangle 4"/>
            <p:cNvSpPr>
              <a:spLocks noChangeArrowheads="1"/>
            </p:cNvSpPr>
            <p:nvPr/>
          </p:nvSpPr>
          <p:spPr bwMode="auto">
            <a:xfrm>
              <a:off x="864" y="2304"/>
              <a:ext cx="96" cy="9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63" name="Rectangle 5"/>
            <p:cNvSpPr>
              <a:spLocks noChangeArrowheads="1"/>
            </p:cNvSpPr>
            <p:nvPr/>
          </p:nvSpPr>
          <p:spPr bwMode="auto">
            <a:xfrm>
              <a:off x="960" y="2304"/>
              <a:ext cx="96" cy="96"/>
            </a:xfrm>
            <a:prstGeom prst="rect">
              <a:avLst/>
            </a:prstGeom>
            <a:solidFill>
              <a:srgbClr val="CC66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64" name="Rectangle 6"/>
            <p:cNvSpPr>
              <a:spLocks noChangeArrowheads="1"/>
            </p:cNvSpPr>
            <p:nvPr/>
          </p:nvSpPr>
          <p:spPr bwMode="auto">
            <a:xfrm>
              <a:off x="864" y="2400"/>
              <a:ext cx="96" cy="96"/>
            </a:xfrm>
            <a:prstGeom prst="rect">
              <a:avLst/>
            </a:prstGeom>
            <a:solidFill>
              <a:srgbClr val="CCFFCC"/>
            </a:solidFill>
            <a:ln w="9525">
              <a:solidFill>
                <a:schemeClr val="tx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65" name="Rectangle 7"/>
            <p:cNvSpPr>
              <a:spLocks noChangeArrowheads="1"/>
            </p:cNvSpPr>
            <p:nvPr/>
          </p:nvSpPr>
          <p:spPr bwMode="auto">
            <a:xfrm>
              <a:off x="960" y="2400"/>
              <a:ext cx="96" cy="96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66" name="Rectangle 8"/>
            <p:cNvSpPr>
              <a:spLocks noChangeArrowheads="1"/>
            </p:cNvSpPr>
            <p:nvPr/>
          </p:nvSpPr>
          <p:spPr bwMode="auto">
            <a:xfrm>
              <a:off x="1056" y="2400"/>
              <a:ext cx="96" cy="96"/>
            </a:xfrm>
            <a:prstGeom prst="rect">
              <a:avLst/>
            </a:prstGeom>
            <a:solidFill>
              <a:srgbClr val="FF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67" name="Rectangle 9"/>
            <p:cNvSpPr>
              <a:spLocks noChangeArrowheads="1"/>
            </p:cNvSpPr>
            <p:nvPr/>
          </p:nvSpPr>
          <p:spPr bwMode="auto">
            <a:xfrm>
              <a:off x="864" y="2496"/>
              <a:ext cx="96" cy="96"/>
            </a:xfrm>
            <a:prstGeom prst="rect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68" name="Rectangle 10"/>
            <p:cNvSpPr>
              <a:spLocks noChangeArrowheads="1"/>
            </p:cNvSpPr>
            <p:nvPr/>
          </p:nvSpPr>
          <p:spPr bwMode="auto">
            <a:xfrm>
              <a:off x="960" y="2496"/>
              <a:ext cx="96" cy="9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69" name="Rectangle 11"/>
            <p:cNvSpPr>
              <a:spLocks noChangeArrowheads="1"/>
            </p:cNvSpPr>
            <p:nvPr/>
          </p:nvSpPr>
          <p:spPr bwMode="auto">
            <a:xfrm>
              <a:off x="1056" y="2496"/>
              <a:ext cx="96" cy="96"/>
            </a:xfrm>
            <a:prstGeom prst="rect">
              <a:avLst/>
            </a:prstGeom>
            <a:solidFill>
              <a:srgbClr val="FF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70" name="Rectangle 12"/>
            <p:cNvSpPr>
              <a:spLocks noChangeArrowheads="1"/>
            </p:cNvSpPr>
            <p:nvPr/>
          </p:nvSpPr>
          <p:spPr bwMode="auto">
            <a:xfrm>
              <a:off x="1056" y="2304"/>
              <a:ext cx="96" cy="96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71" name="Text Box 13"/>
            <p:cNvSpPr txBox="1">
              <a:spLocks noChangeArrowheads="1"/>
            </p:cNvSpPr>
            <p:nvPr/>
          </p:nvSpPr>
          <p:spPr bwMode="auto">
            <a:xfrm>
              <a:off x="912" y="2544"/>
              <a:ext cx="203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/>
                <a:t>4</a:t>
              </a:r>
            </a:p>
          </p:txBody>
        </p:sp>
      </p:grpSp>
      <p:grpSp>
        <p:nvGrpSpPr>
          <p:cNvPr id="33796" name="Group 14"/>
          <p:cNvGrpSpPr>
            <a:grpSpLocks/>
          </p:cNvGrpSpPr>
          <p:nvPr/>
        </p:nvGrpSpPr>
        <p:grpSpPr bwMode="auto">
          <a:xfrm>
            <a:off x="7467600" y="4267200"/>
            <a:ext cx="457200" cy="457200"/>
            <a:chOff x="4704" y="2688"/>
            <a:chExt cx="288" cy="288"/>
          </a:xfrm>
        </p:grpSpPr>
        <p:sp>
          <p:nvSpPr>
            <p:cNvPr id="33853" name="Rectangle 15"/>
            <p:cNvSpPr>
              <a:spLocks noChangeArrowheads="1"/>
            </p:cNvSpPr>
            <p:nvPr/>
          </p:nvSpPr>
          <p:spPr bwMode="auto">
            <a:xfrm>
              <a:off x="4800" y="2688"/>
              <a:ext cx="96" cy="9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54" name="Rectangle 16"/>
            <p:cNvSpPr>
              <a:spLocks noChangeArrowheads="1"/>
            </p:cNvSpPr>
            <p:nvPr/>
          </p:nvSpPr>
          <p:spPr bwMode="auto">
            <a:xfrm>
              <a:off x="4704" y="2784"/>
              <a:ext cx="96" cy="96"/>
            </a:xfrm>
            <a:prstGeom prst="rect">
              <a:avLst/>
            </a:prstGeom>
            <a:solidFill>
              <a:srgbClr val="CC66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55" name="Rectangle 17"/>
            <p:cNvSpPr>
              <a:spLocks noChangeArrowheads="1"/>
            </p:cNvSpPr>
            <p:nvPr/>
          </p:nvSpPr>
          <p:spPr bwMode="auto">
            <a:xfrm>
              <a:off x="4704" y="2688"/>
              <a:ext cx="96" cy="96"/>
            </a:xfrm>
            <a:prstGeom prst="rect">
              <a:avLst/>
            </a:prstGeom>
            <a:solidFill>
              <a:srgbClr val="CCFFCC"/>
            </a:solidFill>
            <a:ln w="9525">
              <a:solidFill>
                <a:schemeClr val="tx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56" name="Rectangle 18"/>
            <p:cNvSpPr>
              <a:spLocks noChangeArrowheads="1"/>
            </p:cNvSpPr>
            <p:nvPr/>
          </p:nvSpPr>
          <p:spPr bwMode="auto">
            <a:xfrm>
              <a:off x="4800" y="2880"/>
              <a:ext cx="96" cy="96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57" name="Rectangle 19"/>
            <p:cNvSpPr>
              <a:spLocks noChangeArrowheads="1"/>
            </p:cNvSpPr>
            <p:nvPr/>
          </p:nvSpPr>
          <p:spPr bwMode="auto">
            <a:xfrm>
              <a:off x="4896" y="2784"/>
              <a:ext cx="96" cy="96"/>
            </a:xfrm>
            <a:prstGeom prst="rect">
              <a:avLst/>
            </a:prstGeom>
            <a:solidFill>
              <a:srgbClr val="FF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58" name="Rectangle 20"/>
            <p:cNvSpPr>
              <a:spLocks noChangeArrowheads="1"/>
            </p:cNvSpPr>
            <p:nvPr/>
          </p:nvSpPr>
          <p:spPr bwMode="auto">
            <a:xfrm>
              <a:off x="4704" y="2880"/>
              <a:ext cx="96" cy="96"/>
            </a:xfrm>
            <a:prstGeom prst="rect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59" name="Rectangle 21"/>
            <p:cNvSpPr>
              <a:spLocks noChangeArrowheads="1"/>
            </p:cNvSpPr>
            <p:nvPr/>
          </p:nvSpPr>
          <p:spPr bwMode="auto">
            <a:xfrm>
              <a:off x="4800" y="2784"/>
              <a:ext cx="96" cy="9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60" name="Rectangle 22"/>
            <p:cNvSpPr>
              <a:spLocks noChangeArrowheads="1"/>
            </p:cNvSpPr>
            <p:nvPr/>
          </p:nvSpPr>
          <p:spPr bwMode="auto">
            <a:xfrm>
              <a:off x="4896" y="2880"/>
              <a:ext cx="96" cy="96"/>
            </a:xfrm>
            <a:prstGeom prst="rect">
              <a:avLst/>
            </a:prstGeom>
            <a:solidFill>
              <a:srgbClr val="FF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61" name="Rectangle 23"/>
            <p:cNvSpPr>
              <a:spLocks noChangeArrowheads="1"/>
            </p:cNvSpPr>
            <p:nvPr/>
          </p:nvSpPr>
          <p:spPr bwMode="auto">
            <a:xfrm>
              <a:off x="4896" y="2688"/>
              <a:ext cx="96" cy="96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3797" name="Group 24"/>
          <p:cNvGrpSpPr>
            <a:grpSpLocks/>
          </p:cNvGrpSpPr>
          <p:nvPr/>
        </p:nvGrpSpPr>
        <p:grpSpPr bwMode="auto">
          <a:xfrm>
            <a:off x="1828800" y="3886200"/>
            <a:ext cx="1219200" cy="1006475"/>
            <a:chOff x="1152" y="2448"/>
            <a:chExt cx="768" cy="634"/>
          </a:xfrm>
        </p:grpSpPr>
        <p:grpSp>
          <p:nvGrpSpPr>
            <p:cNvPr id="33841" name="Group 25"/>
            <p:cNvGrpSpPr>
              <a:grpSpLocks/>
            </p:cNvGrpSpPr>
            <p:nvPr/>
          </p:nvGrpSpPr>
          <p:grpSpPr bwMode="auto">
            <a:xfrm>
              <a:off x="1632" y="2592"/>
              <a:ext cx="288" cy="490"/>
              <a:chOff x="1632" y="2592"/>
              <a:chExt cx="288" cy="490"/>
            </a:xfrm>
          </p:grpSpPr>
          <p:sp>
            <p:nvSpPr>
              <p:cNvPr id="33843" name="Rectangle 26"/>
              <p:cNvSpPr>
                <a:spLocks noChangeArrowheads="1"/>
              </p:cNvSpPr>
              <p:nvPr/>
            </p:nvSpPr>
            <p:spPr bwMode="auto">
              <a:xfrm>
                <a:off x="1632" y="2592"/>
                <a:ext cx="96" cy="96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3844" name="Rectangle 27"/>
              <p:cNvSpPr>
                <a:spLocks noChangeArrowheads="1"/>
              </p:cNvSpPr>
              <p:nvPr/>
            </p:nvSpPr>
            <p:spPr bwMode="auto">
              <a:xfrm>
                <a:off x="1728" y="2592"/>
                <a:ext cx="96" cy="96"/>
              </a:xfrm>
              <a:prstGeom prst="rect">
                <a:avLst/>
              </a:prstGeom>
              <a:solidFill>
                <a:srgbClr val="CC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3845" name="Rectangle 28"/>
              <p:cNvSpPr>
                <a:spLocks noChangeArrowheads="1"/>
              </p:cNvSpPr>
              <p:nvPr/>
            </p:nvSpPr>
            <p:spPr bwMode="auto">
              <a:xfrm>
                <a:off x="1632" y="2688"/>
                <a:ext cx="96" cy="96"/>
              </a:xfrm>
              <a:prstGeom prst="rect">
                <a:avLst/>
              </a:prstGeom>
              <a:solidFill>
                <a:srgbClr val="CCFFCC"/>
              </a:solidFill>
              <a:ln w="9525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3846" name="Rectangle 29"/>
              <p:cNvSpPr>
                <a:spLocks noChangeArrowheads="1"/>
              </p:cNvSpPr>
              <p:nvPr/>
            </p:nvSpPr>
            <p:spPr bwMode="auto">
              <a:xfrm>
                <a:off x="1728" y="2784"/>
                <a:ext cx="96" cy="96"/>
              </a:xfrm>
              <a:prstGeom prst="rect">
                <a:avLst/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3847" name="Rectangle 30"/>
              <p:cNvSpPr>
                <a:spLocks noChangeArrowheads="1"/>
              </p:cNvSpPr>
              <p:nvPr/>
            </p:nvSpPr>
            <p:spPr bwMode="auto">
              <a:xfrm>
                <a:off x="1824" y="2688"/>
                <a:ext cx="96" cy="96"/>
              </a:xfrm>
              <a:prstGeom prst="rect">
                <a:avLst/>
              </a:prstGeom>
              <a:solidFill>
                <a:srgbClr val="FFCC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3848" name="Rectangle 31"/>
              <p:cNvSpPr>
                <a:spLocks noChangeArrowheads="1"/>
              </p:cNvSpPr>
              <p:nvPr/>
            </p:nvSpPr>
            <p:spPr bwMode="auto">
              <a:xfrm>
                <a:off x="1632" y="2784"/>
                <a:ext cx="96" cy="96"/>
              </a:xfrm>
              <a:prstGeom prst="rect">
                <a:avLst/>
              </a:prstGeom>
              <a:solidFill>
                <a:srgbClr val="33CC33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3849" name="Rectangle 32"/>
              <p:cNvSpPr>
                <a:spLocks noChangeArrowheads="1"/>
              </p:cNvSpPr>
              <p:nvPr/>
            </p:nvSpPr>
            <p:spPr bwMode="auto">
              <a:xfrm>
                <a:off x="1728" y="2688"/>
                <a:ext cx="96" cy="96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3850" name="Rectangle 33"/>
              <p:cNvSpPr>
                <a:spLocks noChangeArrowheads="1"/>
              </p:cNvSpPr>
              <p:nvPr/>
            </p:nvSpPr>
            <p:spPr bwMode="auto">
              <a:xfrm>
                <a:off x="1824" y="2784"/>
                <a:ext cx="96" cy="96"/>
              </a:xfrm>
              <a:prstGeom prst="rect">
                <a:avLst/>
              </a:prstGeom>
              <a:solidFill>
                <a:srgbClr val="FF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3851" name="Rectangle 34"/>
              <p:cNvSpPr>
                <a:spLocks noChangeArrowheads="1"/>
              </p:cNvSpPr>
              <p:nvPr/>
            </p:nvSpPr>
            <p:spPr bwMode="auto">
              <a:xfrm>
                <a:off x="1824" y="2592"/>
                <a:ext cx="96" cy="96"/>
              </a:xfrm>
              <a:prstGeom prst="rect">
                <a:avLst/>
              </a:prstGeom>
              <a:solidFill>
                <a:srgbClr val="FF33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3852" name="Text Box 35"/>
              <p:cNvSpPr txBox="1">
                <a:spLocks noChangeArrowheads="1"/>
              </p:cNvSpPr>
              <p:nvPr/>
            </p:nvSpPr>
            <p:spPr bwMode="auto">
              <a:xfrm>
                <a:off x="1680" y="2832"/>
                <a:ext cx="203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/>
                  <a:t>4</a:t>
                </a:r>
              </a:p>
            </p:txBody>
          </p:sp>
        </p:grpSp>
        <p:sp>
          <p:nvSpPr>
            <p:cNvPr id="33842" name="Line 36"/>
            <p:cNvSpPr>
              <a:spLocks noChangeShapeType="1"/>
            </p:cNvSpPr>
            <p:nvPr/>
          </p:nvSpPr>
          <p:spPr bwMode="auto">
            <a:xfrm>
              <a:off x="1152" y="2448"/>
              <a:ext cx="48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33798" name="Group 37"/>
          <p:cNvGrpSpPr>
            <a:grpSpLocks/>
          </p:cNvGrpSpPr>
          <p:nvPr/>
        </p:nvGrpSpPr>
        <p:grpSpPr bwMode="auto">
          <a:xfrm>
            <a:off x="1828800" y="3886200"/>
            <a:ext cx="1219200" cy="2225675"/>
            <a:chOff x="1152" y="2448"/>
            <a:chExt cx="768" cy="1402"/>
          </a:xfrm>
        </p:grpSpPr>
        <p:grpSp>
          <p:nvGrpSpPr>
            <p:cNvPr id="33828" name="Group 38"/>
            <p:cNvGrpSpPr>
              <a:grpSpLocks/>
            </p:cNvGrpSpPr>
            <p:nvPr/>
          </p:nvGrpSpPr>
          <p:grpSpPr bwMode="auto">
            <a:xfrm>
              <a:off x="1632" y="3360"/>
              <a:ext cx="288" cy="490"/>
              <a:chOff x="1632" y="3360"/>
              <a:chExt cx="288" cy="490"/>
            </a:xfrm>
          </p:grpSpPr>
          <p:sp>
            <p:nvSpPr>
              <p:cNvPr id="33830" name="Text Box 39"/>
              <p:cNvSpPr txBox="1">
                <a:spLocks noChangeArrowheads="1"/>
              </p:cNvSpPr>
              <p:nvPr/>
            </p:nvSpPr>
            <p:spPr bwMode="auto">
              <a:xfrm>
                <a:off x="1680" y="3600"/>
                <a:ext cx="203" cy="250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/>
                  <a:t>6</a:t>
                </a:r>
              </a:p>
            </p:txBody>
          </p:sp>
          <p:grpSp>
            <p:nvGrpSpPr>
              <p:cNvPr id="33831" name="Group 40"/>
              <p:cNvGrpSpPr>
                <a:grpSpLocks/>
              </p:cNvGrpSpPr>
              <p:nvPr/>
            </p:nvGrpSpPr>
            <p:grpSpPr bwMode="auto">
              <a:xfrm>
                <a:off x="1632" y="3360"/>
                <a:ext cx="288" cy="288"/>
                <a:chOff x="1632" y="3360"/>
                <a:chExt cx="288" cy="288"/>
              </a:xfrm>
            </p:grpSpPr>
            <p:sp>
              <p:nvSpPr>
                <p:cNvPr id="33832" name="Rectangle 41"/>
                <p:cNvSpPr>
                  <a:spLocks noChangeArrowheads="1"/>
                </p:cNvSpPr>
                <p:nvPr/>
              </p:nvSpPr>
              <p:spPr bwMode="auto">
                <a:xfrm>
                  <a:off x="1632" y="3360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3833" name="Rectangle 42"/>
                <p:cNvSpPr>
                  <a:spLocks noChangeArrowheads="1"/>
                </p:cNvSpPr>
                <p:nvPr/>
              </p:nvSpPr>
              <p:spPr bwMode="auto">
                <a:xfrm>
                  <a:off x="1728" y="3360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3834" name="Rectangle 43"/>
                <p:cNvSpPr>
                  <a:spLocks noChangeArrowheads="1"/>
                </p:cNvSpPr>
                <p:nvPr/>
              </p:nvSpPr>
              <p:spPr bwMode="auto">
                <a:xfrm>
                  <a:off x="1632" y="3456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2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3835" name="Rectangle 44"/>
                <p:cNvSpPr>
                  <a:spLocks noChangeArrowheads="1"/>
                </p:cNvSpPr>
                <p:nvPr/>
              </p:nvSpPr>
              <p:spPr bwMode="auto">
                <a:xfrm>
                  <a:off x="1728" y="3456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3836" name="Rectangle 45"/>
                <p:cNvSpPr>
                  <a:spLocks noChangeArrowheads="1"/>
                </p:cNvSpPr>
                <p:nvPr/>
              </p:nvSpPr>
              <p:spPr bwMode="auto">
                <a:xfrm>
                  <a:off x="1824" y="3456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3837" name="Rectangle 46"/>
                <p:cNvSpPr>
                  <a:spLocks noChangeArrowheads="1"/>
                </p:cNvSpPr>
                <p:nvPr/>
              </p:nvSpPr>
              <p:spPr bwMode="auto">
                <a:xfrm>
                  <a:off x="1632" y="3552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3838" name="Rectangle 47"/>
                <p:cNvSpPr>
                  <a:spLocks noChangeArrowheads="1"/>
                </p:cNvSpPr>
                <p:nvPr/>
              </p:nvSpPr>
              <p:spPr bwMode="auto">
                <a:xfrm>
                  <a:off x="1824" y="3552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3839" name="Rectangle 48"/>
                <p:cNvSpPr>
                  <a:spLocks noChangeArrowheads="1"/>
                </p:cNvSpPr>
                <p:nvPr/>
              </p:nvSpPr>
              <p:spPr bwMode="auto">
                <a:xfrm>
                  <a:off x="1728" y="3552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3840" name="Rectangle 49"/>
                <p:cNvSpPr>
                  <a:spLocks noChangeArrowheads="1"/>
                </p:cNvSpPr>
                <p:nvPr/>
              </p:nvSpPr>
              <p:spPr bwMode="auto">
                <a:xfrm>
                  <a:off x="1824" y="3360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sp>
          <p:nvSpPr>
            <p:cNvPr id="33829" name="Line 50"/>
            <p:cNvSpPr>
              <a:spLocks noChangeShapeType="1"/>
            </p:cNvSpPr>
            <p:nvPr/>
          </p:nvSpPr>
          <p:spPr bwMode="auto">
            <a:xfrm>
              <a:off x="1152" y="2448"/>
              <a:ext cx="480" cy="10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33799" name="Text Box 51"/>
          <p:cNvSpPr txBox="1">
            <a:spLocks noChangeArrowheads="1"/>
          </p:cNvSpPr>
          <p:nvPr/>
        </p:nvSpPr>
        <p:spPr bwMode="auto">
          <a:xfrm>
            <a:off x="3048000" y="762000"/>
            <a:ext cx="5318125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CC6600"/>
                </a:solidFill>
              </a:rPr>
              <a:t>f(N) = g(N) + h(N) </a:t>
            </a:r>
          </a:p>
          <a:p>
            <a:r>
              <a:rPr lang="en-US">
                <a:solidFill>
                  <a:srgbClr val="CC6600"/>
                </a:solidFill>
              </a:rPr>
              <a:t>with h(N) = number of misplaced tiles</a:t>
            </a:r>
          </a:p>
        </p:txBody>
      </p:sp>
      <p:sp>
        <p:nvSpPr>
          <p:cNvPr id="33800" name="Text Box 52"/>
          <p:cNvSpPr txBox="1">
            <a:spLocks noChangeArrowheads="1"/>
          </p:cNvSpPr>
          <p:nvPr/>
        </p:nvSpPr>
        <p:spPr bwMode="auto">
          <a:xfrm>
            <a:off x="685800" y="4495800"/>
            <a:ext cx="13858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Cutoff=5</a:t>
            </a:r>
          </a:p>
        </p:txBody>
      </p:sp>
      <p:grpSp>
        <p:nvGrpSpPr>
          <p:cNvPr id="33801" name="Group 53"/>
          <p:cNvGrpSpPr>
            <a:grpSpLocks/>
          </p:cNvGrpSpPr>
          <p:nvPr/>
        </p:nvGrpSpPr>
        <p:grpSpPr bwMode="auto">
          <a:xfrm>
            <a:off x="3048000" y="4343400"/>
            <a:ext cx="1219200" cy="1781175"/>
            <a:chOff x="1920" y="2736"/>
            <a:chExt cx="768" cy="1122"/>
          </a:xfrm>
        </p:grpSpPr>
        <p:grpSp>
          <p:nvGrpSpPr>
            <p:cNvPr id="33815" name="Group 54"/>
            <p:cNvGrpSpPr>
              <a:grpSpLocks/>
            </p:cNvGrpSpPr>
            <p:nvPr/>
          </p:nvGrpSpPr>
          <p:grpSpPr bwMode="auto">
            <a:xfrm>
              <a:off x="2400" y="3360"/>
              <a:ext cx="288" cy="498"/>
              <a:chOff x="2400" y="3360"/>
              <a:chExt cx="288" cy="498"/>
            </a:xfrm>
          </p:grpSpPr>
          <p:sp>
            <p:nvSpPr>
              <p:cNvPr id="33817" name="Text Box 55"/>
              <p:cNvSpPr txBox="1">
                <a:spLocks noChangeArrowheads="1"/>
              </p:cNvSpPr>
              <p:nvPr/>
            </p:nvSpPr>
            <p:spPr bwMode="auto">
              <a:xfrm>
                <a:off x="2448" y="3608"/>
                <a:ext cx="203" cy="250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/>
                  <a:t>6</a:t>
                </a:r>
              </a:p>
            </p:txBody>
          </p:sp>
          <p:grpSp>
            <p:nvGrpSpPr>
              <p:cNvPr id="33818" name="Group 56"/>
              <p:cNvGrpSpPr>
                <a:grpSpLocks/>
              </p:cNvGrpSpPr>
              <p:nvPr/>
            </p:nvGrpSpPr>
            <p:grpSpPr bwMode="auto">
              <a:xfrm>
                <a:off x="2400" y="3360"/>
                <a:ext cx="288" cy="288"/>
                <a:chOff x="2400" y="3360"/>
                <a:chExt cx="288" cy="288"/>
              </a:xfrm>
            </p:grpSpPr>
            <p:sp>
              <p:nvSpPr>
                <p:cNvPr id="33819" name="Rectangle 57"/>
                <p:cNvSpPr>
                  <a:spLocks noChangeArrowheads="1"/>
                </p:cNvSpPr>
                <p:nvPr/>
              </p:nvSpPr>
              <p:spPr bwMode="auto">
                <a:xfrm>
                  <a:off x="2400" y="3360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3820" name="Rectangle 58"/>
                <p:cNvSpPr>
                  <a:spLocks noChangeArrowheads="1"/>
                </p:cNvSpPr>
                <p:nvPr/>
              </p:nvSpPr>
              <p:spPr bwMode="auto">
                <a:xfrm>
                  <a:off x="2496" y="3360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3821" name="Rectangle 59"/>
                <p:cNvSpPr>
                  <a:spLocks noChangeArrowheads="1"/>
                </p:cNvSpPr>
                <p:nvPr/>
              </p:nvSpPr>
              <p:spPr bwMode="auto">
                <a:xfrm>
                  <a:off x="2400" y="3456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2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3822" name="Rectangle 60"/>
                <p:cNvSpPr>
                  <a:spLocks noChangeArrowheads="1"/>
                </p:cNvSpPr>
                <p:nvPr/>
              </p:nvSpPr>
              <p:spPr bwMode="auto">
                <a:xfrm>
                  <a:off x="2496" y="3552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3823" name="Rectangle 61"/>
                <p:cNvSpPr>
                  <a:spLocks noChangeArrowheads="1"/>
                </p:cNvSpPr>
                <p:nvPr/>
              </p:nvSpPr>
              <p:spPr bwMode="auto">
                <a:xfrm>
                  <a:off x="2496" y="3456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3824" name="Rectangle 62"/>
                <p:cNvSpPr>
                  <a:spLocks noChangeArrowheads="1"/>
                </p:cNvSpPr>
                <p:nvPr/>
              </p:nvSpPr>
              <p:spPr bwMode="auto">
                <a:xfrm>
                  <a:off x="2400" y="3552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3825" name="Rectangle 63"/>
                <p:cNvSpPr>
                  <a:spLocks noChangeArrowheads="1"/>
                </p:cNvSpPr>
                <p:nvPr/>
              </p:nvSpPr>
              <p:spPr bwMode="auto">
                <a:xfrm>
                  <a:off x="2592" y="3456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3826" name="Rectangle 64"/>
                <p:cNvSpPr>
                  <a:spLocks noChangeArrowheads="1"/>
                </p:cNvSpPr>
                <p:nvPr/>
              </p:nvSpPr>
              <p:spPr bwMode="auto">
                <a:xfrm>
                  <a:off x="2592" y="3552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3827" name="Rectangle 65"/>
                <p:cNvSpPr>
                  <a:spLocks noChangeArrowheads="1"/>
                </p:cNvSpPr>
                <p:nvPr/>
              </p:nvSpPr>
              <p:spPr bwMode="auto">
                <a:xfrm>
                  <a:off x="2592" y="3360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sp>
          <p:nvSpPr>
            <p:cNvPr id="33816" name="Line 66"/>
            <p:cNvSpPr>
              <a:spLocks noChangeShapeType="1"/>
            </p:cNvSpPr>
            <p:nvPr/>
          </p:nvSpPr>
          <p:spPr bwMode="auto">
            <a:xfrm>
              <a:off x="1920" y="2736"/>
              <a:ext cx="480" cy="76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33802" name="Group 67"/>
          <p:cNvGrpSpPr>
            <a:grpSpLocks/>
          </p:cNvGrpSpPr>
          <p:nvPr/>
        </p:nvGrpSpPr>
        <p:grpSpPr bwMode="auto">
          <a:xfrm>
            <a:off x="3048000" y="4114800"/>
            <a:ext cx="1219200" cy="776288"/>
            <a:chOff x="1920" y="2592"/>
            <a:chExt cx="768" cy="489"/>
          </a:xfrm>
        </p:grpSpPr>
        <p:grpSp>
          <p:nvGrpSpPr>
            <p:cNvPr id="33803" name="Group 68"/>
            <p:cNvGrpSpPr>
              <a:grpSpLocks/>
            </p:cNvGrpSpPr>
            <p:nvPr/>
          </p:nvGrpSpPr>
          <p:grpSpPr bwMode="auto">
            <a:xfrm>
              <a:off x="2400" y="2592"/>
              <a:ext cx="288" cy="489"/>
              <a:chOff x="2400" y="2592"/>
              <a:chExt cx="288" cy="489"/>
            </a:xfrm>
          </p:grpSpPr>
          <p:sp>
            <p:nvSpPr>
              <p:cNvPr id="33805" name="Rectangle 69"/>
              <p:cNvSpPr>
                <a:spLocks noChangeArrowheads="1"/>
              </p:cNvSpPr>
              <p:nvPr/>
            </p:nvSpPr>
            <p:spPr bwMode="auto">
              <a:xfrm>
                <a:off x="2400" y="2592"/>
                <a:ext cx="96" cy="96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3806" name="Rectangle 70"/>
              <p:cNvSpPr>
                <a:spLocks noChangeArrowheads="1"/>
              </p:cNvSpPr>
              <p:nvPr/>
            </p:nvSpPr>
            <p:spPr bwMode="auto">
              <a:xfrm>
                <a:off x="2496" y="2688"/>
                <a:ext cx="96" cy="96"/>
              </a:xfrm>
              <a:prstGeom prst="rect">
                <a:avLst/>
              </a:prstGeom>
              <a:solidFill>
                <a:srgbClr val="CC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3807" name="Rectangle 71"/>
              <p:cNvSpPr>
                <a:spLocks noChangeArrowheads="1"/>
              </p:cNvSpPr>
              <p:nvPr/>
            </p:nvSpPr>
            <p:spPr bwMode="auto">
              <a:xfrm>
                <a:off x="2400" y="2688"/>
                <a:ext cx="96" cy="96"/>
              </a:xfrm>
              <a:prstGeom prst="rect">
                <a:avLst/>
              </a:prstGeom>
              <a:solidFill>
                <a:srgbClr val="CCFFCC"/>
              </a:solidFill>
              <a:ln w="9525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3808" name="Rectangle 72"/>
              <p:cNvSpPr>
                <a:spLocks noChangeArrowheads="1"/>
              </p:cNvSpPr>
              <p:nvPr/>
            </p:nvSpPr>
            <p:spPr bwMode="auto">
              <a:xfrm>
                <a:off x="2496" y="2784"/>
                <a:ext cx="96" cy="96"/>
              </a:xfrm>
              <a:prstGeom prst="rect">
                <a:avLst/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3809" name="Rectangle 73"/>
              <p:cNvSpPr>
                <a:spLocks noChangeArrowheads="1"/>
              </p:cNvSpPr>
              <p:nvPr/>
            </p:nvSpPr>
            <p:spPr bwMode="auto">
              <a:xfrm>
                <a:off x="2592" y="2688"/>
                <a:ext cx="96" cy="96"/>
              </a:xfrm>
              <a:prstGeom prst="rect">
                <a:avLst/>
              </a:prstGeom>
              <a:solidFill>
                <a:srgbClr val="FFCC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3810" name="Rectangle 74"/>
              <p:cNvSpPr>
                <a:spLocks noChangeArrowheads="1"/>
              </p:cNvSpPr>
              <p:nvPr/>
            </p:nvSpPr>
            <p:spPr bwMode="auto">
              <a:xfrm>
                <a:off x="2400" y="2784"/>
                <a:ext cx="96" cy="96"/>
              </a:xfrm>
              <a:prstGeom prst="rect">
                <a:avLst/>
              </a:prstGeom>
              <a:solidFill>
                <a:srgbClr val="33CC33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3811" name="Rectangle 75"/>
              <p:cNvSpPr>
                <a:spLocks noChangeArrowheads="1"/>
              </p:cNvSpPr>
              <p:nvPr/>
            </p:nvSpPr>
            <p:spPr bwMode="auto">
              <a:xfrm>
                <a:off x="2496" y="2592"/>
                <a:ext cx="96" cy="96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3812" name="Rectangle 76"/>
              <p:cNvSpPr>
                <a:spLocks noChangeArrowheads="1"/>
              </p:cNvSpPr>
              <p:nvPr/>
            </p:nvSpPr>
            <p:spPr bwMode="auto">
              <a:xfrm>
                <a:off x="2592" y="2784"/>
                <a:ext cx="96" cy="96"/>
              </a:xfrm>
              <a:prstGeom prst="rect">
                <a:avLst/>
              </a:prstGeom>
              <a:solidFill>
                <a:srgbClr val="FF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3813" name="Rectangle 77"/>
              <p:cNvSpPr>
                <a:spLocks noChangeArrowheads="1"/>
              </p:cNvSpPr>
              <p:nvPr/>
            </p:nvSpPr>
            <p:spPr bwMode="auto">
              <a:xfrm>
                <a:off x="2592" y="2592"/>
                <a:ext cx="96" cy="96"/>
              </a:xfrm>
              <a:prstGeom prst="rect">
                <a:avLst/>
              </a:prstGeom>
              <a:solidFill>
                <a:srgbClr val="FF33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3814" name="Text Box 78"/>
              <p:cNvSpPr txBox="1">
                <a:spLocks noChangeArrowheads="1"/>
              </p:cNvSpPr>
              <p:nvPr/>
            </p:nvSpPr>
            <p:spPr bwMode="auto">
              <a:xfrm>
                <a:off x="2456" y="2831"/>
                <a:ext cx="203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/>
                  <a:t>5</a:t>
                </a:r>
              </a:p>
            </p:txBody>
          </p:sp>
        </p:grpSp>
        <p:sp>
          <p:nvSpPr>
            <p:cNvPr id="33804" name="Line 79"/>
            <p:cNvSpPr>
              <a:spLocks noChangeShapeType="1"/>
            </p:cNvSpPr>
            <p:nvPr/>
          </p:nvSpPr>
          <p:spPr bwMode="auto">
            <a:xfrm>
              <a:off x="1920" y="2736"/>
              <a:ext cx="48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8-Puzzle</a:t>
            </a:r>
          </a:p>
        </p:txBody>
      </p:sp>
      <p:grpSp>
        <p:nvGrpSpPr>
          <p:cNvPr id="34819" name="Group 3"/>
          <p:cNvGrpSpPr>
            <a:grpSpLocks/>
          </p:cNvGrpSpPr>
          <p:nvPr/>
        </p:nvGrpSpPr>
        <p:grpSpPr bwMode="auto">
          <a:xfrm>
            <a:off x="1371600" y="3657600"/>
            <a:ext cx="457200" cy="777875"/>
            <a:chOff x="864" y="2304"/>
            <a:chExt cx="288" cy="490"/>
          </a:xfrm>
        </p:grpSpPr>
        <p:sp>
          <p:nvSpPr>
            <p:cNvPr id="34898" name="Rectangle 4"/>
            <p:cNvSpPr>
              <a:spLocks noChangeArrowheads="1"/>
            </p:cNvSpPr>
            <p:nvPr/>
          </p:nvSpPr>
          <p:spPr bwMode="auto">
            <a:xfrm>
              <a:off x="864" y="2304"/>
              <a:ext cx="96" cy="9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99" name="Rectangle 5"/>
            <p:cNvSpPr>
              <a:spLocks noChangeArrowheads="1"/>
            </p:cNvSpPr>
            <p:nvPr/>
          </p:nvSpPr>
          <p:spPr bwMode="auto">
            <a:xfrm>
              <a:off x="960" y="2304"/>
              <a:ext cx="96" cy="96"/>
            </a:xfrm>
            <a:prstGeom prst="rect">
              <a:avLst/>
            </a:prstGeom>
            <a:solidFill>
              <a:srgbClr val="CC66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900" name="Rectangle 6"/>
            <p:cNvSpPr>
              <a:spLocks noChangeArrowheads="1"/>
            </p:cNvSpPr>
            <p:nvPr/>
          </p:nvSpPr>
          <p:spPr bwMode="auto">
            <a:xfrm>
              <a:off x="864" y="2400"/>
              <a:ext cx="96" cy="96"/>
            </a:xfrm>
            <a:prstGeom prst="rect">
              <a:avLst/>
            </a:prstGeom>
            <a:solidFill>
              <a:srgbClr val="CCFFCC"/>
            </a:solidFill>
            <a:ln w="9525">
              <a:solidFill>
                <a:schemeClr val="tx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901" name="Rectangle 7"/>
            <p:cNvSpPr>
              <a:spLocks noChangeArrowheads="1"/>
            </p:cNvSpPr>
            <p:nvPr/>
          </p:nvSpPr>
          <p:spPr bwMode="auto">
            <a:xfrm>
              <a:off x="960" y="2400"/>
              <a:ext cx="96" cy="96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902" name="Rectangle 8"/>
            <p:cNvSpPr>
              <a:spLocks noChangeArrowheads="1"/>
            </p:cNvSpPr>
            <p:nvPr/>
          </p:nvSpPr>
          <p:spPr bwMode="auto">
            <a:xfrm>
              <a:off x="1056" y="2400"/>
              <a:ext cx="96" cy="96"/>
            </a:xfrm>
            <a:prstGeom prst="rect">
              <a:avLst/>
            </a:prstGeom>
            <a:solidFill>
              <a:srgbClr val="FF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903" name="Rectangle 9"/>
            <p:cNvSpPr>
              <a:spLocks noChangeArrowheads="1"/>
            </p:cNvSpPr>
            <p:nvPr/>
          </p:nvSpPr>
          <p:spPr bwMode="auto">
            <a:xfrm>
              <a:off x="864" y="2496"/>
              <a:ext cx="96" cy="96"/>
            </a:xfrm>
            <a:prstGeom prst="rect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904" name="Rectangle 10"/>
            <p:cNvSpPr>
              <a:spLocks noChangeArrowheads="1"/>
            </p:cNvSpPr>
            <p:nvPr/>
          </p:nvSpPr>
          <p:spPr bwMode="auto">
            <a:xfrm>
              <a:off x="960" y="2496"/>
              <a:ext cx="96" cy="9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905" name="Rectangle 11"/>
            <p:cNvSpPr>
              <a:spLocks noChangeArrowheads="1"/>
            </p:cNvSpPr>
            <p:nvPr/>
          </p:nvSpPr>
          <p:spPr bwMode="auto">
            <a:xfrm>
              <a:off x="1056" y="2496"/>
              <a:ext cx="96" cy="96"/>
            </a:xfrm>
            <a:prstGeom prst="rect">
              <a:avLst/>
            </a:prstGeom>
            <a:solidFill>
              <a:srgbClr val="FF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906" name="Rectangle 12"/>
            <p:cNvSpPr>
              <a:spLocks noChangeArrowheads="1"/>
            </p:cNvSpPr>
            <p:nvPr/>
          </p:nvSpPr>
          <p:spPr bwMode="auto">
            <a:xfrm>
              <a:off x="1056" y="2304"/>
              <a:ext cx="96" cy="96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907" name="Text Box 13"/>
            <p:cNvSpPr txBox="1">
              <a:spLocks noChangeArrowheads="1"/>
            </p:cNvSpPr>
            <p:nvPr/>
          </p:nvSpPr>
          <p:spPr bwMode="auto">
            <a:xfrm>
              <a:off x="912" y="2544"/>
              <a:ext cx="203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/>
                <a:t>4</a:t>
              </a:r>
            </a:p>
          </p:txBody>
        </p:sp>
      </p:grpSp>
      <p:grpSp>
        <p:nvGrpSpPr>
          <p:cNvPr id="34820" name="Group 14"/>
          <p:cNvGrpSpPr>
            <a:grpSpLocks/>
          </p:cNvGrpSpPr>
          <p:nvPr/>
        </p:nvGrpSpPr>
        <p:grpSpPr bwMode="auto">
          <a:xfrm>
            <a:off x="7467600" y="4267200"/>
            <a:ext cx="457200" cy="457200"/>
            <a:chOff x="4704" y="2688"/>
            <a:chExt cx="288" cy="288"/>
          </a:xfrm>
        </p:grpSpPr>
        <p:sp>
          <p:nvSpPr>
            <p:cNvPr id="34889" name="Rectangle 15"/>
            <p:cNvSpPr>
              <a:spLocks noChangeArrowheads="1"/>
            </p:cNvSpPr>
            <p:nvPr/>
          </p:nvSpPr>
          <p:spPr bwMode="auto">
            <a:xfrm>
              <a:off x="4800" y="2688"/>
              <a:ext cx="96" cy="9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90" name="Rectangle 16"/>
            <p:cNvSpPr>
              <a:spLocks noChangeArrowheads="1"/>
            </p:cNvSpPr>
            <p:nvPr/>
          </p:nvSpPr>
          <p:spPr bwMode="auto">
            <a:xfrm>
              <a:off x="4704" y="2784"/>
              <a:ext cx="96" cy="96"/>
            </a:xfrm>
            <a:prstGeom prst="rect">
              <a:avLst/>
            </a:prstGeom>
            <a:solidFill>
              <a:srgbClr val="CC66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91" name="Rectangle 17"/>
            <p:cNvSpPr>
              <a:spLocks noChangeArrowheads="1"/>
            </p:cNvSpPr>
            <p:nvPr/>
          </p:nvSpPr>
          <p:spPr bwMode="auto">
            <a:xfrm>
              <a:off x="4704" y="2688"/>
              <a:ext cx="96" cy="96"/>
            </a:xfrm>
            <a:prstGeom prst="rect">
              <a:avLst/>
            </a:prstGeom>
            <a:solidFill>
              <a:srgbClr val="CCFFCC"/>
            </a:solidFill>
            <a:ln w="9525">
              <a:solidFill>
                <a:schemeClr val="tx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92" name="Rectangle 18"/>
            <p:cNvSpPr>
              <a:spLocks noChangeArrowheads="1"/>
            </p:cNvSpPr>
            <p:nvPr/>
          </p:nvSpPr>
          <p:spPr bwMode="auto">
            <a:xfrm>
              <a:off x="4800" y="2880"/>
              <a:ext cx="96" cy="96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93" name="Rectangle 19"/>
            <p:cNvSpPr>
              <a:spLocks noChangeArrowheads="1"/>
            </p:cNvSpPr>
            <p:nvPr/>
          </p:nvSpPr>
          <p:spPr bwMode="auto">
            <a:xfrm>
              <a:off x="4896" y="2784"/>
              <a:ext cx="96" cy="96"/>
            </a:xfrm>
            <a:prstGeom prst="rect">
              <a:avLst/>
            </a:prstGeom>
            <a:solidFill>
              <a:srgbClr val="FF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94" name="Rectangle 20"/>
            <p:cNvSpPr>
              <a:spLocks noChangeArrowheads="1"/>
            </p:cNvSpPr>
            <p:nvPr/>
          </p:nvSpPr>
          <p:spPr bwMode="auto">
            <a:xfrm>
              <a:off x="4704" y="2880"/>
              <a:ext cx="96" cy="96"/>
            </a:xfrm>
            <a:prstGeom prst="rect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95" name="Rectangle 21"/>
            <p:cNvSpPr>
              <a:spLocks noChangeArrowheads="1"/>
            </p:cNvSpPr>
            <p:nvPr/>
          </p:nvSpPr>
          <p:spPr bwMode="auto">
            <a:xfrm>
              <a:off x="4800" y="2784"/>
              <a:ext cx="96" cy="9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96" name="Rectangle 22"/>
            <p:cNvSpPr>
              <a:spLocks noChangeArrowheads="1"/>
            </p:cNvSpPr>
            <p:nvPr/>
          </p:nvSpPr>
          <p:spPr bwMode="auto">
            <a:xfrm>
              <a:off x="4896" y="2880"/>
              <a:ext cx="96" cy="96"/>
            </a:xfrm>
            <a:prstGeom prst="rect">
              <a:avLst/>
            </a:prstGeom>
            <a:solidFill>
              <a:srgbClr val="FF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97" name="Rectangle 23"/>
            <p:cNvSpPr>
              <a:spLocks noChangeArrowheads="1"/>
            </p:cNvSpPr>
            <p:nvPr/>
          </p:nvSpPr>
          <p:spPr bwMode="auto">
            <a:xfrm>
              <a:off x="4896" y="2688"/>
              <a:ext cx="96" cy="96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4821" name="Group 24"/>
          <p:cNvGrpSpPr>
            <a:grpSpLocks/>
          </p:cNvGrpSpPr>
          <p:nvPr/>
        </p:nvGrpSpPr>
        <p:grpSpPr bwMode="auto">
          <a:xfrm>
            <a:off x="1828800" y="3886200"/>
            <a:ext cx="1219200" cy="1006475"/>
            <a:chOff x="1152" y="2448"/>
            <a:chExt cx="768" cy="634"/>
          </a:xfrm>
        </p:grpSpPr>
        <p:grpSp>
          <p:nvGrpSpPr>
            <p:cNvPr id="34877" name="Group 25"/>
            <p:cNvGrpSpPr>
              <a:grpSpLocks/>
            </p:cNvGrpSpPr>
            <p:nvPr/>
          </p:nvGrpSpPr>
          <p:grpSpPr bwMode="auto">
            <a:xfrm>
              <a:off x="1632" y="2592"/>
              <a:ext cx="288" cy="490"/>
              <a:chOff x="1632" y="2592"/>
              <a:chExt cx="288" cy="490"/>
            </a:xfrm>
          </p:grpSpPr>
          <p:sp>
            <p:nvSpPr>
              <p:cNvPr id="34879" name="Rectangle 26"/>
              <p:cNvSpPr>
                <a:spLocks noChangeArrowheads="1"/>
              </p:cNvSpPr>
              <p:nvPr/>
            </p:nvSpPr>
            <p:spPr bwMode="auto">
              <a:xfrm>
                <a:off x="1632" y="2592"/>
                <a:ext cx="96" cy="96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880" name="Rectangle 27"/>
              <p:cNvSpPr>
                <a:spLocks noChangeArrowheads="1"/>
              </p:cNvSpPr>
              <p:nvPr/>
            </p:nvSpPr>
            <p:spPr bwMode="auto">
              <a:xfrm>
                <a:off x="1728" y="2592"/>
                <a:ext cx="96" cy="96"/>
              </a:xfrm>
              <a:prstGeom prst="rect">
                <a:avLst/>
              </a:prstGeom>
              <a:solidFill>
                <a:srgbClr val="CC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881" name="Rectangle 28"/>
              <p:cNvSpPr>
                <a:spLocks noChangeArrowheads="1"/>
              </p:cNvSpPr>
              <p:nvPr/>
            </p:nvSpPr>
            <p:spPr bwMode="auto">
              <a:xfrm>
                <a:off x="1632" y="2688"/>
                <a:ext cx="96" cy="96"/>
              </a:xfrm>
              <a:prstGeom prst="rect">
                <a:avLst/>
              </a:prstGeom>
              <a:solidFill>
                <a:srgbClr val="CCFFCC"/>
              </a:solidFill>
              <a:ln w="9525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882" name="Rectangle 29"/>
              <p:cNvSpPr>
                <a:spLocks noChangeArrowheads="1"/>
              </p:cNvSpPr>
              <p:nvPr/>
            </p:nvSpPr>
            <p:spPr bwMode="auto">
              <a:xfrm>
                <a:off x="1728" y="2784"/>
                <a:ext cx="96" cy="96"/>
              </a:xfrm>
              <a:prstGeom prst="rect">
                <a:avLst/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883" name="Rectangle 30"/>
              <p:cNvSpPr>
                <a:spLocks noChangeArrowheads="1"/>
              </p:cNvSpPr>
              <p:nvPr/>
            </p:nvSpPr>
            <p:spPr bwMode="auto">
              <a:xfrm>
                <a:off x="1824" y="2688"/>
                <a:ext cx="96" cy="96"/>
              </a:xfrm>
              <a:prstGeom prst="rect">
                <a:avLst/>
              </a:prstGeom>
              <a:solidFill>
                <a:srgbClr val="FFCC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884" name="Rectangle 31"/>
              <p:cNvSpPr>
                <a:spLocks noChangeArrowheads="1"/>
              </p:cNvSpPr>
              <p:nvPr/>
            </p:nvSpPr>
            <p:spPr bwMode="auto">
              <a:xfrm>
                <a:off x="1632" y="2784"/>
                <a:ext cx="96" cy="96"/>
              </a:xfrm>
              <a:prstGeom prst="rect">
                <a:avLst/>
              </a:prstGeom>
              <a:solidFill>
                <a:srgbClr val="33CC33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885" name="Rectangle 32"/>
              <p:cNvSpPr>
                <a:spLocks noChangeArrowheads="1"/>
              </p:cNvSpPr>
              <p:nvPr/>
            </p:nvSpPr>
            <p:spPr bwMode="auto">
              <a:xfrm>
                <a:off x="1728" y="2688"/>
                <a:ext cx="96" cy="96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886" name="Rectangle 33"/>
              <p:cNvSpPr>
                <a:spLocks noChangeArrowheads="1"/>
              </p:cNvSpPr>
              <p:nvPr/>
            </p:nvSpPr>
            <p:spPr bwMode="auto">
              <a:xfrm>
                <a:off x="1824" y="2784"/>
                <a:ext cx="96" cy="96"/>
              </a:xfrm>
              <a:prstGeom prst="rect">
                <a:avLst/>
              </a:prstGeom>
              <a:solidFill>
                <a:srgbClr val="FF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887" name="Rectangle 34"/>
              <p:cNvSpPr>
                <a:spLocks noChangeArrowheads="1"/>
              </p:cNvSpPr>
              <p:nvPr/>
            </p:nvSpPr>
            <p:spPr bwMode="auto">
              <a:xfrm>
                <a:off x="1824" y="2592"/>
                <a:ext cx="96" cy="96"/>
              </a:xfrm>
              <a:prstGeom prst="rect">
                <a:avLst/>
              </a:prstGeom>
              <a:solidFill>
                <a:srgbClr val="FF33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888" name="Text Box 35"/>
              <p:cNvSpPr txBox="1">
                <a:spLocks noChangeArrowheads="1"/>
              </p:cNvSpPr>
              <p:nvPr/>
            </p:nvSpPr>
            <p:spPr bwMode="auto">
              <a:xfrm>
                <a:off x="1680" y="2832"/>
                <a:ext cx="203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/>
                  <a:t>4</a:t>
                </a:r>
              </a:p>
            </p:txBody>
          </p:sp>
        </p:grpSp>
        <p:sp>
          <p:nvSpPr>
            <p:cNvPr id="34878" name="Line 36"/>
            <p:cNvSpPr>
              <a:spLocks noChangeShapeType="1"/>
            </p:cNvSpPr>
            <p:nvPr/>
          </p:nvSpPr>
          <p:spPr bwMode="auto">
            <a:xfrm>
              <a:off x="1152" y="2448"/>
              <a:ext cx="48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34822" name="Group 37"/>
          <p:cNvGrpSpPr>
            <a:grpSpLocks/>
          </p:cNvGrpSpPr>
          <p:nvPr/>
        </p:nvGrpSpPr>
        <p:grpSpPr bwMode="auto">
          <a:xfrm>
            <a:off x="1828800" y="3886200"/>
            <a:ext cx="1219200" cy="2225675"/>
            <a:chOff x="1152" y="2448"/>
            <a:chExt cx="768" cy="1402"/>
          </a:xfrm>
        </p:grpSpPr>
        <p:grpSp>
          <p:nvGrpSpPr>
            <p:cNvPr id="34864" name="Group 38"/>
            <p:cNvGrpSpPr>
              <a:grpSpLocks/>
            </p:cNvGrpSpPr>
            <p:nvPr/>
          </p:nvGrpSpPr>
          <p:grpSpPr bwMode="auto">
            <a:xfrm>
              <a:off x="1632" y="3360"/>
              <a:ext cx="288" cy="490"/>
              <a:chOff x="1632" y="3360"/>
              <a:chExt cx="288" cy="490"/>
            </a:xfrm>
          </p:grpSpPr>
          <p:sp>
            <p:nvSpPr>
              <p:cNvPr id="34866" name="Text Box 39"/>
              <p:cNvSpPr txBox="1">
                <a:spLocks noChangeArrowheads="1"/>
              </p:cNvSpPr>
              <p:nvPr/>
            </p:nvSpPr>
            <p:spPr bwMode="auto">
              <a:xfrm>
                <a:off x="1680" y="3600"/>
                <a:ext cx="203" cy="250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/>
                  <a:t>6</a:t>
                </a:r>
              </a:p>
            </p:txBody>
          </p:sp>
          <p:grpSp>
            <p:nvGrpSpPr>
              <p:cNvPr id="34867" name="Group 40"/>
              <p:cNvGrpSpPr>
                <a:grpSpLocks/>
              </p:cNvGrpSpPr>
              <p:nvPr/>
            </p:nvGrpSpPr>
            <p:grpSpPr bwMode="auto">
              <a:xfrm>
                <a:off x="1632" y="3360"/>
                <a:ext cx="288" cy="288"/>
                <a:chOff x="1632" y="3360"/>
                <a:chExt cx="288" cy="288"/>
              </a:xfrm>
            </p:grpSpPr>
            <p:sp>
              <p:nvSpPr>
                <p:cNvPr id="34868" name="Rectangle 41"/>
                <p:cNvSpPr>
                  <a:spLocks noChangeArrowheads="1"/>
                </p:cNvSpPr>
                <p:nvPr/>
              </p:nvSpPr>
              <p:spPr bwMode="auto">
                <a:xfrm>
                  <a:off x="1632" y="3360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4869" name="Rectangle 42"/>
                <p:cNvSpPr>
                  <a:spLocks noChangeArrowheads="1"/>
                </p:cNvSpPr>
                <p:nvPr/>
              </p:nvSpPr>
              <p:spPr bwMode="auto">
                <a:xfrm>
                  <a:off x="1728" y="3360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4870" name="Rectangle 43"/>
                <p:cNvSpPr>
                  <a:spLocks noChangeArrowheads="1"/>
                </p:cNvSpPr>
                <p:nvPr/>
              </p:nvSpPr>
              <p:spPr bwMode="auto">
                <a:xfrm>
                  <a:off x="1632" y="3456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2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4871" name="Rectangle 44"/>
                <p:cNvSpPr>
                  <a:spLocks noChangeArrowheads="1"/>
                </p:cNvSpPr>
                <p:nvPr/>
              </p:nvSpPr>
              <p:spPr bwMode="auto">
                <a:xfrm>
                  <a:off x="1728" y="3456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4872" name="Rectangle 45"/>
                <p:cNvSpPr>
                  <a:spLocks noChangeArrowheads="1"/>
                </p:cNvSpPr>
                <p:nvPr/>
              </p:nvSpPr>
              <p:spPr bwMode="auto">
                <a:xfrm>
                  <a:off x="1824" y="3456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4873" name="Rectangle 46"/>
                <p:cNvSpPr>
                  <a:spLocks noChangeArrowheads="1"/>
                </p:cNvSpPr>
                <p:nvPr/>
              </p:nvSpPr>
              <p:spPr bwMode="auto">
                <a:xfrm>
                  <a:off x="1632" y="3552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4874" name="Rectangle 47"/>
                <p:cNvSpPr>
                  <a:spLocks noChangeArrowheads="1"/>
                </p:cNvSpPr>
                <p:nvPr/>
              </p:nvSpPr>
              <p:spPr bwMode="auto">
                <a:xfrm>
                  <a:off x="1824" y="3552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4875" name="Rectangle 48"/>
                <p:cNvSpPr>
                  <a:spLocks noChangeArrowheads="1"/>
                </p:cNvSpPr>
                <p:nvPr/>
              </p:nvSpPr>
              <p:spPr bwMode="auto">
                <a:xfrm>
                  <a:off x="1728" y="3552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4876" name="Rectangle 49"/>
                <p:cNvSpPr>
                  <a:spLocks noChangeArrowheads="1"/>
                </p:cNvSpPr>
                <p:nvPr/>
              </p:nvSpPr>
              <p:spPr bwMode="auto">
                <a:xfrm>
                  <a:off x="1824" y="3360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sp>
          <p:nvSpPr>
            <p:cNvPr id="34865" name="Line 50"/>
            <p:cNvSpPr>
              <a:spLocks noChangeShapeType="1"/>
            </p:cNvSpPr>
            <p:nvPr/>
          </p:nvSpPr>
          <p:spPr bwMode="auto">
            <a:xfrm>
              <a:off x="1152" y="2448"/>
              <a:ext cx="480" cy="10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34823" name="Text Box 51"/>
          <p:cNvSpPr txBox="1">
            <a:spLocks noChangeArrowheads="1"/>
          </p:cNvSpPr>
          <p:nvPr/>
        </p:nvSpPr>
        <p:spPr bwMode="auto">
          <a:xfrm>
            <a:off x="3048000" y="762000"/>
            <a:ext cx="5318125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CC6600"/>
                </a:solidFill>
              </a:rPr>
              <a:t>f(N) = g(N) + h(N) </a:t>
            </a:r>
          </a:p>
          <a:p>
            <a:r>
              <a:rPr lang="en-US">
                <a:solidFill>
                  <a:srgbClr val="CC6600"/>
                </a:solidFill>
              </a:rPr>
              <a:t>with h(N) = number of misplaced tiles</a:t>
            </a:r>
          </a:p>
        </p:txBody>
      </p:sp>
      <p:sp>
        <p:nvSpPr>
          <p:cNvPr id="34824" name="Text Box 52"/>
          <p:cNvSpPr txBox="1">
            <a:spLocks noChangeArrowheads="1"/>
          </p:cNvSpPr>
          <p:nvPr/>
        </p:nvSpPr>
        <p:spPr bwMode="auto">
          <a:xfrm>
            <a:off x="685800" y="4495800"/>
            <a:ext cx="13858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Cutoff=5</a:t>
            </a:r>
          </a:p>
        </p:txBody>
      </p:sp>
      <p:grpSp>
        <p:nvGrpSpPr>
          <p:cNvPr id="34825" name="Group 53"/>
          <p:cNvGrpSpPr>
            <a:grpSpLocks/>
          </p:cNvGrpSpPr>
          <p:nvPr/>
        </p:nvGrpSpPr>
        <p:grpSpPr bwMode="auto">
          <a:xfrm>
            <a:off x="3048000" y="4343400"/>
            <a:ext cx="1219200" cy="1781175"/>
            <a:chOff x="1920" y="2736"/>
            <a:chExt cx="768" cy="1122"/>
          </a:xfrm>
        </p:grpSpPr>
        <p:grpSp>
          <p:nvGrpSpPr>
            <p:cNvPr id="34851" name="Group 54"/>
            <p:cNvGrpSpPr>
              <a:grpSpLocks/>
            </p:cNvGrpSpPr>
            <p:nvPr/>
          </p:nvGrpSpPr>
          <p:grpSpPr bwMode="auto">
            <a:xfrm>
              <a:off x="2400" y="3360"/>
              <a:ext cx="288" cy="498"/>
              <a:chOff x="2400" y="3360"/>
              <a:chExt cx="288" cy="498"/>
            </a:xfrm>
          </p:grpSpPr>
          <p:sp>
            <p:nvSpPr>
              <p:cNvPr id="34853" name="Text Box 55"/>
              <p:cNvSpPr txBox="1">
                <a:spLocks noChangeArrowheads="1"/>
              </p:cNvSpPr>
              <p:nvPr/>
            </p:nvSpPr>
            <p:spPr bwMode="auto">
              <a:xfrm>
                <a:off x="2448" y="3608"/>
                <a:ext cx="203" cy="250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/>
                  <a:t>6</a:t>
                </a:r>
              </a:p>
            </p:txBody>
          </p:sp>
          <p:grpSp>
            <p:nvGrpSpPr>
              <p:cNvPr id="34854" name="Group 56"/>
              <p:cNvGrpSpPr>
                <a:grpSpLocks/>
              </p:cNvGrpSpPr>
              <p:nvPr/>
            </p:nvGrpSpPr>
            <p:grpSpPr bwMode="auto">
              <a:xfrm>
                <a:off x="2400" y="3360"/>
                <a:ext cx="288" cy="288"/>
                <a:chOff x="2400" y="3360"/>
                <a:chExt cx="288" cy="288"/>
              </a:xfrm>
            </p:grpSpPr>
            <p:sp>
              <p:nvSpPr>
                <p:cNvPr id="34855" name="Rectangle 57"/>
                <p:cNvSpPr>
                  <a:spLocks noChangeArrowheads="1"/>
                </p:cNvSpPr>
                <p:nvPr/>
              </p:nvSpPr>
              <p:spPr bwMode="auto">
                <a:xfrm>
                  <a:off x="2400" y="3360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4856" name="Rectangle 58"/>
                <p:cNvSpPr>
                  <a:spLocks noChangeArrowheads="1"/>
                </p:cNvSpPr>
                <p:nvPr/>
              </p:nvSpPr>
              <p:spPr bwMode="auto">
                <a:xfrm>
                  <a:off x="2496" y="3360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4857" name="Rectangle 59"/>
                <p:cNvSpPr>
                  <a:spLocks noChangeArrowheads="1"/>
                </p:cNvSpPr>
                <p:nvPr/>
              </p:nvSpPr>
              <p:spPr bwMode="auto">
                <a:xfrm>
                  <a:off x="2400" y="3456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2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4858" name="Rectangle 60"/>
                <p:cNvSpPr>
                  <a:spLocks noChangeArrowheads="1"/>
                </p:cNvSpPr>
                <p:nvPr/>
              </p:nvSpPr>
              <p:spPr bwMode="auto">
                <a:xfrm>
                  <a:off x="2496" y="3552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4859" name="Rectangle 61"/>
                <p:cNvSpPr>
                  <a:spLocks noChangeArrowheads="1"/>
                </p:cNvSpPr>
                <p:nvPr/>
              </p:nvSpPr>
              <p:spPr bwMode="auto">
                <a:xfrm>
                  <a:off x="2496" y="3456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4860" name="Rectangle 62"/>
                <p:cNvSpPr>
                  <a:spLocks noChangeArrowheads="1"/>
                </p:cNvSpPr>
                <p:nvPr/>
              </p:nvSpPr>
              <p:spPr bwMode="auto">
                <a:xfrm>
                  <a:off x="2400" y="3552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4861" name="Rectangle 63"/>
                <p:cNvSpPr>
                  <a:spLocks noChangeArrowheads="1"/>
                </p:cNvSpPr>
                <p:nvPr/>
              </p:nvSpPr>
              <p:spPr bwMode="auto">
                <a:xfrm>
                  <a:off x="2592" y="3456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4862" name="Rectangle 64"/>
                <p:cNvSpPr>
                  <a:spLocks noChangeArrowheads="1"/>
                </p:cNvSpPr>
                <p:nvPr/>
              </p:nvSpPr>
              <p:spPr bwMode="auto">
                <a:xfrm>
                  <a:off x="2592" y="3552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4863" name="Rectangle 65"/>
                <p:cNvSpPr>
                  <a:spLocks noChangeArrowheads="1"/>
                </p:cNvSpPr>
                <p:nvPr/>
              </p:nvSpPr>
              <p:spPr bwMode="auto">
                <a:xfrm>
                  <a:off x="2592" y="3360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sp>
          <p:nvSpPr>
            <p:cNvPr id="34852" name="Line 66"/>
            <p:cNvSpPr>
              <a:spLocks noChangeShapeType="1"/>
            </p:cNvSpPr>
            <p:nvPr/>
          </p:nvSpPr>
          <p:spPr bwMode="auto">
            <a:xfrm>
              <a:off x="1920" y="2736"/>
              <a:ext cx="480" cy="76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34826" name="Group 67"/>
          <p:cNvGrpSpPr>
            <a:grpSpLocks/>
          </p:cNvGrpSpPr>
          <p:nvPr/>
        </p:nvGrpSpPr>
        <p:grpSpPr bwMode="auto">
          <a:xfrm>
            <a:off x="3048000" y="4114800"/>
            <a:ext cx="1219200" cy="776288"/>
            <a:chOff x="1920" y="2592"/>
            <a:chExt cx="768" cy="489"/>
          </a:xfrm>
        </p:grpSpPr>
        <p:grpSp>
          <p:nvGrpSpPr>
            <p:cNvPr id="34839" name="Group 68"/>
            <p:cNvGrpSpPr>
              <a:grpSpLocks/>
            </p:cNvGrpSpPr>
            <p:nvPr/>
          </p:nvGrpSpPr>
          <p:grpSpPr bwMode="auto">
            <a:xfrm>
              <a:off x="2400" y="2592"/>
              <a:ext cx="288" cy="489"/>
              <a:chOff x="2400" y="2592"/>
              <a:chExt cx="288" cy="489"/>
            </a:xfrm>
          </p:grpSpPr>
          <p:sp>
            <p:nvSpPr>
              <p:cNvPr id="34841" name="Rectangle 69"/>
              <p:cNvSpPr>
                <a:spLocks noChangeArrowheads="1"/>
              </p:cNvSpPr>
              <p:nvPr/>
            </p:nvSpPr>
            <p:spPr bwMode="auto">
              <a:xfrm>
                <a:off x="2400" y="2592"/>
                <a:ext cx="96" cy="96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842" name="Rectangle 70"/>
              <p:cNvSpPr>
                <a:spLocks noChangeArrowheads="1"/>
              </p:cNvSpPr>
              <p:nvPr/>
            </p:nvSpPr>
            <p:spPr bwMode="auto">
              <a:xfrm>
                <a:off x="2496" y="2688"/>
                <a:ext cx="96" cy="96"/>
              </a:xfrm>
              <a:prstGeom prst="rect">
                <a:avLst/>
              </a:prstGeom>
              <a:solidFill>
                <a:srgbClr val="CC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843" name="Rectangle 71"/>
              <p:cNvSpPr>
                <a:spLocks noChangeArrowheads="1"/>
              </p:cNvSpPr>
              <p:nvPr/>
            </p:nvSpPr>
            <p:spPr bwMode="auto">
              <a:xfrm>
                <a:off x="2400" y="2688"/>
                <a:ext cx="96" cy="96"/>
              </a:xfrm>
              <a:prstGeom prst="rect">
                <a:avLst/>
              </a:prstGeom>
              <a:solidFill>
                <a:srgbClr val="CCFFCC"/>
              </a:solidFill>
              <a:ln w="9525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844" name="Rectangle 72"/>
              <p:cNvSpPr>
                <a:spLocks noChangeArrowheads="1"/>
              </p:cNvSpPr>
              <p:nvPr/>
            </p:nvSpPr>
            <p:spPr bwMode="auto">
              <a:xfrm>
                <a:off x="2496" y="2784"/>
                <a:ext cx="96" cy="96"/>
              </a:xfrm>
              <a:prstGeom prst="rect">
                <a:avLst/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845" name="Rectangle 73"/>
              <p:cNvSpPr>
                <a:spLocks noChangeArrowheads="1"/>
              </p:cNvSpPr>
              <p:nvPr/>
            </p:nvSpPr>
            <p:spPr bwMode="auto">
              <a:xfrm>
                <a:off x="2592" y="2688"/>
                <a:ext cx="96" cy="96"/>
              </a:xfrm>
              <a:prstGeom prst="rect">
                <a:avLst/>
              </a:prstGeom>
              <a:solidFill>
                <a:srgbClr val="FFCC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846" name="Rectangle 74"/>
              <p:cNvSpPr>
                <a:spLocks noChangeArrowheads="1"/>
              </p:cNvSpPr>
              <p:nvPr/>
            </p:nvSpPr>
            <p:spPr bwMode="auto">
              <a:xfrm>
                <a:off x="2400" y="2784"/>
                <a:ext cx="96" cy="96"/>
              </a:xfrm>
              <a:prstGeom prst="rect">
                <a:avLst/>
              </a:prstGeom>
              <a:solidFill>
                <a:srgbClr val="33CC33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847" name="Rectangle 75"/>
              <p:cNvSpPr>
                <a:spLocks noChangeArrowheads="1"/>
              </p:cNvSpPr>
              <p:nvPr/>
            </p:nvSpPr>
            <p:spPr bwMode="auto">
              <a:xfrm>
                <a:off x="2496" y="2592"/>
                <a:ext cx="96" cy="96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848" name="Rectangle 76"/>
              <p:cNvSpPr>
                <a:spLocks noChangeArrowheads="1"/>
              </p:cNvSpPr>
              <p:nvPr/>
            </p:nvSpPr>
            <p:spPr bwMode="auto">
              <a:xfrm>
                <a:off x="2592" y="2784"/>
                <a:ext cx="96" cy="96"/>
              </a:xfrm>
              <a:prstGeom prst="rect">
                <a:avLst/>
              </a:prstGeom>
              <a:solidFill>
                <a:srgbClr val="FF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849" name="Rectangle 77"/>
              <p:cNvSpPr>
                <a:spLocks noChangeArrowheads="1"/>
              </p:cNvSpPr>
              <p:nvPr/>
            </p:nvSpPr>
            <p:spPr bwMode="auto">
              <a:xfrm>
                <a:off x="2592" y="2592"/>
                <a:ext cx="96" cy="96"/>
              </a:xfrm>
              <a:prstGeom prst="rect">
                <a:avLst/>
              </a:prstGeom>
              <a:solidFill>
                <a:srgbClr val="FF33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850" name="Text Box 78"/>
              <p:cNvSpPr txBox="1">
                <a:spLocks noChangeArrowheads="1"/>
              </p:cNvSpPr>
              <p:nvPr/>
            </p:nvSpPr>
            <p:spPr bwMode="auto">
              <a:xfrm>
                <a:off x="2456" y="2831"/>
                <a:ext cx="203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/>
                  <a:t>5</a:t>
                </a:r>
              </a:p>
            </p:txBody>
          </p:sp>
        </p:grpSp>
        <p:sp>
          <p:nvSpPr>
            <p:cNvPr id="34840" name="Line 79"/>
            <p:cNvSpPr>
              <a:spLocks noChangeShapeType="1"/>
            </p:cNvSpPr>
            <p:nvPr/>
          </p:nvSpPr>
          <p:spPr bwMode="auto">
            <a:xfrm>
              <a:off x="1920" y="2736"/>
              <a:ext cx="48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34827" name="Group 82"/>
          <p:cNvGrpSpPr>
            <a:grpSpLocks/>
          </p:cNvGrpSpPr>
          <p:nvPr/>
        </p:nvGrpSpPr>
        <p:grpSpPr bwMode="auto">
          <a:xfrm>
            <a:off x="5029200" y="4648200"/>
            <a:ext cx="457200" cy="776288"/>
            <a:chOff x="3168" y="2928"/>
            <a:chExt cx="288" cy="489"/>
          </a:xfrm>
        </p:grpSpPr>
        <p:sp>
          <p:nvSpPr>
            <p:cNvPr id="34830" name="Rectangle 83"/>
            <p:cNvSpPr>
              <a:spLocks noChangeArrowheads="1"/>
            </p:cNvSpPr>
            <p:nvPr/>
          </p:nvSpPr>
          <p:spPr bwMode="auto">
            <a:xfrm>
              <a:off x="3168" y="2928"/>
              <a:ext cx="96" cy="9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31" name="Rectangle 84"/>
            <p:cNvSpPr>
              <a:spLocks noChangeArrowheads="1"/>
            </p:cNvSpPr>
            <p:nvPr/>
          </p:nvSpPr>
          <p:spPr bwMode="auto">
            <a:xfrm>
              <a:off x="3264" y="3024"/>
              <a:ext cx="96" cy="96"/>
            </a:xfrm>
            <a:prstGeom prst="rect">
              <a:avLst/>
            </a:prstGeom>
            <a:solidFill>
              <a:srgbClr val="CC66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32" name="Rectangle 85"/>
            <p:cNvSpPr>
              <a:spLocks noChangeArrowheads="1"/>
            </p:cNvSpPr>
            <p:nvPr/>
          </p:nvSpPr>
          <p:spPr bwMode="auto">
            <a:xfrm>
              <a:off x="3168" y="3024"/>
              <a:ext cx="96" cy="96"/>
            </a:xfrm>
            <a:prstGeom prst="rect">
              <a:avLst/>
            </a:prstGeom>
            <a:solidFill>
              <a:srgbClr val="CCFFCC"/>
            </a:solidFill>
            <a:ln w="9525">
              <a:solidFill>
                <a:schemeClr val="tx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33" name="Rectangle 86"/>
            <p:cNvSpPr>
              <a:spLocks noChangeArrowheads="1"/>
            </p:cNvSpPr>
            <p:nvPr/>
          </p:nvSpPr>
          <p:spPr bwMode="auto">
            <a:xfrm>
              <a:off x="3360" y="3024"/>
              <a:ext cx="96" cy="96"/>
            </a:xfrm>
            <a:prstGeom prst="rect">
              <a:avLst/>
            </a:prstGeom>
            <a:solidFill>
              <a:srgbClr val="FF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34" name="Rectangle 87"/>
            <p:cNvSpPr>
              <a:spLocks noChangeArrowheads="1"/>
            </p:cNvSpPr>
            <p:nvPr/>
          </p:nvSpPr>
          <p:spPr bwMode="auto">
            <a:xfrm>
              <a:off x="3168" y="3120"/>
              <a:ext cx="96" cy="96"/>
            </a:xfrm>
            <a:prstGeom prst="rect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35" name="Rectangle 88"/>
            <p:cNvSpPr>
              <a:spLocks noChangeArrowheads="1"/>
            </p:cNvSpPr>
            <p:nvPr/>
          </p:nvSpPr>
          <p:spPr bwMode="auto">
            <a:xfrm>
              <a:off x="3360" y="2928"/>
              <a:ext cx="96" cy="9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36" name="Rectangle 89"/>
            <p:cNvSpPr>
              <a:spLocks noChangeArrowheads="1"/>
            </p:cNvSpPr>
            <p:nvPr/>
          </p:nvSpPr>
          <p:spPr bwMode="auto">
            <a:xfrm>
              <a:off x="3360" y="3120"/>
              <a:ext cx="96" cy="96"/>
            </a:xfrm>
            <a:prstGeom prst="rect">
              <a:avLst/>
            </a:prstGeom>
            <a:solidFill>
              <a:srgbClr val="FF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37" name="Rectangle 90"/>
            <p:cNvSpPr>
              <a:spLocks noChangeArrowheads="1"/>
            </p:cNvSpPr>
            <p:nvPr/>
          </p:nvSpPr>
          <p:spPr bwMode="auto">
            <a:xfrm>
              <a:off x="3264" y="2928"/>
              <a:ext cx="96" cy="96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38" name="Text Box 91"/>
            <p:cNvSpPr txBox="1">
              <a:spLocks noChangeArrowheads="1"/>
            </p:cNvSpPr>
            <p:nvPr/>
          </p:nvSpPr>
          <p:spPr bwMode="auto">
            <a:xfrm>
              <a:off x="3224" y="3167"/>
              <a:ext cx="203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/>
                <a:t>7</a:t>
              </a:r>
            </a:p>
          </p:txBody>
        </p:sp>
      </p:grpSp>
      <p:sp>
        <p:nvSpPr>
          <p:cNvPr id="34828" name="Rectangle 104"/>
          <p:cNvSpPr>
            <a:spLocks noChangeArrowheads="1"/>
          </p:cNvSpPr>
          <p:nvPr/>
        </p:nvSpPr>
        <p:spPr bwMode="auto">
          <a:xfrm>
            <a:off x="5181600" y="4953000"/>
            <a:ext cx="152400" cy="1524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29" name="Line 107"/>
          <p:cNvSpPr>
            <a:spLocks noChangeShapeType="1"/>
          </p:cNvSpPr>
          <p:nvPr/>
        </p:nvSpPr>
        <p:spPr bwMode="auto">
          <a:xfrm>
            <a:off x="4267200" y="4343400"/>
            <a:ext cx="7620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 smtClean="0"/>
              <a:t>Informed Search</a:t>
            </a:r>
          </a:p>
        </p:txBody>
      </p:sp>
      <p:sp>
        <p:nvSpPr>
          <p:cNvPr id="8195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smtClean="0"/>
              <a:t>Add domain-specific information to select the best path along which to continue searching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Define a heuristic function, </a:t>
            </a:r>
            <a:r>
              <a:rPr lang="en-US" sz="2800" b="1" smtClean="0"/>
              <a:t>h(n)</a:t>
            </a:r>
            <a:r>
              <a:rPr lang="en-US" sz="2800" smtClean="0"/>
              <a:t>, that estimates the “goodness” of a node n. 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Specifically, h(n) = </a:t>
            </a:r>
            <a:r>
              <a:rPr lang="en-US" sz="2800" b="1" smtClean="0"/>
              <a:t>estimated cost</a:t>
            </a:r>
            <a:r>
              <a:rPr lang="en-US" sz="2800" smtClean="0"/>
              <a:t> (or distance) of minimal cost path from n </a:t>
            </a:r>
            <a:r>
              <a:rPr lang="en-US" sz="2800" b="1" smtClean="0"/>
              <a:t>to a goal state</a:t>
            </a:r>
            <a:r>
              <a:rPr lang="en-US" sz="2800" smtClean="0"/>
              <a:t>. 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The heuristic function is an estimate, based on domain-specific information that is computable from the current state description, of how close we are to a goal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8-Puzzle</a:t>
            </a:r>
          </a:p>
        </p:txBody>
      </p:sp>
      <p:grpSp>
        <p:nvGrpSpPr>
          <p:cNvPr id="35843" name="Group 3"/>
          <p:cNvGrpSpPr>
            <a:grpSpLocks/>
          </p:cNvGrpSpPr>
          <p:nvPr/>
        </p:nvGrpSpPr>
        <p:grpSpPr bwMode="auto">
          <a:xfrm>
            <a:off x="1371600" y="3657600"/>
            <a:ext cx="457200" cy="777875"/>
            <a:chOff x="864" y="2304"/>
            <a:chExt cx="288" cy="490"/>
          </a:xfrm>
        </p:grpSpPr>
        <p:sp>
          <p:nvSpPr>
            <p:cNvPr id="35936" name="Rectangle 4"/>
            <p:cNvSpPr>
              <a:spLocks noChangeArrowheads="1"/>
            </p:cNvSpPr>
            <p:nvPr/>
          </p:nvSpPr>
          <p:spPr bwMode="auto">
            <a:xfrm>
              <a:off x="864" y="2304"/>
              <a:ext cx="96" cy="9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937" name="Rectangle 5"/>
            <p:cNvSpPr>
              <a:spLocks noChangeArrowheads="1"/>
            </p:cNvSpPr>
            <p:nvPr/>
          </p:nvSpPr>
          <p:spPr bwMode="auto">
            <a:xfrm>
              <a:off x="960" y="2304"/>
              <a:ext cx="96" cy="96"/>
            </a:xfrm>
            <a:prstGeom prst="rect">
              <a:avLst/>
            </a:prstGeom>
            <a:solidFill>
              <a:srgbClr val="CC66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938" name="Rectangle 6"/>
            <p:cNvSpPr>
              <a:spLocks noChangeArrowheads="1"/>
            </p:cNvSpPr>
            <p:nvPr/>
          </p:nvSpPr>
          <p:spPr bwMode="auto">
            <a:xfrm>
              <a:off x="864" y="2400"/>
              <a:ext cx="96" cy="96"/>
            </a:xfrm>
            <a:prstGeom prst="rect">
              <a:avLst/>
            </a:prstGeom>
            <a:solidFill>
              <a:srgbClr val="CCFFCC"/>
            </a:solidFill>
            <a:ln w="9525">
              <a:solidFill>
                <a:schemeClr val="tx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939" name="Rectangle 7"/>
            <p:cNvSpPr>
              <a:spLocks noChangeArrowheads="1"/>
            </p:cNvSpPr>
            <p:nvPr/>
          </p:nvSpPr>
          <p:spPr bwMode="auto">
            <a:xfrm>
              <a:off x="960" y="2400"/>
              <a:ext cx="96" cy="96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940" name="Rectangle 8"/>
            <p:cNvSpPr>
              <a:spLocks noChangeArrowheads="1"/>
            </p:cNvSpPr>
            <p:nvPr/>
          </p:nvSpPr>
          <p:spPr bwMode="auto">
            <a:xfrm>
              <a:off x="1056" y="2400"/>
              <a:ext cx="96" cy="96"/>
            </a:xfrm>
            <a:prstGeom prst="rect">
              <a:avLst/>
            </a:prstGeom>
            <a:solidFill>
              <a:srgbClr val="FF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941" name="Rectangle 9"/>
            <p:cNvSpPr>
              <a:spLocks noChangeArrowheads="1"/>
            </p:cNvSpPr>
            <p:nvPr/>
          </p:nvSpPr>
          <p:spPr bwMode="auto">
            <a:xfrm>
              <a:off x="864" y="2496"/>
              <a:ext cx="96" cy="96"/>
            </a:xfrm>
            <a:prstGeom prst="rect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942" name="Rectangle 10"/>
            <p:cNvSpPr>
              <a:spLocks noChangeArrowheads="1"/>
            </p:cNvSpPr>
            <p:nvPr/>
          </p:nvSpPr>
          <p:spPr bwMode="auto">
            <a:xfrm>
              <a:off x="960" y="2496"/>
              <a:ext cx="96" cy="9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943" name="Rectangle 11"/>
            <p:cNvSpPr>
              <a:spLocks noChangeArrowheads="1"/>
            </p:cNvSpPr>
            <p:nvPr/>
          </p:nvSpPr>
          <p:spPr bwMode="auto">
            <a:xfrm>
              <a:off x="1056" y="2496"/>
              <a:ext cx="96" cy="96"/>
            </a:xfrm>
            <a:prstGeom prst="rect">
              <a:avLst/>
            </a:prstGeom>
            <a:solidFill>
              <a:srgbClr val="FF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944" name="Rectangle 12"/>
            <p:cNvSpPr>
              <a:spLocks noChangeArrowheads="1"/>
            </p:cNvSpPr>
            <p:nvPr/>
          </p:nvSpPr>
          <p:spPr bwMode="auto">
            <a:xfrm>
              <a:off x="1056" y="2304"/>
              <a:ext cx="96" cy="96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945" name="Text Box 13"/>
            <p:cNvSpPr txBox="1">
              <a:spLocks noChangeArrowheads="1"/>
            </p:cNvSpPr>
            <p:nvPr/>
          </p:nvSpPr>
          <p:spPr bwMode="auto">
            <a:xfrm>
              <a:off x="912" y="2544"/>
              <a:ext cx="203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/>
                <a:t>4</a:t>
              </a:r>
            </a:p>
          </p:txBody>
        </p:sp>
      </p:grpSp>
      <p:grpSp>
        <p:nvGrpSpPr>
          <p:cNvPr id="35844" name="Group 14"/>
          <p:cNvGrpSpPr>
            <a:grpSpLocks/>
          </p:cNvGrpSpPr>
          <p:nvPr/>
        </p:nvGrpSpPr>
        <p:grpSpPr bwMode="auto">
          <a:xfrm>
            <a:off x="7467600" y="4267200"/>
            <a:ext cx="457200" cy="457200"/>
            <a:chOff x="4704" y="2688"/>
            <a:chExt cx="288" cy="288"/>
          </a:xfrm>
        </p:grpSpPr>
        <p:sp>
          <p:nvSpPr>
            <p:cNvPr id="35927" name="Rectangle 15"/>
            <p:cNvSpPr>
              <a:spLocks noChangeArrowheads="1"/>
            </p:cNvSpPr>
            <p:nvPr/>
          </p:nvSpPr>
          <p:spPr bwMode="auto">
            <a:xfrm>
              <a:off x="4800" y="2688"/>
              <a:ext cx="96" cy="9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928" name="Rectangle 16"/>
            <p:cNvSpPr>
              <a:spLocks noChangeArrowheads="1"/>
            </p:cNvSpPr>
            <p:nvPr/>
          </p:nvSpPr>
          <p:spPr bwMode="auto">
            <a:xfrm>
              <a:off x="4704" y="2784"/>
              <a:ext cx="96" cy="96"/>
            </a:xfrm>
            <a:prstGeom prst="rect">
              <a:avLst/>
            </a:prstGeom>
            <a:solidFill>
              <a:srgbClr val="CC66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929" name="Rectangle 17"/>
            <p:cNvSpPr>
              <a:spLocks noChangeArrowheads="1"/>
            </p:cNvSpPr>
            <p:nvPr/>
          </p:nvSpPr>
          <p:spPr bwMode="auto">
            <a:xfrm>
              <a:off x="4704" y="2688"/>
              <a:ext cx="96" cy="96"/>
            </a:xfrm>
            <a:prstGeom prst="rect">
              <a:avLst/>
            </a:prstGeom>
            <a:solidFill>
              <a:srgbClr val="CCFFCC"/>
            </a:solidFill>
            <a:ln w="9525">
              <a:solidFill>
                <a:schemeClr val="tx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930" name="Rectangle 18"/>
            <p:cNvSpPr>
              <a:spLocks noChangeArrowheads="1"/>
            </p:cNvSpPr>
            <p:nvPr/>
          </p:nvSpPr>
          <p:spPr bwMode="auto">
            <a:xfrm>
              <a:off x="4800" y="2880"/>
              <a:ext cx="96" cy="96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931" name="Rectangle 19"/>
            <p:cNvSpPr>
              <a:spLocks noChangeArrowheads="1"/>
            </p:cNvSpPr>
            <p:nvPr/>
          </p:nvSpPr>
          <p:spPr bwMode="auto">
            <a:xfrm>
              <a:off x="4896" y="2784"/>
              <a:ext cx="96" cy="96"/>
            </a:xfrm>
            <a:prstGeom prst="rect">
              <a:avLst/>
            </a:prstGeom>
            <a:solidFill>
              <a:srgbClr val="FF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932" name="Rectangle 20"/>
            <p:cNvSpPr>
              <a:spLocks noChangeArrowheads="1"/>
            </p:cNvSpPr>
            <p:nvPr/>
          </p:nvSpPr>
          <p:spPr bwMode="auto">
            <a:xfrm>
              <a:off x="4704" y="2880"/>
              <a:ext cx="96" cy="96"/>
            </a:xfrm>
            <a:prstGeom prst="rect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933" name="Rectangle 21"/>
            <p:cNvSpPr>
              <a:spLocks noChangeArrowheads="1"/>
            </p:cNvSpPr>
            <p:nvPr/>
          </p:nvSpPr>
          <p:spPr bwMode="auto">
            <a:xfrm>
              <a:off x="4800" y="2784"/>
              <a:ext cx="96" cy="9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934" name="Rectangle 22"/>
            <p:cNvSpPr>
              <a:spLocks noChangeArrowheads="1"/>
            </p:cNvSpPr>
            <p:nvPr/>
          </p:nvSpPr>
          <p:spPr bwMode="auto">
            <a:xfrm>
              <a:off x="4896" y="2880"/>
              <a:ext cx="96" cy="96"/>
            </a:xfrm>
            <a:prstGeom prst="rect">
              <a:avLst/>
            </a:prstGeom>
            <a:solidFill>
              <a:srgbClr val="FF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935" name="Rectangle 23"/>
            <p:cNvSpPr>
              <a:spLocks noChangeArrowheads="1"/>
            </p:cNvSpPr>
            <p:nvPr/>
          </p:nvSpPr>
          <p:spPr bwMode="auto">
            <a:xfrm>
              <a:off x="4896" y="2688"/>
              <a:ext cx="96" cy="96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5845" name="Group 24"/>
          <p:cNvGrpSpPr>
            <a:grpSpLocks/>
          </p:cNvGrpSpPr>
          <p:nvPr/>
        </p:nvGrpSpPr>
        <p:grpSpPr bwMode="auto">
          <a:xfrm>
            <a:off x="1828800" y="3886200"/>
            <a:ext cx="1219200" cy="1006475"/>
            <a:chOff x="1152" y="2448"/>
            <a:chExt cx="768" cy="634"/>
          </a:xfrm>
        </p:grpSpPr>
        <p:grpSp>
          <p:nvGrpSpPr>
            <p:cNvPr id="35915" name="Group 25"/>
            <p:cNvGrpSpPr>
              <a:grpSpLocks/>
            </p:cNvGrpSpPr>
            <p:nvPr/>
          </p:nvGrpSpPr>
          <p:grpSpPr bwMode="auto">
            <a:xfrm>
              <a:off x="1632" y="2592"/>
              <a:ext cx="288" cy="490"/>
              <a:chOff x="1632" y="2592"/>
              <a:chExt cx="288" cy="490"/>
            </a:xfrm>
          </p:grpSpPr>
          <p:sp>
            <p:nvSpPr>
              <p:cNvPr id="35917" name="Rectangle 26"/>
              <p:cNvSpPr>
                <a:spLocks noChangeArrowheads="1"/>
              </p:cNvSpPr>
              <p:nvPr/>
            </p:nvSpPr>
            <p:spPr bwMode="auto">
              <a:xfrm>
                <a:off x="1632" y="2592"/>
                <a:ext cx="96" cy="96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5918" name="Rectangle 27"/>
              <p:cNvSpPr>
                <a:spLocks noChangeArrowheads="1"/>
              </p:cNvSpPr>
              <p:nvPr/>
            </p:nvSpPr>
            <p:spPr bwMode="auto">
              <a:xfrm>
                <a:off x="1728" y="2592"/>
                <a:ext cx="96" cy="96"/>
              </a:xfrm>
              <a:prstGeom prst="rect">
                <a:avLst/>
              </a:prstGeom>
              <a:solidFill>
                <a:srgbClr val="CC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5919" name="Rectangle 28"/>
              <p:cNvSpPr>
                <a:spLocks noChangeArrowheads="1"/>
              </p:cNvSpPr>
              <p:nvPr/>
            </p:nvSpPr>
            <p:spPr bwMode="auto">
              <a:xfrm>
                <a:off x="1632" y="2688"/>
                <a:ext cx="96" cy="96"/>
              </a:xfrm>
              <a:prstGeom prst="rect">
                <a:avLst/>
              </a:prstGeom>
              <a:solidFill>
                <a:srgbClr val="CCFFCC"/>
              </a:solidFill>
              <a:ln w="9525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5920" name="Rectangle 29"/>
              <p:cNvSpPr>
                <a:spLocks noChangeArrowheads="1"/>
              </p:cNvSpPr>
              <p:nvPr/>
            </p:nvSpPr>
            <p:spPr bwMode="auto">
              <a:xfrm>
                <a:off x="1728" y="2784"/>
                <a:ext cx="96" cy="96"/>
              </a:xfrm>
              <a:prstGeom prst="rect">
                <a:avLst/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5921" name="Rectangle 30"/>
              <p:cNvSpPr>
                <a:spLocks noChangeArrowheads="1"/>
              </p:cNvSpPr>
              <p:nvPr/>
            </p:nvSpPr>
            <p:spPr bwMode="auto">
              <a:xfrm>
                <a:off x="1824" y="2688"/>
                <a:ext cx="96" cy="96"/>
              </a:xfrm>
              <a:prstGeom prst="rect">
                <a:avLst/>
              </a:prstGeom>
              <a:solidFill>
                <a:srgbClr val="FFCC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5922" name="Rectangle 31"/>
              <p:cNvSpPr>
                <a:spLocks noChangeArrowheads="1"/>
              </p:cNvSpPr>
              <p:nvPr/>
            </p:nvSpPr>
            <p:spPr bwMode="auto">
              <a:xfrm>
                <a:off x="1632" y="2784"/>
                <a:ext cx="96" cy="96"/>
              </a:xfrm>
              <a:prstGeom prst="rect">
                <a:avLst/>
              </a:prstGeom>
              <a:solidFill>
                <a:srgbClr val="33CC33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5923" name="Rectangle 32"/>
              <p:cNvSpPr>
                <a:spLocks noChangeArrowheads="1"/>
              </p:cNvSpPr>
              <p:nvPr/>
            </p:nvSpPr>
            <p:spPr bwMode="auto">
              <a:xfrm>
                <a:off x="1728" y="2688"/>
                <a:ext cx="96" cy="96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5924" name="Rectangle 33"/>
              <p:cNvSpPr>
                <a:spLocks noChangeArrowheads="1"/>
              </p:cNvSpPr>
              <p:nvPr/>
            </p:nvSpPr>
            <p:spPr bwMode="auto">
              <a:xfrm>
                <a:off x="1824" y="2784"/>
                <a:ext cx="96" cy="96"/>
              </a:xfrm>
              <a:prstGeom prst="rect">
                <a:avLst/>
              </a:prstGeom>
              <a:solidFill>
                <a:srgbClr val="FF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5925" name="Rectangle 34"/>
              <p:cNvSpPr>
                <a:spLocks noChangeArrowheads="1"/>
              </p:cNvSpPr>
              <p:nvPr/>
            </p:nvSpPr>
            <p:spPr bwMode="auto">
              <a:xfrm>
                <a:off x="1824" y="2592"/>
                <a:ext cx="96" cy="96"/>
              </a:xfrm>
              <a:prstGeom prst="rect">
                <a:avLst/>
              </a:prstGeom>
              <a:solidFill>
                <a:srgbClr val="FF33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5926" name="Text Box 35"/>
              <p:cNvSpPr txBox="1">
                <a:spLocks noChangeArrowheads="1"/>
              </p:cNvSpPr>
              <p:nvPr/>
            </p:nvSpPr>
            <p:spPr bwMode="auto">
              <a:xfrm>
                <a:off x="1680" y="2832"/>
                <a:ext cx="203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/>
                  <a:t>4</a:t>
                </a:r>
              </a:p>
            </p:txBody>
          </p:sp>
        </p:grpSp>
        <p:sp>
          <p:nvSpPr>
            <p:cNvPr id="35916" name="Line 36"/>
            <p:cNvSpPr>
              <a:spLocks noChangeShapeType="1"/>
            </p:cNvSpPr>
            <p:nvPr/>
          </p:nvSpPr>
          <p:spPr bwMode="auto">
            <a:xfrm>
              <a:off x="1152" y="2448"/>
              <a:ext cx="48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35846" name="Group 37"/>
          <p:cNvGrpSpPr>
            <a:grpSpLocks/>
          </p:cNvGrpSpPr>
          <p:nvPr/>
        </p:nvGrpSpPr>
        <p:grpSpPr bwMode="auto">
          <a:xfrm>
            <a:off x="1828800" y="3886200"/>
            <a:ext cx="1219200" cy="2225675"/>
            <a:chOff x="1152" y="2448"/>
            <a:chExt cx="768" cy="1402"/>
          </a:xfrm>
        </p:grpSpPr>
        <p:grpSp>
          <p:nvGrpSpPr>
            <p:cNvPr id="35902" name="Group 38"/>
            <p:cNvGrpSpPr>
              <a:grpSpLocks/>
            </p:cNvGrpSpPr>
            <p:nvPr/>
          </p:nvGrpSpPr>
          <p:grpSpPr bwMode="auto">
            <a:xfrm>
              <a:off x="1632" y="3360"/>
              <a:ext cx="288" cy="490"/>
              <a:chOff x="1632" y="3360"/>
              <a:chExt cx="288" cy="490"/>
            </a:xfrm>
          </p:grpSpPr>
          <p:sp>
            <p:nvSpPr>
              <p:cNvPr id="35904" name="Text Box 39"/>
              <p:cNvSpPr txBox="1">
                <a:spLocks noChangeArrowheads="1"/>
              </p:cNvSpPr>
              <p:nvPr/>
            </p:nvSpPr>
            <p:spPr bwMode="auto">
              <a:xfrm>
                <a:off x="1680" y="3600"/>
                <a:ext cx="203" cy="250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/>
                  <a:t>6</a:t>
                </a:r>
              </a:p>
            </p:txBody>
          </p:sp>
          <p:grpSp>
            <p:nvGrpSpPr>
              <p:cNvPr id="35905" name="Group 40"/>
              <p:cNvGrpSpPr>
                <a:grpSpLocks/>
              </p:cNvGrpSpPr>
              <p:nvPr/>
            </p:nvGrpSpPr>
            <p:grpSpPr bwMode="auto">
              <a:xfrm>
                <a:off x="1632" y="3360"/>
                <a:ext cx="288" cy="288"/>
                <a:chOff x="1632" y="3360"/>
                <a:chExt cx="288" cy="288"/>
              </a:xfrm>
            </p:grpSpPr>
            <p:sp>
              <p:nvSpPr>
                <p:cNvPr id="35906" name="Rectangle 41"/>
                <p:cNvSpPr>
                  <a:spLocks noChangeArrowheads="1"/>
                </p:cNvSpPr>
                <p:nvPr/>
              </p:nvSpPr>
              <p:spPr bwMode="auto">
                <a:xfrm>
                  <a:off x="1632" y="3360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5907" name="Rectangle 42"/>
                <p:cNvSpPr>
                  <a:spLocks noChangeArrowheads="1"/>
                </p:cNvSpPr>
                <p:nvPr/>
              </p:nvSpPr>
              <p:spPr bwMode="auto">
                <a:xfrm>
                  <a:off x="1728" y="3360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5908" name="Rectangle 43"/>
                <p:cNvSpPr>
                  <a:spLocks noChangeArrowheads="1"/>
                </p:cNvSpPr>
                <p:nvPr/>
              </p:nvSpPr>
              <p:spPr bwMode="auto">
                <a:xfrm>
                  <a:off x="1632" y="3456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2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5909" name="Rectangle 44"/>
                <p:cNvSpPr>
                  <a:spLocks noChangeArrowheads="1"/>
                </p:cNvSpPr>
                <p:nvPr/>
              </p:nvSpPr>
              <p:spPr bwMode="auto">
                <a:xfrm>
                  <a:off x="1728" y="3456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5910" name="Rectangle 45"/>
                <p:cNvSpPr>
                  <a:spLocks noChangeArrowheads="1"/>
                </p:cNvSpPr>
                <p:nvPr/>
              </p:nvSpPr>
              <p:spPr bwMode="auto">
                <a:xfrm>
                  <a:off x="1824" y="3456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5911" name="Rectangle 46"/>
                <p:cNvSpPr>
                  <a:spLocks noChangeArrowheads="1"/>
                </p:cNvSpPr>
                <p:nvPr/>
              </p:nvSpPr>
              <p:spPr bwMode="auto">
                <a:xfrm>
                  <a:off x="1632" y="3552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5912" name="Rectangle 47"/>
                <p:cNvSpPr>
                  <a:spLocks noChangeArrowheads="1"/>
                </p:cNvSpPr>
                <p:nvPr/>
              </p:nvSpPr>
              <p:spPr bwMode="auto">
                <a:xfrm>
                  <a:off x="1824" y="3552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5913" name="Rectangle 48"/>
                <p:cNvSpPr>
                  <a:spLocks noChangeArrowheads="1"/>
                </p:cNvSpPr>
                <p:nvPr/>
              </p:nvSpPr>
              <p:spPr bwMode="auto">
                <a:xfrm>
                  <a:off x="1728" y="3552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5914" name="Rectangle 49"/>
                <p:cNvSpPr>
                  <a:spLocks noChangeArrowheads="1"/>
                </p:cNvSpPr>
                <p:nvPr/>
              </p:nvSpPr>
              <p:spPr bwMode="auto">
                <a:xfrm>
                  <a:off x="1824" y="3360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sp>
          <p:nvSpPr>
            <p:cNvPr id="35903" name="Line 50"/>
            <p:cNvSpPr>
              <a:spLocks noChangeShapeType="1"/>
            </p:cNvSpPr>
            <p:nvPr/>
          </p:nvSpPr>
          <p:spPr bwMode="auto">
            <a:xfrm>
              <a:off x="1152" y="2448"/>
              <a:ext cx="480" cy="10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35847" name="Text Box 51"/>
          <p:cNvSpPr txBox="1">
            <a:spLocks noChangeArrowheads="1"/>
          </p:cNvSpPr>
          <p:nvPr/>
        </p:nvSpPr>
        <p:spPr bwMode="auto">
          <a:xfrm>
            <a:off x="3048000" y="762000"/>
            <a:ext cx="5318125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CC6600"/>
                </a:solidFill>
              </a:rPr>
              <a:t>f(N) = g(N) + h(N) </a:t>
            </a:r>
          </a:p>
          <a:p>
            <a:r>
              <a:rPr lang="en-US">
                <a:solidFill>
                  <a:srgbClr val="CC6600"/>
                </a:solidFill>
              </a:rPr>
              <a:t>with h(N) = number of misplaced tiles</a:t>
            </a:r>
          </a:p>
        </p:txBody>
      </p:sp>
      <p:sp>
        <p:nvSpPr>
          <p:cNvPr id="35848" name="Text Box 52"/>
          <p:cNvSpPr txBox="1">
            <a:spLocks noChangeArrowheads="1"/>
          </p:cNvSpPr>
          <p:nvPr/>
        </p:nvSpPr>
        <p:spPr bwMode="auto">
          <a:xfrm>
            <a:off x="685800" y="4495800"/>
            <a:ext cx="13858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Cutoff=5</a:t>
            </a:r>
          </a:p>
        </p:txBody>
      </p:sp>
      <p:grpSp>
        <p:nvGrpSpPr>
          <p:cNvPr id="35849" name="Group 53"/>
          <p:cNvGrpSpPr>
            <a:grpSpLocks/>
          </p:cNvGrpSpPr>
          <p:nvPr/>
        </p:nvGrpSpPr>
        <p:grpSpPr bwMode="auto">
          <a:xfrm>
            <a:off x="3048000" y="4343400"/>
            <a:ext cx="1219200" cy="1781175"/>
            <a:chOff x="1920" y="2736"/>
            <a:chExt cx="768" cy="1122"/>
          </a:xfrm>
        </p:grpSpPr>
        <p:grpSp>
          <p:nvGrpSpPr>
            <p:cNvPr id="35889" name="Group 54"/>
            <p:cNvGrpSpPr>
              <a:grpSpLocks/>
            </p:cNvGrpSpPr>
            <p:nvPr/>
          </p:nvGrpSpPr>
          <p:grpSpPr bwMode="auto">
            <a:xfrm>
              <a:off x="2400" y="3360"/>
              <a:ext cx="288" cy="498"/>
              <a:chOff x="2400" y="3360"/>
              <a:chExt cx="288" cy="498"/>
            </a:xfrm>
          </p:grpSpPr>
          <p:sp>
            <p:nvSpPr>
              <p:cNvPr id="35891" name="Text Box 55"/>
              <p:cNvSpPr txBox="1">
                <a:spLocks noChangeArrowheads="1"/>
              </p:cNvSpPr>
              <p:nvPr/>
            </p:nvSpPr>
            <p:spPr bwMode="auto">
              <a:xfrm>
                <a:off x="2448" y="3608"/>
                <a:ext cx="203" cy="250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/>
                  <a:t>6</a:t>
                </a:r>
              </a:p>
            </p:txBody>
          </p:sp>
          <p:grpSp>
            <p:nvGrpSpPr>
              <p:cNvPr id="35892" name="Group 56"/>
              <p:cNvGrpSpPr>
                <a:grpSpLocks/>
              </p:cNvGrpSpPr>
              <p:nvPr/>
            </p:nvGrpSpPr>
            <p:grpSpPr bwMode="auto">
              <a:xfrm>
                <a:off x="2400" y="3360"/>
                <a:ext cx="288" cy="288"/>
                <a:chOff x="2400" y="3360"/>
                <a:chExt cx="288" cy="288"/>
              </a:xfrm>
            </p:grpSpPr>
            <p:sp>
              <p:nvSpPr>
                <p:cNvPr id="35893" name="Rectangle 57"/>
                <p:cNvSpPr>
                  <a:spLocks noChangeArrowheads="1"/>
                </p:cNvSpPr>
                <p:nvPr/>
              </p:nvSpPr>
              <p:spPr bwMode="auto">
                <a:xfrm>
                  <a:off x="2400" y="3360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5894" name="Rectangle 58"/>
                <p:cNvSpPr>
                  <a:spLocks noChangeArrowheads="1"/>
                </p:cNvSpPr>
                <p:nvPr/>
              </p:nvSpPr>
              <p:spPr bwMode="auto">
                <a:xfrm>
                  <a:off x="2496" y="3360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5895" name="Rectangle 59"/>
                <p:cNvSpPr>
                  <a:spLocks noChangeArrowheads="1"/>
                </p:cNvSpPr>
                <p:nvPr/>
              </p:nvSpPr>
              <p:spPr bwMode="auto">
                <a:xfrm>
                  <a:off x="2400" y="3456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2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5896" name="Rectangle 60"/>
                <p:cNvSpPr>
                  <a:spLocks noChangeArrowheads="1"/>
                </p:cNvSpPr>
                <p:nvPr/>
              </p:nvSpPr>
              <p:spPr bwMode="auto">
                <a:xfrm>
                  <a:off x="2496" y="3552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5897" name="Rectangle 61"/>
                <p:cNvSpPr>
                  <a:spLocks noChangeArrowheads="1"/>
                </p:cNvSpPr>
                <p:nvPr/>
              </p:nvSpPr>
              <p:spPr bwMode="auto">
                <a:xfrm>
                  <a:off x="2496" y="3456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5898" name="Rectangle 62"/>
                <p:cNvSpPr>
                  <a:spLocks noChangeArrowheads="1"/>
                </p:cNvSpPr>
                <p:nvPr/>
              </p:nvSpPr>
              <p:spPr bwMode="auto">
                <a:xfrm>
                  <a:off x="2400" y="3552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5899" name="Rectangle 63"/>
                <p:cNvSpPr>
                  <a:spLocks noChangeArrowheads="1"/>
                </p:cNvSpPr>
                <p:nvPr/>
              </p:nvSpPr>
              <p:spPr bwMode="auto">
                <a:xfrm>
                  <a:off x="2592" y="3456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5900" name="Rectangle 64"/>
                <p:cNvSpPr>
                  <a:spLocks noChangeArrowheads="1"/>
                </p:cNvSpPr>
                <p:nvPr/>
              </p:nvSpPr>
              <p:spPr bwMode="auto">
                <a:xfrm>
                  <a:off x="2592" y="3552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5901" name="Rectangle 65"/>
                <p:cNvSpPr>
                  <a:spLocks noChangeArrowheads="1"/>
                </p:cNvSpPr>
                <p:nvPr/>
              </p:nvSpPr>
              <p:spPr bwMode="auto">
                <a:xfrm>
                  <a:off x="2592" y="3360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sp>
          <p:nvSpPr>
            <p:cNvPr id="35890" name="Line 66"/>
            <p:cNvSpPr>
              <a:spLocks noChangeShapeType="1"/>
            </p:cNvSpPr>
            <p:nvPr/>
          </p:nvSpPr>
          <p:spPr bwMode="auto">
            <a:xfrm>
              <a:off x="1920" y="2736"/>
              <a:ext cx="480" cy="76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35850" name="Group 67"/>
          <p:cNvGrpSpPr>
            <a:grpSpLocks/>
          </p:cNvGrpSpPr>
          <p:nvPr/>
        </p:nvGrpSpPr>
        <p:grpSpPr bwMode="auto">
          <a:xfrm>
            <a:off x="3048000" y="4114800"/>
            <a:ext cx="1219200" cy="776288"/>
            <a:chOff x="1920" y="2592"/>
            <a:chExt cx="768" cy="489"/>
          </a:xfrm>
        </p:grpSpPr>
        <p:grpSp>
          <p:nvGrpSpPr>
            <p:cNvPr id="35877" name="Group 68"/>
            <p:cNvGrpSpPr>
              <a:grpSpLocks/>
            </p:cNvGrpSpPr>
            <p:nvPr/>
          </p:nvGrpSpPr>
          <p:grpSpPr bwMode="auto">
            <a:xfrm>
              <a:off x="2400" y="2592"/>
              <a:ext cx="288" cy="489"/>
              <a:chOff x="2400" y="2592"/>
              <a:chExt cx="288" cy="489"/>
            </a:xfrm>
          </p:grpSpPr>
          <p:sp>
            <p:nvSpPr>
              <p:cNvPr id="35879" name="Rectangle 69"/>
              <p:cNvSpPr>
                <a:spLocks noChangeArrowheads="1"/>
              </p:cNvSpPr>
              <p:nvPr/>
            </p:nvSpPr>
            <p:spPr bwMode="auto">
              <a:xfrm>
                <a:off x="2400" y="2592"/>
                <a:ext cx="96" cy="96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5880" name="Rectangle 70"/>
              <p:cNvSpPr>
                <a:spLocks noChangeArrowheads="1"/>
              </p:cNvSpPr>
              <p:nvPr/>
            </p:nvSpPr>
            <p:spPr bwMode="auto">
              <a:xfrm>
                <a:off x="2496" y="2688"/>
                <a:ext cx="96" cy="96"/>
              </a:xfrm>
              <a:prstGeom prst="rect">
                <a:avLst/>
              </a:prstGeom>
              <a:solidFill>
                <a:srgbClr val="CC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5881" name="Rectangle 71"/>
              <p:cNvSpPr>
                <a:spLocks noChangeArrowheads="1"/>
              </p:cNvSpPr>
              <p:nvPr/>
            </p:nvSpPr>
            <p:spPr bwMode="auto">
              <a:xfrm>
                <a:off x="2400" y="2688"/>
                <a:ext cx="96" cy="96"/>
              </a:xfrm>
              <a:prstGeom prst="rect">
                <a:avLst/>
              </a:prstGeom>
              <a:solidFill>
                <a:srgbClr val="CCFFCC"/>
              </a:solidFill>
              <a:ln w="9525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5882" name="Rectangle 72"/>
              <p:cNvSpPr>
                <a:spLocks noChangeArrowheads="1"/>
              </p:cNvSpPr>
              <p:nvPr/>
            </p:nvSpPr>
            <p:spPr bwMode="auto">
              <a:xfrm>
                <a:off x="2496" y="2784"/>
                <a:ext cx="96" cy="96"/>
              </a:xfrm>
              <a:prstGeom prst="rect">
                <a:avLst/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5883" name="Rectangle 73"/>
              <p:cNvSpPr>
                <a:spLocks noChangeArrowheads="1"/>
              </p:cNvSpPr>
              <p:nvPr/>
            </p:nvSpPr>
            <p:spPr bwMode="auto">
              <a:xfrm>
                <a:off x="2592" y="2688"/>
                <a:ext cx="96" cy="96"/>
              </a:xfrm>
              <a:prstGeom prst="rect">
                <a:avLst/>
              </a:prstGeom>
              <a:solidFill>
                <a:srgbClr val="FFCC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5884" name="Rectangle 74"/>
              <p:cNvSpPr>
                <a:spLocks noChangeArrowheads="1"/>
              </p:cNvSpPr>
              <p:nvPr/>
            </p:nvSpPr>
            <p:spPr bwMode="auto">
              <a:xfrm>
                <a:off x="2400" y="2784"/>
                <a:ext cx="96" cy="96"/>
              </a:xfrm>
              <a:prstGeom prst="rect">
                <a:avLst/>
              </a:prstGeom>
              <a:solidFill>
                <a:srgbClr val="33CC33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5885" name="Rectangle 75"/>
              <p:cNvSpPr>
                <a:spLocks noChangeArrowheads="1"/>
              </p:cNvSpPr>
              <p:nvPr/>
            </p:nvSpPr>
            <p:spPr bwMode="auto">
              <a:xfrm>
                <a:off x="2496" y="2592"/>
                <a:ext cx="96" cy="96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5886" name="Rectangle 76"/>
              <p:cNvSpPr>
                <a:spLocks noChangeArrowheads="1"/>
              </p:cNvSpPr>
              <p:nvPr/>
            </p:nvSpPr>
            <p:spPr bwMode="auto">
              <a:xfrm>
                <a:off x="2592" y="2784"/>
                <a:ext cx="96" cy="96"/>
              </a:xfrm>
              <a:prstGeom prst="rect">
                <a:avLst/>
              </a:prstGeom>
              <a:solidFill>
                <a:srgbClr val="FF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5887" name="Rectangle 77"/>
              <p:cNvSpPr>
                <a:spLocks noChangeArrowheads="1"/>
              </p:cNvSpPr>
              <p:nvPr/>
            </p:nvSpPr>
            <p:spPr bwMode="auto">
              <a:xfrm>
                <a:off x="2592" y="2592"/>
                <a:ext cx="96" cy="96"/>
              </a:xfrm>
              <a:prstGeom prst="rect">
                <a:avLst/>
              </a:prstGeom>
              <a:solidFill>
                <a:srgbClr val="FF33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5888" name="Text Box 78"/>
              <p:cNvSpPr txBox="1">
                <a:spLocks noChangeArrowheads="1"/>
              </p:cNvSpPr>
              <p:nvPr/>
            </p:nvSpPr>
            <p:spPr bwMode="auto">
              <a:xfrm>
                <a:off x="2456" y="2831"/>
                <a:ext cx="203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/>
                  <a:t>5</a:t>
                </a:r>
              </a:p>
            </p:txBody>
          </p:sp>
        </p:grpSp>
        <p:sp>
          <p:nvSpPr>
            <p:cNvPr id="35878" name="Line 79"/>
            <p:cNvSpPr>
              <a:spLocks noChangeShapeType="1"/>
            </p:cNvSpPr>
            <p:nvPr/>
          </p:nvSpPr>
          <p:spPr bwMode="auto">
            <a:xfrm>
              <a:off x="1920" y="2736"/>
              <a:ext cx="48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35851" name="Group 93"/>
          <p:cNvGrpSpPr>
            <a:grpSpLocks/>
          </p:cNvGrpSpPr>
          <p:nvPr/>
        </p:nvGrpSpPr>
        <p:grpSpPr bwMode="auto">
          <a:xfrm>
            <a:off x="4267200" y="4343400"/>
            <a:ext cx="1219200" cy="1081088"/>
            <a:chOff x="2688" y="2736"/>
            <a:chExt cx="768" cy="681"/>
          </a:xfrm>
        </p:grpSpPr>
        <p:grpSp>
          <p:nvGrpSpPr>
            <p:cNvPr id="35865" name="Group 92"/>
            <p:cNvGrpSpPr>
              <a:grpSpLocks/>
            </p:cNvGrpSpPr>
            <p:nvPr/>
          </p:nvGrpSpPr>
          <p:grpSpPr bwMode="auto">
            <a:xfrm>
              <a:off x="3168" y="2928"/>
              <a:ext cx="288" cy="489"/>
              <a:chOff x="3168" y="2928"/>
              <a:chExt cx="288" cy="489"/>
            </a:xfrm>
          </p:grpSpPr>
          <p:sp>
            <p:nvSpPr>
              <p:cNvPr id="35867" name="Text Box 89"/>
              <p:cNvSpPr txBox="1">
                <a:spLocks noChangeArrowheads="1"/>
              </p:cNvSpPr>
              <p:nvPr/>
            </p:nvSpPr>
            <p:spPr bwMode="auto">
              <a:xfrm>
                <a:off x="3224" y="3167"/>
                <a:ext cx="203" cy="250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/>
                  <a:t>7</a:t>
                </a:r>
              </a:p>
            </p:txBody>
          </p:sp>
          <p:sp>
            <p:nvSpPr>
              <p:cNvPr id="35868" name="Rectangle 81"/>
              <p:cNvSpPr>
                <a:spLocks noChangeArrowheads="1"/>
              </p:cNvSpPr>
              <p:nvPr/>
            </p:nvSpPr>
            <p:spPr bwMode="auto">
              <a:xfrm>
                <a:off x="3168" y="2928"/>
                <a:ext cx="96" cy="96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5869" name="Rectangle 82"/>
              <p:cNvSpPr>
                <a:spLocks noChangeArrowheads="1"/>
              </p:cNvSpPr>
              <p:nvPr/>
            </p:nvSpPr>
            <p:spPr bwMode="auto">
              <a:xfrm>
                <a:off x="3264" y="3024"/>
                <a:ext cx="96" cy="96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5870" name="Rectangle 83"/>
              <p:cNvSpPr>
                <a:spLocks noChangeArrowheads="1"/>
              </p:cNvSpPr>
              <p:nvPr/>
            </p:nvSpPr>
            <p:spPr bwMode="auto">
              <a:xfrm>
                <a:off x="3168" y="3024"/>
                <a:ext cx="96" cy="96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5871" name="Rectangle 84"/>
              <p:cNvSpPr>
                <a:spLocks noChangeArrowheads="1"/>
              </p:cNvSpPr>
              <p:nvPr/>
            </p:nvSpPr>
            <p:spPr bwMode="auto">
              <a:xfrm>
                <a:off x="3360" y="3024"/>
                <a:ext cx="96" cy="96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5872" name="Rectangle 85"/>
              <p:cNvSpPr>
                <a:spLocks noChangeArrowheads="1"/>
              </p:cNvSpPr>
              <p:nvPr/>
            </p:nvSpPr>
            <p:spPr bwMode="auto">
              <a:xfrm>
                <a:off x="3168" y="3120"/>
                <a:ext cx="96" cy="96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5873" name="Rectangle 86"/>
              <p:cNvSpPr>
                <a:spLocks noChangeArrowheads="1"/>
              </p:cNvSpPr>
              <p:nvPr/>
            </p:nvSpPr>
            <p:spPr bwMode="auto">
              <a:xfrm>
                <a:off x="3360" y="2928"/>
                <a:ext cx="96" cy="96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5874" name="Rectangle 87"/>
              <p:cNvSpPr>
                <a:spLocks noChangeArrowheads="1"/>
              </p:cNvSpPr>
              <p:nvPr/>
            </p:nvSpPr>
            <p:spPr bwMode="auto">
              <a:xfrm>
                <a:off x="3360" y="3120"/>
                <a:ext cx="96" cy="96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5875" name="Rectangle 88"/>
              <p:cNvSpPr>
                <a:spLocks noChangeArrowheads="1"/>
              </p:cNvSpPr>
              <p:nvPr/>
            </p:nvSpPr>
            <p:spPr bwMode="auto">
              <a:xfrm>
                <a:off x="3264" y="2928"/>
                <a:ext cx="96" cy="96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5876" name="Rectangle 90"/>
              <p:cNvSpPr>
                <a:spLocks noChangeArrowheads="1"/>
              </p:cNvSpPr>
              <p:nvPr/>
            </p:nvSpPr>
            <p:spPr bwMode="auto">
              <a:xfrm>
                <a:off x="3264" y="3120"/>
                <a:ext cx="96" cy="96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35866" name="Line 91"/>
            <p:cNvSpPr>
              <a:spLocks noChangeShapeType="1"/>
            </p:cNvSpPr>
            <p:nvPr/>
          </p:nvSpPr>
          <p:spPr bwMode="auto">
            <a:xfrm>
              <a:off x="2688" y="2736"/>
              <a:ext cx="48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35852" name="Group 106"/>
          <p:cNvGrpSpPr>
            <a:grpSpLocks/>
          </p:cNvGrpSpPr>
          <p:nvPr/>
        </p:nvGrpSpPr>
        <p:grpSpPr bwMode="auto">
          <a:xfrm>
            <a:off x="4267200" y="3733800"/>
            <a:ext cx="1219200" cy="776288"/>
            <a:chOff x="2688" y="2352"/>
            <a:chExt cx="768" cy="489"/>
          </a:xfrm>
        </p:grpSpPr>
        <p:grpSp>
          <p:nvGrpSpPr>
            <p:cNvPr id="35853" name="Group 94"/>
            <p:cNvGrpSpPr>
              <a:grpSpLocks/>
            </p:cNvGrpSpPr>
            <p:nvPr/>
          </p:nvGrpSpPr>
          <p:grpSpPr bwMode="auto">
            <a:xfrm>
              <a:off x="3168" y="2352"/>
              <a:ext cx="288" cy="489"/>
              <a:chOff x="3168" y="2352"/>
              <a:chExt cx="288" cy="489"/>
            </a:xfrm>
          </p:grpSpPr>
          <p:sp>
            <p:nvSpPr>
              <p:cNvPr id="35855" name="Rectangle 95"/>
              <p:cNvSpPr>
                <a:spLocks noChangeArrowheads="1"/>
              </p:cNvSpPr>
              <p:nvPr/>
            </p:nvSpPr>
            <p:spPr bwMode="auto">
              <a:xfrm>
                <a:off x="3264" y="2352"/>
                <a:ext cx="96" cy="96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5856" name="Rectangle 96"/>
              <p:cNvSpPr>
                <a:spLocks noChangeArrowheads="1"/>
              </p:cNvSpPr>
              <p:nvPr/>
            </p:nvSpPr>
            <p:spPr bwMode="auto">
              <a:xfrm>
                <a:off x="3264" y="2448"/>
                <a:ext cx="96" cy="96"/>
              </a:xfrm>
              <a:prstGeom prst="rect">
                <a:avLst/>
              </a:prstGeom>
              <a:solidFill>
                <a:srgbClr val="CC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5857" name="Rectangle 97"/>
              <p:cNvSpPr>
                <a:spLocks noChangeArrowheads="1"/>
              </p:cNvSpPr>
              <p:nvPr/>
            </p:nvSpPr>
            <p:spPr bwMode="auto">
              <a:xfrm>
                <a:off x="3168" y="2448"/>
                <a:ext cx="96" cy="96"/>
              </a:xfrm>
              <a:prstGeom prst="rect">
                <a:avLst/>
              </a:prstGeom>
              <a:solidFill>
                <a:srgbClr val="CCFFCC"/>
              </a:solidFill>
              <a:ln w="9525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5858" name="Rectangle 98"/>
              <p:cNvSpPr>
                <a:spLocks noChangeArrowheads="1"/>
              </p:cNvSpPr>
              <p:nvPr/>
            </p:nvSpPr>
            <p:spPr bwMode="auto">
              <a:xfrm>
                <a:off x="3264" y="2544"/>
                <a:ext cx="96" cy="96"/>
              </a:xfrm>
              <a:prstGeom prst="rect">
                <a:avLst/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5859" name="Rectangle 99"/>
              <p:cNvSpPr>
                <a:spLocks noChangeArrowheads="1"/>
              </p:cNvSpPr>
              <p:nvPr/>
            </p:nvSpPr>
            <p:spPr bwMode="auto">
              <a:xfrm>
                <a:off x="3360" y="2448"/>
                <a:ext cx="96" cy="96"/>
              </a:xfrm>
              <a:prstGeom prst="rect">
                <a:avLst/>
              </a:prstGeom>
              <a:solidFill>
                <a:srgbClr val="FFCC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5860" name="Rectangle 100"/>
              <p:cNvSpPr>
                <a:spLocks noChangeArrowheads="1"/>
              </p:cNvSpPr>
              <p:nvPr/>
            </p:nvSpPr>
            <p:spPr bwMode="auto">
              <a:xfrm>
                <a:off x="3168" y="2544"/>
                <a:ext cx="96" cy="96"/>
              </a:xfrm>
              <a:prstGeom prst="rect">
                <a:avLst/>
              </a:prstGeom>
              <a:solidFill>
                <a:srgbClr val="33CC33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5861" name="Rectangle 101"/>
              <p:cNvSpPr>
                <a:spLocks noChangeArrowheads="1"/>
              </p:cNvSpPr>
              <p:nvPr/>
            </p:nvSpPr>
            <p:spPr bwMode="auto">
              <a:xfrm>
                <a:off x="3168" y="2352"/>
                <a:ext cx="96" cy="96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5862" name="Rectangle 102"/>
              <p:cNvSpPr>
                <a:spLocks noChangeArrowheads="1"/>
              </p:cNvSpPr>
              <p:nvPr/>
            </p:nvSpPr>
            <p:spPr bwMode="auto">
              <a:xfrm>
                <a:off x="3360" y="2544"/>
                <a:ext cx="96" cy="96"/>
              </a:xfrm>
              <a:prstGeom prst="rect">
                <a:avLst/>
              </a:prstGeom>
              <a:solidFill>
                <a:srgbClr val="FF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5863" name="Rectangle 103"/>
              <p:cNvSpPr>
                <a:spLocks noChangeArrowheads="1"/>
              </p:cNvSpPr>
              <p:nvPr/>
            </p:nvSpPr>
            <p:spPr bwMode="auto">
              <a:xfrm>
                <a:off x="3360" y="2352"/>
                <a:ext cx="96" cy="96"/>
              </a:xfrm>
              <a:prstGeom prst="rect">
                <a:avLst/>
              </a:prstGeom>
              <a:solidFill>
                <a:srgbClr val="FF33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5864" name="Text Box 104"/>
              <p:cNvSpPr txBox="1">
                <a:spLocks noChangeArrowheads="1"/>
              </p:cNvSpPr>
              <p:nvPr/>
            </p:nvSpPr>
            <p:spPr bwMode="auto">
              <a:xfrm>
                <a:off x="3224" y="2591"/>
                <a:ext cx="203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/>
                  <a:t>5</a:t>
                </a:r>
              </a:p>
            </p:txBody>
          </p:sp>
        </p:grpSp>
        <p:sp>
          <p:nvSpPr>
            <p:cNvPr id="35854" name="Line 105"/>
            <p:cNvSpPr>
              <a:spLocks noChangeShapeType="1"/>
            </p:cNvSpPr>
            <p:nvPr/>
          </p:nvSpPr>
          <p:spPr bwMode="auto">
            <a:xfrm flipV="1">
              <a:off x="2688" y="2496"/>
              <a:ext cx="48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1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8-Puzzle</a:t>
            </a:r>
          </a:p>
        </p:txBody>
      </p:sp>
      <p:grpSp>
        <p:nvGrpSpPr>
          <p:cNvPr id="36867" name="Group 3"/>
          <p:cNvGrpSpPr>
            <a:grpSpLocks/>
          </p:cNvGrpSpPr>
          <p:nvPr/>
        </p:nvGrpSpPr>
        <p:grpSpPr bwMode="auto">
          <a:xfrm>
            <a:off x="1371600" y="3657600"/>
            <a:ext cx="457200" cy="777875"/>
            <a:chOff x="864" y="2304"/>
            <a:chExt cx="288" cy="490"/>
          </a:xfrm>
        </p:grpSpPr>
        <p:sp>
          <p:nvSpPr>
            <p:cNvPr id="36973" name="Rectangle 4"/>
            <p:cNvSpPr>
              <a:spLocks noChangeArrowheads="1"/>
            </p:cNvSpPr>
            <p:nvPr/>
          </p:nvSpPr>
          <p:spPr bwMode="auto">
            <a:xfrm>
              <a:off x="864" y="2304"/>
              <a:ext cx="96" cy="9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974" name="Rectangle 5"/>
            <p:cNvSpPr>
              <a:spLocks noChangeArrowheads="1"/>
            </p:cNvSpPr>
            <p:nvPr/>
          </p:nvSpPr>
          <p:spPr bwMode="auto">
            <a:xfrm>
              <a:off x="960" y="2304"/>
              <a:ext cx="96" cy="96"/>
            </a:xfrm>
            <a:prstGeom prst="rect">
              <a:avLst/>
            </a:prstGeom>
            <a:solidFill>
              <a:srgbClr val="CC66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975" name="Rectangle 6"/>
            <p:cNvSpPr>
              <a:spLocks noChangeArrowheads="1"/>
            </p:cNvSpPr>
            <p:nvPr/>
          </p:nvSpPr>
          <p:spPr bwMode="auto">
            <a:xfrm>
              <a:off x="864" y="2400"/>
              <a:ext cx="96" cy="96"/>
            </a:xfrm>
            <a:prstGeom prst="rect">
              <a:avLst/>
            </a:prstGeom>
            <a:solidFill>
              <a:srgbClr val="CCFFCC"/>
            </a:solidFill>
            <a:ln w="9525">
              <a:solidFill>
                <a:schemeClr val="tx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976" name="Rectangle 7"/>
            <p:cNvSpPr>
              <a:spLocks noChangeArrowheads="1"/>
            </p:cNvSpPr>
            <p:nvPr/>
          </p:nvSpPr>
          <p:spPr bwMode="auto">
            <a:xfrm>
              <a:off x="960" y="2400"/>
              <a:ext cx="96" cy="96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977" name="Rectangle 8"/>
            <p:cNvSpPr>
              <a:spLocks noChangeArrowheads="1"/>
            </p:cNvSpPr>
            <p:nvPr/>
          </p:nvSpPr>
          <p:spPr bwMode="auto">
            <a:xfrm>
              <a:off x="1056" y="2400"/>
              <a:ext cx="96" cy="96"/>
            </a:xfrm>
            <a:prstGeom prst="rect">
              <a:avLst/>
            </a:prstGeom>
            <a:solidFill>
              <a:srgbClr val="FF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978" name="Rectangle 9"/>
            <p:cNvSpPr>
              <a:spLocks noChangeArrowheads="1"/>
            </p:cNvSpPr>
            <p:nvPr/>
          </p:nvSpPr>
          <p:spPr bwMode="auto">
            <a:xfrm>
              <a:off x="864" y="2496"/>
              <a:ext cx="96" cy="96"/>
            </a:xfrm>
            <a:prstGeom prst="rect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979" name="Rectangle 10"/>
            <p:cNvSpPr>
              <a:spLocks noChangeArrowheads="1"/>
            </p:cNvSpPr>
            <p:nvPr/>
          </p:nvSpPr>
          <p:spPr bwMode="auto">
            <a:xfrm>
              <a:off x="960" y="2496"/>
              <a:ext cx="96" cy="9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980" name="Rectangle 11"/>
            <p:cNvSpPr>
              <a:spLocks noChangeArrowheads="1"/>
            </p:cNvSpPr>
            <p:nvPr/>
          </p:nvSpPr>
          <p:spPr bwMode="auto">
            <a:xfrm>
              <a:off x="1056" y="2496"/>
              <a:ext cx="96" cy="96"/>
            </a:xfrm>
            <a:prstGeom prst="rect">
              <a:avLst/>
            </a:prstGeom>
            <a:solidFill>
              <a:srgbClr val="FF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981" name="Rectangle 12"/>
            <p:cNvSpPr>
              <a:spLocks noChangeArrowheads="1"/>
            </p:cNvSpPr>
            <p:nvPr/>
          </p:nvSpPr>
          <p:spPr bwMode="auto">
            <a:xfrm>
              <a:off x="1056" y="2304"/>
              <a:ext cx="96" cy="96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982" name="Text Box 13"/>
            <p:cNvSpPr txBox="1">
              <a:spLocks noChangeArrowheads="1"/>
            </p:cNvSpPr>
            <p:nvPr/>
          </p:nvSpPr>
          <p:spPr bwMode="auto">
            <a:xfrm>
              <a:off x="912" y="2544"/>
              <a:ext cx="203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/>
                <a:t>4</a:t>
              </a:r>
            </a:p>
          </p:txBody>
        </p:sp>
      </p:grpSp>
      <p:grpSp>
        <p:nvGrpSpPr>
          <p:cNvPr id="36868" name="Group 14"/>
          <p:cNvGrpSpPr>
            <a:grpSpLocks/>
          </p:cNvGrpSpPr>
          <p:nvPr/>
        </p:nvGrpSpPr>
        <p:grpSpPr bwMode="auto">
          <a:xfrm>
            <a:off x="7467600" y="4267200"/>
            <a:ext cx="457200" cy="457200"/>
            <a:chOff x="4704" y="2688"/>
            <a:chExt cx="288" cy="288"/>
          </a:xfrm>
        </p:grpSpPr>
        <p:sp>
          <p:nvSpPr>
            <p:cNvPr id="36964" name="Rectangle 15"/>
            <p:cNvSpPr>
              <a:spLocks noChangeArrowheads="1"/>
            </p:cNvSpPr>
            <p:nvPr/>
          </p:nvSpPr>
          <p:spPr bwMode="auto">
            <a:xfrm>
              <a:off x="4800" y="2688"/>
              <a:ext cx="96" cy="9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965" name="Rectangle 16"/>
            <p:cNvSpPr>
              <a:spLocks noChangeArrowheads="1"/>
            </p:cNvSpPr>
            <p:nvPr/>
          </p:nvSpPr>
          <p:spPr bwMode="auto">
            <a:xfrm>
              <a:off x="4704" y="2784"/>
              <a:ext cx="96" cy="96"/>
            </a:xfrm>
            <a:prstGeom prst="rect">
              <a:avLst/>
            </a:prstGeom>
            <a:solidFill>
              <a:srgbClr val="CC66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966" name="Rectangle 17"/>
            <p:cNvSpPr>
              <a:spLocks noChangeArrowheads="1"/>
            </p:cNvSpPr>
            <p:nvPr/>
          </p:nvSpPr>
          <p:spPr bwMode="auto">
            <a:xfrm>
              <a:off x="4704" y="2688"/>
              <a:ext cx="96" cy="96"/>
            </a:xfrm>
            <a:prstGeom prst="rect">
              <a:avLst/>
            </a:prstGeom>
            <a:solidFill>
              <a:srgbClr val="CCFFCC"/>
            </a:solidFill>
            <a:ln w="9525">
              <a:solidFill>
                <a:schemeClr val="tx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967" name="Rectangle 18"/>
            <p:cNvSpPr>
              <a:spLocks noChangeArrowheads="1"/>
            </p:cNvSpPr>
            <p:nvPr/>
          </p:nvSpPr>
          <p:spPr bwMode="auto">
            <a:xfrm>
              <a:off x="4800" y="2880"/>
              <a:ext cx="96" cy="96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968" name="Rectangle 19"/>
            <p:cNvSpPr>
              <a:spLocks noChangeArrowheads="1"/>
            </p:cNvSpPr>
            <p:nvPr/>
          </p:nvSpPr>
          <p:spPr bwMode="auto">
            <a:xfrm>
              <a:off x="4896" y="2784"/>
              <a:ext cx="96" cy="96"/>
            </a:xfrm>
            <a:prstGeom prst="rect">
              <a:avLst/>
            </a:prstGeom>
            <a:solidFill>
              <a:srgbClr val="FF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969" name="Rectangle 20"/>
            <p:cNvSpPr>
              <a:spLocks noChangeArrowheads="1"/>
            </p:cNvSpPr>
            <p:nvPr/>
          </p:nvSpPr>
          <p:spPr bwMode="auto">
            <a:xfrm>
              <a:off x="4704" y="2880"/>
              <a:ext cx="96" cy="96"/>
            </a:xfrm>
            <a:prstGeom prst="rect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970" name="Rectangle 21"/>
            <p:cNvSpPr>
              <a:spLocks noChangeArrowheads="1"/>
            </p:cNvSpPr>
            <p:nvPr/>
          </p:nvSpPr>
          <p:spPr bwMode="auto">
            <a:xfrm>
              <a:off x="4800" y="2784"/>
              <a:ext cx="96" cy="9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971" name="Rectangle 22"/>
            <p:cNvSpPr>
              <a:spLocks noChangeArrowheads="1"/>
            </p:cNvSpPr>
            <p:nvPr/>
          </p:nvSpPr>
          <p:spPr bwMode="auto">
            <a:xfrm>
              <a:off x="4896" y="2880"/>
              <a:ext cx="96" cy="96"/>
            </a:xfrm>
            <a:prstGeom prst="rect">
              <a:avLst/>
            </a:prstGeom>
            <a:solidFill>
              <a:srgbClr val="FF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972" name="Rectangle 23"/>
            <p:cNvSpPr>
              <a:spLocks noChangeArrowheads="1"/>
            </p:cNvSpPr>
            <p:nvPr/>
          </p:nvSpPr>
          <p:spPr bwMode="auto">
            <a:xfrm>
              <a:off x="4896" y="2688"/>
              <a:ext cx="96" cy="96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6869" name="Group 24"/>
          <p:cNvGrpSpPr>
            <a:grpSpLocks/>
          </p:cNvGrpSpPr>
          <p:nvPr/>
        </p:nvGrpSpPr>
        <p:grpSpPr bwMode="auto">
          <a:xfrm>
            <a:off x="1828800" y="3886200"/>
            <a:ext cx="1219200" cy="1006475"/>
            <a:chOff x="1152" y="2448"/>
            <a:chExt cx="768" cy="634"/>
          </a:xfrm>
        </p:grpSpPr>
        <p:grpSp>
          <p:nvGrpSpPr>
            <p:cNvPr id="36952" name="Group 25"/>
            <p:cNvGrpSpPr>
              <a:grpSpLocks/>
            </p:cNvGrpSpPr>
            <p:nvPr/>
          </p:nvGrpSpPr>
          <p:grpSpPr bwMode="auto">
            <a:xfrm>
              <a:off x="1632" y="2592"/>
              <a:ext cx="288" cy="490"/>
              <a:chOff x="1632" y="2592"/>
              <a:chExt cx="288" cy="490"/>
            </a:xfrm>
          </p:grpSpPr>
          <p:sp>
            <p:nvSpPr>
              <p:cNvPr id="36954" name="Rectangle 26"/>
              <p:cNvSpPr>
                <a:spLocks noChangeArrowheads="1"/>
              </p:cNvSpPr>
              <p:nvPr/>
            </p:nvSpPr>
            <p:spPr bwMode="auto">
              <a:xfrm>
                <a:off x="1632" y="2592"/>
                <a:ext cx="96" cy="96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6955" name="Rectangle 27"/>
              <p:cNvSpPr>
                <a:spLocks noChangeArrowheads="1"/>
              </p:cNvSpPr>
              <p:nvPr/>
            </p:nvSpPr>
            <p:spPr bwMode="auto">
              <a:xfrm>
                <a:off x="1728" y="2592"/>
                <a:ext cx="96" cy="96"/>
              </a:xfrm>
              <a:prstGeom prst="rect">
                <a:avLst/>
              </a:prstGeom>
              <a:solidFill>
                <a:srgbClr val="CC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6956" name="Rectangle 28"/>
              <p:cNvSpPr>
                <a:spLocks noChangeArrowheads="1"/>
              </p:cNvSpPr>
              <p:nvPr/>
            </p:nvSpPr>
            <p:spPr bwMode="auto">
              <a:xfrm>
                <a:off x="1632" y="2688"/>
                <a:ext cx="96" cy="96"/>
              </a:xfrm>
              <a:prstGeom prst="rect">
                <a:avLst/>
              </a:prstGeom>
              <a:solidFill>
                <a:srgbClr val="CCFFCC"/>
              </a:solidFill>
              <a:ln w="9525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6957" name="Rectangle 29"/>
              <p:cNvSpPr>
                <a:spLocks noChangeArrowheads="1"/>
              </p:cNvSpPr>
              <p:nvPr/>
            </p:nvSpPr>
            <p:spPr bwMode="auto">
              <a:xfrm>
                <a:off x="1728" y="2784"/>
                <a:ext cx="96" cy="96"/>
              </a:xfrm>
              <a:prstGeom prst="rect">
                <a:avLst/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6958" name="Rectangle 30"/>
              <p:cNvSpPr>
                <a:spLocks noChangeArrowheads="1"/>
              </p:cNvSpPr>
              <p:nvPr/>
            </p:nvSpPr>
            <p:spPr bwMode="auto">
              <a:xfrm>
                <a:off x="1824" y="2688"/>
                <a:ext cx="96" cy="96"/>
              </a:xfrm>
              <a:prstGeom prst="rect">
                <a:avLst/>
              </a:prstGeom>
              <a:solidFill>
                <a:srgbClr val="FFCC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6959" name="Rectangle 31"/>
              <p:cNvSpPr>
                <a:spLocks noChangeArrowheads="1"/>
              </p:cNvSpPr>
              <p:nvPr/>
            </p:nvSpPr>
            <p:spPr bwMode="auto">
              <a:xfrm>
                <a:off x="1632" y="2784"/>
                <a:ext cx="96" cy="96"/>
              </a:xfrm>
              <a:prstGeom prst="rect">
                <a:avLst/>
              </a:prstGeom>
              <a:solidFill>
                <a:srgbClr val="33CC33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6960" name="Rectangle 32"/>
              <p:cNvSpPr>
                <a:spLocks noChangeArrowheads="1"/>
              </p:cNvSpPr>
              <p:nvPr/>
            </p:nvSpPr>
            <p:spPr bwMode="auto">
              <a:xfrm>
                <a:off x="1728" y="2688"/>
                <a:ext cx="96" cy="96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6961" name="Rectangle 33"/>
              <p:cNvSpPr>
                <a:spLocks noChangeArrowheads="1"/>
              </p:cNvSpPr>
              <p:nvPr/>
            </p:nvSpPr>
            <p:spPr bwMode="auto">
              <a:xfrm>
                <a:off x="1824" y="2784"/>
                <a:ext cx="96" cy="96"/>
              </a:xfrm>
              <a:prstGeom prst="rect">
                <a:avLst/>
              </a:prstGeom>
              <a:solidFill>
                <a:srgbClr val="FF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6962" name="Rectangle 34"/>
              <p:cNvSpPr>
                <a:spLocks noChangeArrowheads="1"/>
              </p:cNvSpPr>
              <p:nvPr/>
            </p:nvSpPr>
            <p:spPr bwMode="auto">
              <a:xfrm>
                <a:off x="1824" y="2592"/>
                <a:ext cx="96" cy="96"/>
              </a:xfrm>
              <a:prstGeom prst="rect">
                <a:avLst/>
              </a:prstGeom>
              <a:solidFill>
                <a:srgbClr val="FF33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6963" name="Text Box 35"/>
              <p:cNvSpPr txBox="1">
                <a:spLocks noChangeArrowheads="1"/>
              </p:cNvSpPr>
              <p:nvPr/>
            </p:nvSpPr>
            <p:spPr bwMode="auto">
              <a:xfrm>
                <a:off x="1680" y="2832"/>
                <a:ext cx="203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/>
                  <a:t>4</a:t>
                </a:r>
              </a:p>
            </p:txBody>
          </p:sp>
        </p:grpSp>
        <p:sp>
          <p:nvSpPr>
            <p:cNvPr id="36953" name="Line 36"/>
            <p:cNvSpPr>
              <a:spLocks noChangeShapeType="1"/>
            </p:cNvSpPr>
            <p:nvPr/>
          </p:nvSpPr>
          <p:spPr bwMode="auto">
            <a:xfrm>
              <a:off x="1152" y="2448"/>
              <a:ext cx="48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36870" name="Group 37"/>
          <p:cNvGrpSpPr>
            <a:grpSpLocks/>
          </p:cNvGrpSpPr>
          <p:nvPr/>
        </p:nvGrpSpPr>
        <p:grpSpPr bwMode="auto">
          <a:xfrm>
            <a:off x="1828800" y="3886200"/>
            <a:ext cx="1219200" cy="2225675"/>
            <a:chOff x="1152" y="2448"/>
            <a:chExt cx="768" cy="1402"/>
          </a:xfrm>
        </p:grpSpPr>
        <p:grpSp>
          <p:nvGrpSpPr>
            <p:cNvPr id="36939" name="Group 38"/>
            <p:cNvGrpSpPr>
              <a:grpSpLocks/>
            </p:cNvGrpSpPr>
            <p:nvPr/>
          </p:nvGrpSpPr>
          <p:grpSpPr bwMode="auto">
            <a:xfrm>
              <a:off x="1632" y="3360"/>
              <a:ext cx="288" cy="490"/>
              <a:chOff x="1632" y="3360"/>
              <a:chExt cx="288" cy="490"/>
            </a:xfrm>
          </p:grpSpPr>
          <p:sp>
            <p:nvSpPr>
              <p:cNvPr id="36941" name="Text Box 39"/>
              <p:cNvSpPr txBox="1">
                <a:spLocks noChangeArrowheads="1"/>
              </p:cNvSpPr>
              <p:nvPr/>
            </p:nvSpPr>
            <p:spPr bwMode="auto">
              <a:xfrm>
                <a:off x="1680" y="3600"/>
                <a:ext cx="203" cy="250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/>
                  <a:t>6</a:t>
                </a:r>
              </a:p>
            </p:txBody>
          </p:sp>
          <p:grpSp>
            <p:nvGrpSpPr>
              <p:cNvPr id="36942" name="Group 40"/>
              <p:cNvGrpSpPr>
                <a:grpSpLocks/>
              </p:cNvGrpSpPr>
              <p:nvPr/>
            </p:nvGrpSpPr>
            <p:grpSpPr bwMode="auto">
              <a:xfrm>
                <a:off x="1632" y="3360"/>
                <a:ext cx="288" cy="288"/>
                <a:chOff x="1632" y="3360"/>
                <a:chExt cx="288" cy="288"/>
              </a:xfrm>
            </p:grpSpPr>
            <p:sp>
              <p:nvSpPr>
                <p:cNvPr id="36943" name="Rectangle 41"/>
                <p:cNvSpPr>
                  <a:spLocks noChangeArrowheads="1"/>
                </p:cNvSpPr>
                <p:nvPr/>
              </p:nvSpPr>
              <p:spPr bwMode="auto">
                <a:xfrm>
                  <a:off x="1632" y="3360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6944" name="Rectangle 42"/>
                <p:cNvSpPr>
                  <a:spLocks noChangeArrowheads="1"/>
                </p:cNvSpPr>
                <p:nvPr/>
              </p:nvSpPr>
              <p:spPr bwMode="auto">
                <a:xfrm>
                  <a:off x="1728" y="3360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6945" name="Rectangle 43"/>
                <p:cNvSpPr>
                  <a:spLocks noChangeArrowheads="1"/>
                </p:cNvSpPr>
                <p:nvPr/>
              </p:nvSpPr>
              <p:spPr bwMode="auto">
                <a:xfrm>
                  <a:off x="1632" y="3456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2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6946" name="Rectangle 44"/>
                <p:cNvSpPr>
                  <a:spLocks noChangeArrowheads="1"/>
                </p:cNvSpPr>
                <p:nvPr/>
              </p:nvSpPr>
              <p:spPr bwMode="auto">
                <a:xfrm>
                  <a:off x="1728" y="3456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6947" name="Rectangle 45"/>
                <p:cNvSpPr>
                  <a:spLocks noChangeArrowheads="1"/>
                </p:cNvSpPr>
                <p:nvPr/>
              </p:nvSpPr>
              <p:spPr bwMode="auto">
                <a:xfrm>
                  <a:off x="1824" y="3456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6948" name="Rectangle 46"/>
                <p:cNvSpPr>
                  <a:spLocks noChangeArrowheads="1"/>
                </p:cNvSpPr>
                <p:nvPr/>
              </p:nvSpPr>
              <p:spPr bwMode="auto">
                <a:xfrm>
                  <a:off x="1632" y="3552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6949" name="Rectangle 47"/>
                <p:cNvSpPr>
                  <a:spLocks noChangeArrowheads="1"/>
                </p:cNvSpPr>
                <p:nvPr/>
              </p:nvSpPr>
              <p:spPr bwMode="auto">
                <a:xfrm>
                  <a:off x="1824" y="3552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6950" name="Rectangle 48"/>
                <p:cNvSpPr>
                  <a:spLocks noChangeArrowheads="1"/>
                </p:cNvSpPr>
                <p:nvPr/>
              </p:nvSpPr>
              <p:spPr bwMode="auto">
                <a:xfrm>
                  <a:off x="1728" y="3552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6951" name="Rectangle 49"/>
                <p:cNvSpPr>
                  <a:spLocks noChangeArrowheads="1"/>
                </p:cNvSpPr>
                <p:nvPr/>
              </p:nvSpPr>
              <p:spPr bwMode="auto">
                <a:xfrm>
                  <a:off x="1824" y="3360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sp>
          <p:nvSpPr>
            <p:cNvPr id="36940" name="Line 50"/>
            <p:cNvSpPr>
              <a:spLocks noChangeShapeType="1"/>
            </p:cNvSpPr>
            <p:nvPr/>
          </p:nvSpPr>
          <p:spPr bwMode="auto">
            <a:xfrm>
              <a:off x="1152" y="2448"/>
              <a:ext cx="480" cy="10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36871" name="Text Box 51"/>
          <p:cNvSpPr txBox="1">
            <a:spLocks noChangeArrowheads="1"/>
          </p:cNvSpPr>
          <p:nvPr/>
        </p:nvSpPr>
        <p:spPr bwMode="auto">
          <a:xfrm>
            <a:off x="3048000" y="762000"/>
            <a:ext cx="5318125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CC6600"/>
                </a:solidFill>
              </a:rPr>
              <a:t>f(N) = g(N) + h(N) </a:t>
            </a:r>
          </a:p>
          <a:p>
            <a:r>
              <a:rPr lang="en-US" dirty="0">
                <a:solidFill>
                  <a:srgbClr val="CC6600"/>
                </a:solidFill>
              </a:rPr>
              <a:t>with h(N) = number of misplaced tiles</a:t>
            </a:r>
          </a:p>
        </p:txBody>
      </p:sp>
      <p:sp>
        <p:nvSpPr>
          <p:cNvPr id="36872" name="Text Box 52"/>
          <p:cNvSpPr txBox="1">
            <a:spLocks noChangeArrowheads="1"/>
          </p:cNvSpPr>
          <p:nvPr/>
        </p:nvSpPr>
        <p:spPr bwMode="auto">
          <a:xfrm>
            <a:off x="685800" y="4495800"/>
            <a:ext cx="13858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Cutoff=5</a:t>
            </a:r>
          </a:p>
        </p:txBody>
      </p:sp>
      <p:grpSp>
        <p:nvGrpSpPr>
          <p:cNvPr id="36873" name="Group 53"/>
          <p:cNvGrpSpPr>
            <a:grpSpLocks/>
          </p:cNvGrpSpPr>
          <p:nvPr/>
        </p:nvGrpSpPr>
        <p:grpSpPr bwMode="auto">
          <a:xfrm>
            <a:off x="3048000" y="4343400"/>
            <a:ext cx="1219200" cy="1781175"/>
            <a:chOff x="1920" y="2736"/>
            <a:chExt cx="768" cy="1122"/>
          </a:xfrm>
        </p:grpSpPr>
        <p:grpSp>
          <p:nvGrpSpPr>
            <p:cNvPr id="36926" name="Group 54"/>
            <p:cNvGrpSpPr>
              <a:grpSpLocks/>
            </p:cNvGrpSpPr>
            <p:nvPr/>
          </p:nvGrpSpPr>
          <p:grpSpPr bwMode="auto">
            <a:xfrm>
              <a:off x="2400" y="3360"/>
              <a:ext cx="288" cy="498"/>
              <a:chOff x="2400" y="3360"/>
              <a:chExt cx="288" cy="498"/>
            </a:xfrm>
          </p:grpSpPr>
          <p:sp>
            <p:nvSpPr>
              <p:cNvPr id="36928" name="Text Box 55"/>
              <p:cNvSpPr txBox="1">
                <a:spLocks noChangeArrowheads="1"/>
              </p:cNvSpPr>
              <p:nvPr/>
            </p:nvSpPr>
            <p:spPr bwMode="auto">
              <a:xfrm>
                <a:off x="2448" y="3608"/>
                <a:ext cx="203" cy="250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/>
                  <a:t>6</a:t>
                </a:r>
              </a:p>
            </p:txBody>
          </p:sp>
          <p:grpSp>
            <p:nvGrpSpPr>
              <p:cNvPr id="36929" name="Group 56"/>
              <p:cNvGrpSpPr>
                <a:grpSpLocks/>
              </p:cNvGrpSpPr>
              <p:nvPr/>
            </p:nvGrpSpPr>
            <p:grpSpPr bwMode="auto">
              <a:xfrm>
                <a:off x="2400" y="3360"/>
                <a:ext cx="288" cy="288"/>
                <a:chOff x="2400" y="3360"/>
                <a:chExt cx="288" cy="288"/>
              </a:xfrm>
            </p:grpSpPr>
            <p:sp>
              <p:nvSpPr>
                <p:cNvPr id="36930" name="Rectangle 57"/>
                <p:cNvSpPr>
                  <a:spLocks noChangeArrowheads="1"/>
                </p:cNvSpPr>
                <p:nvPr/>
              </p:nvSpPr>
              <p:spPr bwMode="auto">
                <a:xfrm>
                  <a:off x="2400" y="3360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6931" name="Rectangle 58"/>
                <p:cNvSpPr>
                  <a:spLocks noChangeArrowheads="1"/>
                </p:cNvSpPr>
                <p:nvPr/>
              </p:nvSpPr>
              <p:spPr bwMode="auto">
                <a:xfrm>
                  <a:off x="2496" y="3360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6932" name="Rectangle 59"/>
                <p:cNvSpPr>
                  <a:spLocks noChangeArrowheads="1"/>
                </p:cNvSpPr>
                <p:nvPr/>
              </p:nvSpPr>
              <p:spPr bwMode="auto">
                <a:xfrm>
                  <a:off x="2400" y="3456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2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6933" name="Rectangle 60"/>
                <p:cNvSpPr>
                  <a:spLocks noChangeArrowheads="1"/>
                </p:cNvSpPr>
                <p:nvPr/>
              </p:nvSpPr>
              <p:spPr bwMode="auto">
                <a:xfrm>
                  <a:off x="2496" y="3552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6934" name="Rectangle 61"/>
                <p:cNvSpPr>
                  <a:spLocks noChangeArrowheads="1"/>
                </p:cNvSpPr>
                <p:nvPr/>
              </p:nvSpPr>
              <p:spPr bwMode="auto">
                <a:xfrm>
                  <a:off x="2496" y="3456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6935" name="Rectangle 62"/>
                <p:cNvSpPr>
                  <a:spLocks noChangeArrowheads="1"/>
                </p:cNvSpPr>
                <p:nvPr/>
              </p:nvSpPr>
              <p:spPr bwMode="auto">
                <a:xfrm>
                  <a:off x="2400" y="3552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6936" name="Rectangle 63"/>
                <p:cNvSpPr>
                  <a:spLocks noChangeArrowheads="1"/>
                </p:cNvSpPr>
                <p:nvPr/>
              </p:nvSpPr>
              <p:spPr bwMode="auto">
                <a:xfrm>
                  <a:off x="2592" y="3456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6937" name="Rectangle 64"/>
                <p:cNvSpPr>
                  <a:spLocks noChangeArrowheads="1"/>
                </p:cNvSpPr>
                <p:nvPr/>
              </p:nvSpPr>
              <p:spPr bwMode="auto">
                <a:xfrm>
                  <a:off x="2592" y="3552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6938" name="Rectangle 65"/>
                <p:cNvSpPr>
                  <a:spLocks noChangeArrowheads="1"/>
                </p:cNvSpPr>
                <p:nvPr/>
              </p:nvSpPr>
              <p:spPr bwMode="auto">
                <a:xfrm>
                  <a:off x="2592" y="3360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sp>
          <p:nvSpPr>
            <p:cNvPr id="36927" name="Line 66"/>
            <p:cNvSpPr>
              <a:spLocks noChangeShapeType="1"/>
            </p:cNvSpPr>
            <p:nvPr/>
          </p:nvSpPr>
          <p:spPr bwMode="auto">
            <a:xfrm>
              <a:off x="1920" y="2736"/>
              <a:ext cx="480" cy="76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36874" name="Group 67"/>
          <p:cNvGrpSpPr>
            <a:grpSpLocks/>
          </p:cNvGrpSpPr>
          <p:nvPr/>
        </p:nvGrpSpPr>
        <p:grpSpPr bwMode="auto">
          <a:xfrm>
            <a:off x="3048000" y="4114800"/>
            <a:ext cx="1219200" cy="776288"/>
            <a:chOff x="1920" y="2592"/>
            <a:chExt cx="768" cy="489"/>
          </a:xfrm>
        </p:grpSpPr>
        <p:grpSp>
          <p:nvGrpSpPr>
            <p:cNvPr id="36914" name="Group 68"/>
            <p:cNvGrpSpPr>
              <a:grpSpLocks/>
            </p:cNvGrpSpPr>
            <p:nvPr/>
          </p:nvGrpSpPr>
          <p:grpSpPr bwMode="auto">
            <a:xfrm>
              <a:off x="2400" y="2592"/>
              <a:ext cx="288" cy="489"/>
              <a:chOff x="2400" y="2592"/>
              <a:chExt cx="288" cy="489"/>
            </a:xfrm>
          </p:grpSpPr>
          <p:sp>
            <p:nvSpPr>
              <p:cNvPr id="36916" name="Rectangle 69"/>
              <p:cNvSpPr>
                <a:spLocks noChangeArrowheads="1"/>
              </p:cNvSpPr>
              <p:nvPr/>
            </p:nvSpPr>
            <p:spPr bwMode="auto">
              <a:xfrm>
                <a:off x="2400" y="2592"/>
                <a:ext cx="96" cy="96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6917" name="Rectangle 70"/>
              <p:cNvSpPr>
                <a:spLocks noChangeArrowheads="1"/>
              </p:cNvSpPr>
              <p:nvPr/>
            </p:nvSpPr>
            <p:spPr bwMode="auto">
              <a:xfrm>
                <a:off x="2496" y="2688"/>
                <a:ext cx="96" cy="96"/>
              </a:xfrm>
              <a:prstGeom prst="rect">
                <a:avLst/>
              </a:prstGeom>
              <a:solidFill>
                <a:srgbClr val="CC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6918" name="Rectangle 71"/>
              <p:cNvSpPr>
                <a:spLocks noChangeArrowheads="1"/>
              </p:cNvSpPr>
              <p:nvPr/>
            </p:nvSpPr>
            <p:spPr bwMode="auto">
              <a:xfrm>
                <a:off x="2400" y="2688"/>
                <a:ext cx="96" cy="96"/>
              </a:xfrm>
              <a:prstGeom prst="rect">
                <a:avLst/>
              </a:prstGeom>
              <a:solidFill>
                <a:srgbClr val="CCFFCC"/>
              </a:solidFill>
              <a:ln w="9525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6919" name="Rectangle 72"/>
              <p:cNvSpPr>
                <a:spLocks noChangeArrowheads="1"/>
              </p:cNvSpPr>
              <p:nvPr/>
            </p:nvSpPr>
            <p:spPr bwMode="auto">
              <a:xfrm>
                <a:off x="2496" y="2784"/>
                <a:ext cx="96" cy="96"/>
              </a:xfrm>
              <a:prstGeom prst="rect">
                <a:avLst/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6920" name="Rectangle 73"/>
              <p:cNvSpPr>
                <a:spLocks noChangeArrowheads="1"/>
              </p:cNvSpPr>
              <p:nvPr/>
            </p:nvSpPr>
            <p:spPr bwMode="auto">
              <a:xfrm>
                <a:off x="2592" y="2688"/>
                <a:ext cx="96" cy="96"/>
              </a:xfrm>
              <a:prstGeom prst="rect">
                <a:avLst/>
              </a:prstGeom>
              <a:solidFill>
                <a:srgbClr val="FFCC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6921" name="Rectangle 74"/>
              <p:cNvSpPr>
                <a:spLocks noChangeArrowheads="1"/>
              </p:cNvSpPr>
              <p:nvPr/>
            </p:nvSpPr>
            <p:spPr bwMode="auto">
              <a:xfrm>
                <a:off x="2400" y="2784"/>
                <a:ext cx="96" cy="96"/>
              </a:xfrm>
              <a:prstGeom prst="rect">
                <a:avLst/>
              </a:prstGeom>
              <a:solidFill>
                <a:srgbClr val="33CC33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6922" name="Rectangle 75"/>
              <p:cNvSpPr>
                <a:spLocks noChangeArrowheads="1"/>
              </p:cNvSpPr>
              <p:nvPr/>
            </p:nvSpPr>
            <p:spPr bwMode="auto">
              <a:xfrm>
                <a:off x="2496" y="2592"/>
                <a:ext cx="96" cy="96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6923" name="Rectangle 76"/>
              <p:cNvSpPr>
                <a:spLocks noChangeArrowheads="1"/>
              </p:cNvSpPr>
              <p:nvPr/>
            </p:nvSpPr>
            <p:spPr bwMode="auto">
              <a:xfrm>
                <a:off x="2592" y="2784"/>
                <a:ext cx="96" cy="96"/>
              </a:xfrm>
              <a:prstGeom prst="rect">
                <a:avLst/>
              </a:prstGeom>
              <a:solidFill>
                <a:srgbClr val="FF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6924" name="Rectangle 77"/>
              <p:cNvSpPr>
                <a:spLocks noChangeArrowheads="1"/>
              </p:cNvSpPr>
              <p:nvPr/>
            </p:nvSpPr>
            <p:spPr bwMode="auto">
              <a:xfrm>
                <a:off x="2592" y="2592"/>
                <a:ext cx="96" cy="96"/>
              </a:xfrm>
              <a:prstGeom prst="rect">
                <a:avLst/>
              </a:prstGeom>
              <a:solidFill>
                <a:srgbClr val="FF33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6925" name="Text Box 78"/>
              <p:cNvSpPr txBox="1">
                <a:spLocks noChangeArrowheads="1"/>
              </p:cNvSpPr>
              <p:nvPr/>
            </p:nvSpPr>
            <p:spPr bwMode="auto">
              <a:xfrm>
                <a:off x="2456" y="2831"/>
                <a:ext cx="203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/>
                  <a:t>5</a:t>
                </a:r>
              </a:p>
            </p:txBody>
          </p:sp>
        </p:grpSp>
        <p:sp>
          <p:nvSpPr>
            <p:cNvPr id="36915" name="Line 79"/>
            <p:cNvSpPr>
              <a:spLocks noChangeShapeType="1"/>
            </p:cNvSpPr>
            <p:nvPr/>
          </p:nvSpPr>
          <p:spPr bwMode="auto">
            <a:xfrm>
              <a:off x="1920" y="2736"/>
              <a:ext cx="48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36875" name="Group 80"/>
          <p:cNvGrpSpPr>
            <a:grpSpLocks/>
          </p:cNvGrpSpPr>
          <p:nvPr/>
        </p:nvGrpSpPr>
        <p:grpSpPr bwMode="auto">
          <a:xfrm>
            <a:off x="4267200" y="4343400"/>
            <a:ext cx="1219200" cy="1081088"/>
            <a:chOff x="2688" y="2736"/>
            <a:chExt cx="768" cy="681"/>
          </a:xfrm>
        </p:grpSpPr>
        <p:grpSp>
          <p:nvGrpSpPr>
            <p:cNvPr id="36902" name="Group 81"/>
            <p:cNvGrpSpPr>
              <a:grpSpLocks/>
            </p:cNvGrpSpPr>
            <p:nvPr/>
          </p:nvGrpSpPr>
          <p:grpSpPr bwMode="auto">
            <a:xfrm>
              <a:off x="3168" y="2928"/>
              <a:ext cx="288" cy="489"/>
              <a:chOff x="3168" y="2928"/>
              <a:chExt cx="288" cy="489"/>
            </a:xfrm>
          </p:grpSpPr>
          <p:sp>
            <p:nvSpPr>
              <p:cNvPr id="36904" name="Text Box 82"/>
              <p:cNvSpPr txBox="1">
                <a:spLocks noChangeArrowheads="1"/>
              </p:cNvSpPr>
              <p:nvPr/>
            </p:nvSpPr>
            <p:spPr bwMode="auto">
              <a:xfrm>
                <a:off x="3224" y="3167"/>
                <a:ext cx="203" cy="250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/>
                  <a:t>7</a:t>
                </a:r>
              </a:p>
            </p:txBody>
          </p:sp>
          <p:sp>
            <p:nvSpPr>
              <p:cNvPr id="36905" name="Rectangle 83"/>
              <p:cNvSpPr>
                <a:spLocks noChangeArrowheads="1"/>
              </p:cNvSpPr>
              <p:nvPr/>
            </p:nvSpPr>
            <p:spPr bwMode="auto">
              <a:xfrm>
                <a:off x="3168" y="2928"/>
                <a:ext cx="96" cy="96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6906" name="Rectangle 84"/>
              <p:cNvSpPr>
                <a:spLocks noChangeArrowheads="1"/>
              </p:cNvSpPr>
              <p:nvPr/>
            </p:nvSpPr>
            <p:spPr bwMode="auto">
              <a:xfrm>
                <a:off x="3264" y="3024"/>
                <a:ext cx="96" cy="96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6907" name="Rectangle 85"/>
              <p:cNvSpPr>
                <a:spLocks noChangeArrowheads="1"/>
              </p:cNvSpPr>
              <p:nvPr/>
            </p:nvSpPr>
            <p:spPr bwMode="auto">
              <a:xfrm>
                <a:off x="3168" y="3024"/>
                <a:ext cx="96" cy="96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6908" name="Rectangle 86"/>
              <p:cNvSpPr>
                <a:spLocks noChangeArrowheads="1"/>
              </p:cNvSpPr>
              <p:nvPr/>
            </p:nvSpPr>
            <p:spPr bwMode="auto">
              <a:xfrm>
                <a:off x="3360" y="3024"/>
                <a:ext cx="96" cy="96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6909" name="Rectangle 87"/>
              <p:cNvSpPr>
                <a:spLocks noChangeArrowheads="1"/>
              </p:cNvSpPr>
              <p:nvPr/>
            </p:nvSpPr>
            <p:spPr bwMode="auto">
              <a:xfrm>
                <a:off x="3168" y="3120"/>
                <a:ext cx="96" cy="96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6910" name="Rectangle 88"/>
              <p:cNvSpPr>
                <a:spLocks noChangeArrowheads="1"/>
              </p:cNvSpPr>
              <p:nvPr/>
            </p:nvSpPr>
            <p:spPr bwMode="auto">
              <a:xfrm>
                <a:off x="3360" y="2928"/>
                <a:ext cx="96" cy="96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6911" name="Rectangle 89"/>
              <p:cNvSpPr>
                <a:spLocks noChangeArrowheads="1"/>
              </p:cNvSpPr>
              <p:nvPr/>
            </p:nvSpPr>
            <p:spPr bwMode="auto">
              <a:xfrm>
                <a:off x="3360" y="3120"/>
                <a:ext cx="96" cy="96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6912" name="Rectangle 90"/>
              <p:cNvSpPr>
                <a:spLocks noChangeArrowheads="1"/>
              </p:cNvSpPr>
              <p:nvPr/>
            </p:nvSpPr>
            <p:spPr bwMode="auto">
              <a:xfrm>
                <a:off x="3264" y="2928"/>
                <a:ext cx="96" cy="96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6913" name="Rectangle 91"/>
              <p:cNvSpPr>
                <a:spLocks noChangeArrowheads="1"/>
              </p:cNvSpPr>
              <p:nvPr/>
            </p:nvSpPr>
            <p:spPr bwMode="auto">
              <a:xfrm>
                <a:off x="3264" y="3120"/>
                <a:ext cx="96" cy="96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36903" name="Line 92"/>
            <p:cNvSpPr>
              <a:spLocks noChangeShapeType="1"/>
            </p:cNvSpPr>
            <p:nvPr/>
          </p:nvSpPr>
          <p:spPr bwMode="auto">
            <a:xfrm>
              <a:off x="2688" y="2736"/>
              <a:ext cx="48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36876" name="Group 93"/>
          <p:cNvGrpSpPr>
            <a:grpSpLocks/>
          </p:cNvGrpSpPr>
          <p:nvPr/>
        </p:nvGrpSpPr>
        <p:grpSpPr bwMode="auto">
          <a:xfrm>
            <a:off x="4267200" y="3733800"/>
            <a:ext cx="1219200" cy="776288"/>
            <a:chOff x="2688" y="2352"/>
            <a:chExt cx="768" cy="489"/>
          </a:xfrm>
        </p:grpSpPr>
        <p:grpSp>
          <p:nvGrpSpPr>
            <p:cNvPr id="36890" name="Group 94"/>
            <p:cNvGrpSpPr>
              <a:grpSpLocks/>
            </p:cNvGrpSpPr>
            <p:nvPr/>
          </p:nvGrpSpPr>
          <p:grpSpPr bwMode="auto">
            <a:xfrm>
              <a:off x="3168" y="2352"/>
              <a:ext cx="288" cy="489"/>
              <a:chOff x="3168" y="2352"/>
              <a:chExt cx="288" cy="489"/>
            </a:xfrm>
          </p:grpSpPr>
          <p:sp>
            <p:nvSpPr>
              <p:cNvPr id="36892" name="Rectangle 95"/>
              <p:cNvSpPr>
                <a:spLocks noChangeArrowheads="1"/>
              </p:cNvSpPr>
              <p:nvPr/>
            </p:nvSpPr>
            <p:spPr bwMode="auto">
              <a:xfrm>
                <a:off x="3264" y="2352"/>
                <a:ext cx="96" cy="96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6893" name="Rectangle 96"/>
              <p:cNvSpPr>
                <a:spLocks noChangeArrowheads="1"/>
              </p:cNvSpPr>
              <p:nvPr/>
            </p:nvSpPr>
            <p:spPr bwMode="auto">
              <a:xfrm>
                <a:off x="3264" y="2448"/>
                <a:ext cx="96" cy="96"/>
              </a:xfrm>
              <a:prstGeom prst="rect">
                <a:avLst/>
              </a:prstGeom>
              <a:solidFill>
                <a:srgbClr val="CC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6894" name="Rectangle 97"/>
              <p:cNvSpPr>
                <a:spLocks noChangeArrowheads="1"/>
              </p:cNvSpPr>
              <p:nvPr/>
            </p:nvSpPr>
            <p:spPr bwMode="auto">
              <a:xfrm>
                <a:off x="3168" y="2448"/>
                <a:ext cx="96" cy="96"/>
              </a:xfrm>
              <a:prstGeom prst="rect">
                <a:avLst/>
              </a:prstGeom>
              <a:solidFill>
                <a:srgbClr val="CCFFCC"/>
              </a:solidFill>
              <a:ln w="9525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6895" name="Rectangle 98"/>
              <p:cNvSpPr>
                <a:spLocks noChangeArrowheads="1"/>
              </p:cNvSpPr>
              <p:nvPr/>
            </p:nvSpPr>
            <p:spPr bwMode="auto">
              <a:xfrm>
                <a:off x="3264" y="2544"/>
                <a:ext cx="96" cy="96"/>
              </a:xfrm>
              <a:prstGeom prst="rect">
                <a:avLst/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6896" name="Rectangle 99"/>
              <p:cNvSpPr>
                <a:spLocks noChangeArrowheads="1"/>
              </p:cNvSpPr>
              <p:nvPr/>
            </p:nvSpPr>
            <p:spPr bwMode="auto">
              <a:xfrm>
                <a:off x="3360" y="2448"/>
                <a:ext cx="96" cy="96"/>
              </a:xfrm>
              <a:prstGeom prst="rect">
                <a:avLst/>
              </a:prstGeom>
              <a:solidFill>
                <a:srgbClr val="FFCC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6897" name="Rectangle 100"/>
              <p:cNvSpPr>
                <a:spLocks noChangeArrowheads="1"/>
              </p:cNvSpPr>
              <p:nvPr/>
            </p:nvSpPr>
            <p:spPr bwMode="auto">
              <a:xfrm>
                <a:off x="3168" y="2544"/>
                <a:ext cx="96" cy="96"/>
              </a:xfrm>
              <a:prstGeom prst="rect">
                <a:avLst/>
              </a:prstGeom>
              <a:solidFill>
                <a:srgbClr val="33CC33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6898" name="Rectangle 101"/>
              <p:cNvSpPr>
                <a:spLocks noChangeArrowheads="1"/>
              </p:cNvSpPr>
              <p:nvPr/>
            </p:nvSpPr>
            <p:spPr bwMode="auto">
              <a:xfrm>
                <a:off x="3168" y="2352"/>
                <a:ext cx="96" cy="96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6899" name="Rectangle 102"/>
              <p:cNvSpPr>
                <a:spLocks noChangeArrowheads="1"/>
              </p:cNvSpPr>
              <p:nvPr/>
            </p:nvSpPr>
            <p:spPr bwMode="auto">
              <a:xfrm>
                <a:off x="3360" y="2544"/>
                <a:ext cx="96" cy="96"/>
              </a:xfrm>
              <a:prstGeom prst="rect">
                <a:avLst/>
              </a:prstGeom>
              <a:solidFill>
                <a:srgbClr val="FF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6900" name="Rectangle 103"/>
              <p:cNvSpPr>
                <a:spLocks noChangeArrowheads="1"/>
              </p:cNvSpPr>
              <p:nvPr/>
            </p:nvSpPr>
            <p:spPr bwMode="auto">
              <a:xfrm>
                <a:off x="3360" y="2352"/>
                <a:ext cx="96" cy="96"/>
              </a:xfrm>
              <a:prstGeom prst="rect">
                <a:avLst/>
              </a:prstGeom>
              <a:solidFill>
                <a:srgbClr val="FF33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6901" name="Text Box 104"/>
              <p:cNvSpPr txBox="1">
                <a:spLocks noChangeArrowheads="1"/>
              </p:cNvSpPr>
              <p:nvPr/>
            </p:nvSpPr>
            <p:spPr bwMode="auto">
              <a:xfrm>
                <a:off x="3224" y="2591"/>
                <a:ext cx="203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/>
                  <a:t>5</a:t>
                </a:r>
              </a:p>
            </p:txBody>
          </p:sp>
        </p:grpSp>
        <p:sp>
          <p:nvSpPr>
            <p:cNvPr id="36891" name="Line 105"/>
            <p:cNvSpPr>
              <a:spLocks noChangeShapeType="1"/>
            </p:cNvSpPr>
            <p:nvPr/>
          </p:nvSpPr>
          <p:spPr bwMode="auto">
            <a:xfrm flipV="1">
              <a:off x="2688" y="2496"/>
              <a:ext cx="48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36877" name="Group 106"/>
          <p:cNvGrpSpPr>
            <a:grpSpLocks/>
          </p:cNvGrpSpPr>
          <p:nvPr/>
        </p:nvGrpSpPr>
        <p:grpSpPr bwMode="auto">
          <a:xfrm>
            <a:off x="5486400" y="3733800"/>
            <a:ext cx="1219200" cy="776288"/>
            <a:chOff x="3456" y="2352"/>
            <a:chExt cx="768" cy="489"/>
          </a:xfrm>
        </p:grpSpPr>
        <p:grpSp>
          <p:nvGrpSpPr>
            <p:cNvPr id="36878" name="Group 107"/>
            <p:cNvGrpSpPr>
              <a:grpSpLocks/>
            </p:cNvGrpSpPr>
            <p:nvPr/>
          </p:nvGrpSpPr>
          <p:grpSpPr bwMode="auto">
            <a:xfrm>
              <a:off x="3936" y="2352"/>
              <a:ext cx="288" cy="489"/>
              <a:chOff x="3936" y="2352"/>
              <a:chExt cx="288" cy="489"/>
            </a:xfrm>
          </p:grpSpPr>
          <p:sp>
            <p:nvSpPr>
              <p:cNvPr id="36880" name="Rectangle 108"/>
              <p:cNvSpPr>
                <a:spLocks noChangeArrowheads="1"/>
              </p:cNvSpPr>
              <p:nvPr/>
            </p:nvSpPr>
            <p:spPr bwMode="auto">
              <a:xfrm>
                <a:off x="4032" y="2352"/>
                <a:ext cx="96" cy="96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6881" name="Rectangle 109"/>
              <p:cNvSpPr>
                <a:spLocks noChangeArrowheads="1"/>
              </p:cNvSpPr>
              <p:nvPr/>
            </p:nvSpPr>
            <p:spPr bwMode="auto">
              <a:xfrm>
                <a:off x="4032" y="2448"/>
                <a:ext cx="96" cy="96"/>
              </a:xfrm>
              <a:prstGeom prst="rect">
                <a:avLst/>
              </a:prstGeom>
              <a:solidFill>
                <a:srgbClr val="CC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6882" name="Rectangle 110"/>
              <p:cNvSpPr>
                <a:spLocks noChangeArrowheads="1"/>
              </p:cNvSpPr>
              <p:nvPr/>
            </p:nvSpPr>
            <p:spPr bwMode="auto">
              <a:xfrm>
                <a:off x="3936" y="2352"/>
                <a:ext cx="96" cy="96"/>
              </a:xfrm>
              <a:prstGeom prst="rect">
                <a:avLst/>
              </a:prstGeom>
              <a:solidFill>
                <a:srgbClr val="CCFFCC"/>
              </a:solidFill>
              <a:ln w="9525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6883" name="Rectangle 111"/>
              <p:cNvSpPr>
                <a:spLocks noChangeArrowheads="1"/>
              </p:cNvSpPr>
              <p:nvPr/>
            </p:nvSpPr>
            <p:spPr bwMode="auto">
              <a:xfrm>
                <a:off x="4032" y="2544"/>
                <a:ext cx="96" cy="96"/>
              </a:xfrm>
              <a:prstGeom prst="rect">
                <a:avLst/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6884" name="Rectangle 112"/>
              <p:cNvSpPr>
                <a:spLocks noChangeArrowheads="1"/>
              </p:cNvSpPr>
              <p:nvPr/>
            </p:nvSpPr>
            <p:spPr bwMode="auto">
              <a:xfrm>
                <a:off x="4128" y="2448"/>
                <a:ext cx="96" cy="96"/>
              </a:xfrm>
              <a:prstGeom prst="rect">
                <a:avLst/>
              </a:prstGeom>
              <a:solidFill>
                <a:srgbClr val="FFCC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6885" name="Rectangle 113"/>
              <p:cNvSpPr>
                <a:spLocks noChangeArrowheads="1"/>
              </p:cNvSpPr>
              <p:nvPr/>
            </p:nvSpPr>
            <p:spPr bwMode="auto">
              <a:xfrm>
                <a:off x="3936" y="2544"/>
                <a:ext cx="96" cy="96"/>
              </a:xfrm>
              <a:prstGeom prst="rect">
                <a:avLst/>
              </a:prstGeom>
              <a:solidFill>
                <a:srgbClr val="33CC33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6886" name="Rectangle 114"/>
              <p:cNvSpPr>
                <a:spLocks noChangeArrowheads="1"/>
              </p:cNvSpPr>
              <p:nvPr/>
            </p:nvSpPr>
            <p:spPr bwMode="auto">
              <a:xfrm>
                <a:off x="3936" y="2448"/>
                <a:ext cx="96" cy="96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6887" name="Rectangle 115"/>
              <p:cNvSpPr>
                <a:spLocks noChangeArrowheads="1"/>
              </p:cNvSpPr>
              <p:nvPr/>
            </p:nvSpPr>
            <p:spPr bwMode="auto">
              <a:xfrm>
                <a:off x="4128" y="2544"/>
                <a:ext cx="96" cy="96"/>
              </a:xfrm>
              <a:prstGeom prst="rect">
                <a:avLst/>
              </a:prstGeom>
              <a:solidFill>
                <a:srgbClr val="FF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6888" name="Rectangle 116"/>
              <p:cNvSpPr>
                <a:spLocks noChangeArrowheads="1"/>
              </p:cNvSpPr>
              <p:nvPr/>
            </p:nvSpPr>
            <p:spPr bwMode="auto">
              <a:xfrm>
                <a:off x="4128" y="2352"/>
                <a:ext cx="96" cy="96"/>
              </a:xfrm>
              <a:prstGeom prst="rect">
                <a:avLst/>
              </a:prstGeom>
              <a:solidFill>
                <a:srgbClr val="FF33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6889" name="Text Box 117"/>
              <p:cNvSpPr txBox="1">
                <a:spLocks noChangeArrowheads="1"/>
              </p:cNvSpPr>
              <p:nvPr/>
            </p:nvSpPr>
            <p:spPr bwMode="auto">
              <a:xfrm>
                <a:off x="3992" y="2591"/>
                <a:ext cx="203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/>
                  <a:t>5</a:t>
                </a:r>
              </a:p>
            </p:txBody>
          </p:sp>
        </p:grpSp>
        <p:sp>
          <p:nvSpPr>
            <p:cNvPr id="36879" name="Line 118"/>
            <p:cNvSpPr>
              <a:spLocks noChangeShapeType="1"/>
            </p:cNvSpPr>
            <p:nvPr/>
          </p:nvSpPr>
          <p:spPr bwMode="auto">
            <a:xfrm>
              <a:off x="3456" y="2496"/>
              <a:ext cx="48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1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8-Puzzle</a:t>
            </a:r>
          </a:p>
        </p:txBody>
      </p:sp>
      <p:grpSp>
        <p:nvGrpSpPr>
          <p:cNvPr id="37891" name="Group 3"/>
          <p:cNvGrpSpPr>
            <a:grpSpLocks/>
          </p:cNvGrpSpPr>
          <p:nvPr/>
        </p:nvGrpSpPr>
        <p:grpSpPr bwMode="auto">
          <a:xfrm>
            <a:off x="1371600" y="3657600"/>
            <a:ext cx="457200" cy="777875"/>
            <a:chOff x="864" y="2304"/>
            <a:chExt cx="288" cy="490"/>
          </a:xfrm>
        </p:grpSpPr>
        <p:sp>
          <p:nvSpPr>
            <p:cNvPr id="37998" name="Rectangle 4"/>
            <p:cNvSpPr>
              <a:spLocks noChangeArrowheads="1"/>
            </p:cNvSpPr>
            <p:nvPr/>
          </p:nvSpPr>
          <p:spPr bwMode="auto">
            <a:xfrm>
              <a:off x="864" y="2304"/>
              <a:ext cx="96" cy="9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999" name="Rectangle 5"/>
            <p:cNvSpPr>
              <a:spLocks noChangeArrowheads="1"/>
            </p:cNvSpPr>
            <p:nvPr/>
          </p:nvSpPr>
          <p:spPr bwMode="auto">
            <a:xfrm>
              <a:off x="960" y="2304"/>
              <a:ext cx="96" cy="96"/>
            </a:xfrm>
            <a:prstGeom prst="rect">
              <a:avLst/>
            </a:prstGeom>
            <a:solidFill>
              <a:srgbClr val="CC66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000" name="Rectangle 6"/>
            <p:cNvSpPr>
              <a:spLocks noChangeArrowheads="1"/>
            </p:cNvSpPr>
            <p:nvPr/>
          </p:nvSpPr>
          <p:spPr bwMode="auto">
            <a:xfrm>
              <a:off x="864" y="2400"/>
              <a:ext cx="96" cy="96"/>
            </a:xfrm>
            <a:prstGeom prst="rect">
              <a:avLst/>
            </a:prstGeom>
            <a:solidFill>
              <a:srgbClr val="CCFFCC"/>
            </a:solidFill>
            <a:ln w="9525">
              <a:solidFill>
                <a:schemeClr val="tx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001" name="Rectangle 7"/>
            <p:cNvSpPr>
              <a:spLocks noChangeArrowheads="1"/>
            </p:cNvSpPr>
            <p:nvPr/>
          </p:nvSpPr>
          <p:spPr bwMode="auto">
            <a:xfrm>
              <a:off x="960" y="2400"/>
              <a:ext cx="96" cy="96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002" name="Rectangle 8"/>
            <p:cNvSpPr>
              <a:spLocks noChangeArrowheads="1"/>
            </p:cNvSpPr>
            <p:nvPr/>
          </p:nvSpPr>
          <p:spPr bwMode="auto">
            <a:xfrm>
              <a:off x="1056" y="2400"/>
              <a:ext cx="96" cy="96"/>
            </a:xfrm>
            <a:prstGeom prst="rect">
              <a:avLst/>
            </a:prstGeom>
            <a:solidFill>
              <a:srgbClr val="FF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003" name="Rectangle 9"/>
            <p:cNvSpPr>
              <a:spLocks noChangeArrowheads="1"/>
            </p:cNvSpPr>
            <p:nvPr/>
          </p:nvSpPr>
          <p:spPr bwMode="auto">
            <a:xfrm>
              <a:off x="864" y="2496"/>
              <a:ext cx="96" cy="96"/>
            </a:xfrm>
            <a:prstGeom prst="rect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004" name="Rectangle 10"/>
            <p:cNvSpPr>
              <a:spLocks noChangeArrowheads="1"/>
            </p:cNvSpPr>
            <p:nvPr/>
          </p:nvSpPr>
          <p:spPr bwMode="auto">
            <a:xfrm>
              <a:off x="960" y="2496"/>
              <a:ext cx="96" cy="9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005" name="Rectangle 11"/>
            <p:cNvSpPr>
              <a:spLocks noChangeArrowheads="1"/>
            </p:cNvSpPr>
            <p:nvPr/>
          </p:nvSpPr>
          <p:spPr bwMode="auto">
            <a:xfrm>
              <a:off x="1056" y="2496"/>
              <a:ext cx="96" cy="96"/>
            </a:xfrm>
            <a:prstGeom prst="rect">
              <a:avLst/>
            </a:prstGeom>
            <a:solidFill>
              <a:srgbClr val="FF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006" name="Rectangle 12"/>
            <p:cNvSpPr>
              <a:spLocks noChangeArrowheads="1"/>
            </p:cNvSpPr>
            <p:nvPr/>
          </p:nvSpPr>
          <p:spPr bwMode="auto">
            <a:xfrm>
              <a:off x="1056" y="2304"/>
              <a:ext cx="96" cy="96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007" name="Text Box 13"/>
            <p:cNvSpPr txBox="1">
              <a:spLocks noChangeArrowheads="1"/>
            </p:cNvSpPr>
            <p:nvPr/>
          </p:nvSpPr>
          <p:spPr bwMode="auto">
            <a:xfrm>
              <a:off x="912" y="2544"/>
              <a:ext cx="203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/>
                <a:t>4</a:t>
              </a:r>
            </a:p>
          </p:txBody>
        </p:sp>
      </p:grpSp>
      <p:grpSp>
        <p:nvGrpSpPr>
          <p:cNvPr id="37892" name="Group 14"/>
          <p:cNvGrpSpPr>
            <a:grpSpLocks/>
          </p:cNvGrpSpPr>
          <p:nvPr/>
        </p:nvGrpSpPr>
        <p:grpSpPr bwMode="auto">
          <a:xfrm>
            <a:off x="7467600" y="4267200"/>
            <a:ext cx="457200" cy="457200"/>
            <a:chOff x="4704" y="2688"/>
            <a:chExt cx="288" cy="288"/>
          </a:xfrm>
        </p:grpSpPr>
        <p:sp>
          <p:nvSpPr>
            <p:cNvPr id="37989" name="Rectangle 15"/>
            <p:cNvSpPr>
              <a:spLocks noChangeArrowheads="1"/>
            </p:cNvSpPr>
            <p:nvPr/>
          </p:nvSpPr>
          <p:spPr bwMode="auto">
            <a:xfrm>
              <a:off x="4800" y="2688"/>
              <a:ext cx="96" cy="9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990" name="Rectangle 16"/>
            <p:cNvSpPr>
              <a:spLocks noChangeArrowheads="1"/>
            </p:cNvSpPr>
            <p:nvPr/>
          </p:nvSpPr>
          <p:spPr bwMode="auto">
            <a:xfrm>
              <a:off x="4704" y="2784"/>
              <a:ext cx="96" cy="96"/>
            </a:xfrm>
            <a:prstGeom prst="rect">
              <a:avLst/>
            </a:prstGeom>
            <a:solidFill>
              <a:srgbClr val="CC66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991" name="Rectangle 17"/>
            <p:cNvSpPr>
              <a:spLocks noChangeArrowheads="1"/>
            </p:cNvSpPr>
            <p:nvPr/>
          </p:nvSpPr>
          <p:spPr bwMode="auto">
            <a:xfrm>
              <a:off x="4704" y="2688"/>
              <a:ext cx="96" cy="96"/>
            </a:xfrm>
            <a:prstGeom prst="rect">
              <a:avLst/>
            </a:prstGeom>
            <a:solidFill>
              <a:srgbClr val="CCFFCC"/>
            </a:solidFill>
            <a:ln w="9525">
              <a:solidFill>
                <a:schemeClr val="tx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992" name="Rectangle 18"/>
            <p:cNvSpPr>
              <a:spLocks noChangeArrowheads="1"/>
            </p:cNvSpPr>
            <p:nvPr/>
          </p:nvSpPr>
          <p:spPr bwMode="auto">
            <a:xfrm>
              <a:off x="4800" y="2880"/>
              <a:ext cx="96" cy="96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993" name="Rectangle 19"/>
            <p:cNvSpPr>
              <a:spLocks noChangeArrowheads="1"/>
            </p:cNvSpPr>
            <p:nvPr/>
          </p:nvSpPr>
          <p:spPr bwMode="auto">
            <a:xfrm>
              <a:off x="4896" y="2784"/>
              <a:ext cx="96" cy="96"/>
            </a:xfrm>
            <a:prstGeom prst="rect">
              <a:avLst/>
            </a:prstGeom>
            <a:solidFill>
              <a:srgbClr val="FF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994" name="Rectangle 20"/>
            <p:cNvSpPr>
              <a:spLocks noChangeArrowheads="1"/>
            </p:cNvSpPr>
            <p:nvPr/>
          </p:nvSpPr>
          <p:spPr bwMode="auto">
            <a:xfrm>
              <a:off x="4704" y="2880"/>
              <a:ext cx="96" cy="96"/>
            </a:xfrm>
            <a:prstGeom prst="rect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995" name="Rectangle 21"/>
            <p:cNvSpPr>
              <a:spLocks noChangeArrowheads="1"/>
            </p:cNvSpPr>
            <p:nvPr/>
          </p:nvSpPr>
          <p:spPr bwMode="auto">
            <a:xfrm>
              <a:off x="4800" y="2784"/>
              <a:ext cx="96" cy="9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996" name="Rectangle 22"/>
            <p:cNvSpPr>
              <a:spLocks noChangeArrowheads="1"/>
            </p:cNvSpPr>
            <p:nvPr/>
          </p:nvSpPr>
          <p:spPr bwMode="auto">
            <a:xfrm>
              <a:off x="4896" y="2880"/>
              <a:ext cx="96" cy="96"/>
            </a:xfrm>
            <a:prstGeom prst="rect">
              <a:avLst/>
            </a:prstGeom>
            <a:solidFill>
              <a:srgbClr val="FF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997" name="Rectangle 23"/>
            <p:cNvSpPr>
              <a:spLocks noChangeArrowheads="1"/>
            </p:cNvSpPr>
            <p:nvPr/>
          </p:nvSpPr>
          <p:spPr bwMode="auto">
            <a:xfrm>
              <a:off x="4896" y="2688"/>
              <a:ext cx="96" cy="96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7893" name="Group 24"/>
          <p:cNvGrpSpPr>
            <a:grpSpLocks/>
          </p:cNvGrpSpPr>
          <p:nvPr/>
        </p:nvGrpSpPr>
        <p:grpSpPr bwMode="auto">
          <a:xfrm>
            <a:off x="1828800" y="3886200"/>
            <a:ext cx="1219200" cy="1006475"/>
            <a:chOff x="1152" y="2448"/>
            <a:chExt cx="768" cy="634"/>
          </a:xfrm>
        </p:grpSpPr>
        <p:grpSp>
          <p:nvGrpSpPr>
            <p:cNvPr id="37977" name="Group 25"/>
            <p:cNvGrpSpPr>
              <a:grpSpLocks/>
            </p:cNvGrpSpPr>
            <p:nvPr/>
          </p:nvGrpSpPr>
          <p:grpSpPr bwMode="auto">
            <a:xfrm>
              <a:off x="1632" y="2592"/>
              <a:ext cx="288" cy="490"/>
              <a:chOff x="1632" y="2592"/>
              <a:chExt cx="288" cy="490"/>
            </a:xfrm>
          </p:grpSpPr>
          <p:sp>
            <p:nvSpPr>
              <p:cNvPr id="37979" name="Rectangle 26"/>
              <p:cNvSpPr>
                <a:spLocks noChangeArrowheads="1"/>
              </p:cNvSpPr>
              <p:nvPr/>
            </p:nvSpPr>
            <p:spPr bwMode="auto">
              <a:xfrm>
                <a:off x="1632" y="2592"/>
                <a:ext cx="96" cy="96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7980" name="Rectangle 27"/>
              <p:cNvSpPr>
                <a:spLocks noChangeArrowheads="1"/>
              </p:cNvSpPr>
              <p:nvPr/>
            </p:nvSpPr>
            <p:spPr bwMode="auto">
              <a:xfrm>
                <a:off x="1728" y="2592"/>
                <a:ext cx="96" cy="96"/>
              </a:xfrm>
              <a:prstGeom prst="rect">
                <a:avLst/>
              </a:prstGeom>
              <a:solidFill>
                <a:srgbClr val="CC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7981" name="Rectangle 28"/>
              <p:cNvSpPr>
                <a:spLocks noChangeArrowheads="1"/>
              </p:cNvSpPr>
              <p:nvPr/>
            </p:nvSpPr>
            <p:spPr bwMode="auto">
              <a:xfrm>
                <a:off x="1632" y="2688"/>
                <a:ext cx="96" cy="96"/>
              </a:xfrm>
              <a:prstGeom prst="rect">
                <a:avLst/>
              </a:prstGeom>
              <a:solidFill>
                <a:srgbClr val="CCFFCC"/>
              </a:solidFill>
              <a:ln w="9525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7982" name="Rectangle 29"/>
              <p:cNvSpPr>
                <a:spLocks noChangeArrowheads="1"/>
              </p:cNvSpPr>
              <p:nvPr/>
            </p:nvSpPr>
            <p:spPr bwMode="auto">
              <a:xfrm>
                <a:off x="1728" y="2784"/>
                <a:ext cx="96" cy="96"/>
              </a:xfrm>
              <a:prstGeom prst="rect">
                <a:avLst/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7983" name="Rectangle 30"/>
              <p:cNvSpPr>
                <a:spLocks noChangeArrowheads="1"/>
              </p:cNvSpPr>
              <p:nvPr/>
            </p:nvSpPr>
            <p:spPr bwMode="auto">
              <a:xfrm>
                <a:off x="1824" y="2688"/>
                <a:ext cx="96" cy="96"/>
              </a:xfrm>
              <a:prstGeom prst="rect">
                <a:avLst/>
              </a:prstGeom>
              <a:solidFill>
                <a:srgbClr val="FFCC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7984" name="Rectangle 31"/>
              <p:cNvSpPr>
                <a:spLocks noChangeArrowheads="1"/>
              </p:cNvSpPr>
              <p:nvPr/>
            </p:nvSpPr>
            <p:spPr bwMode="auto">
              <a:xfrm>
                <a:off x="1632" y="2784"/>
                <a:ext cx="96" cy="96"/>
              </a:xfrm>
              <a:prstGeom prst="rect">
                <a:avLst/>
              </a:prstGeom>
              <a:solidFill>
                <a:srgbClr val="33CC33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7985" name="Rectangle 32"/>
              <p:cNvSpPr>
                <a:spLocks noChangeArrowheads="1"/>
              </p:cNvSpPr>
              <p:nvPr/>
            </p:nvSpPr>
            <p:spPr bwMode="auto">
              <a:xfrm>
                <a:off x="1728" y="2688"/>
                <a:ext cx="96" cy="96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7986" name="Rectangle 33"/>
              <p:cNvSpPr>
                <a:spLocks noChangeArrowheads="1"/>
              </p:cNvSpPr>
              <p:nvPr/>
            </p:nvSpPr>
            <p:spPr bwMode="auto">
              <a:xfrm>
                <a:off x="1824" y="2784"/>
                <a:ext cx="96" cy="96"/>
              </a:xfrm>
              <a:prstGeom prst="rect">
                <a:avLst/>
              </a:prstGeom>
              <a:solidFill>
                <a:srgbClr val="FF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7987" name="Rectangle 34"/>
              <p:cNvSpPr>
                <a:spLocks noChangeArrowheads="1"/>
              </p:cNvSpPr>
              <p:nvPr/>
            </p:nvSpPr>
            <p:spPr bwMode="auto">
              <a:xfrm>
                <a:off x="1824" y="2592"/>
                <a:ext cx="96" cy="96"/>
              </a:xfrm>
              <a:prstGeom prst="rect">
                <a:avLst/>
              </a:prstGeom>
              <a:solidFill>
                <a:srgbClr val="FF33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7988" name="Text Box 35"/>
              <p:cNvSpPr txBox="1">
                <a:spLocks noChangeArrowheads="1"/>
              </p:cNvSpPr>
              <p:nvPr/>
            </p:nvSpPr>
            <p:spPr bwMode="auto">
              <a:xfrm>
                <a:off x="1680" y="2832"/>
                <a:ext cx="203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/>
                  <a:t>4</a:t>
                </a:r>
              </a:p>
            </p:txBody>
          </p:sp>
        </p:grpSp>
        <p:sp>
          <p:nvSpPr>
            <p:cNvPr id="37978" name="Line 36"/>
            <p:cNvSpPr>
              <a:spLocks noChangeShapeType="1"/>
            </p:cNvSpPr>
            <p:nvPr/>
          </p:nvSpPr>
          <p:spPr bwMode="auto">
            <a:xfrm>
              <a:off x="1152" y="2448"/>
              <a:ext cx="48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37894" name="Group 37"/>
          <p:cNvGrpSpPr>
            <a:grpSpLocks/>
          </p:cNvGrpSpPr>
          <p:nvPr/>
        </p:nvGrpSpPr>
        <p:grpSpPr bwMode="auto">
          <a:xfrm>
            <a:off x="1828800" y="3886200"/>
            <a:ext cx="1219200" cy="2225675"/>
            <a:chOff x="1152" y="2448"/>
            <a:chExt cx="768" cy="1402"/>
          </a:xfrm>
        </p:grpSpPr>
        <p:grpSp>
          <p:nvGrpSpPr>
            <p:cNvPr id="37964" name="Group 38"/>
            <p:cNvGrpSpPr>
              <a:grpSpLocks/>
            </p:cNvGrpSpPr>
            <p:nvPr/>
          </p:nvGrpSpPr>
          <p:grpSpPr bwMode="auto">
            <a:xfrm>
              <a:off x="1632" y="3360"/>
              <a:ext cx="288" cy="490"/>
              <a:chOff x="1632" y="3360"/>
              <a:chExt cx="288" cy="490"/>
            </a:xfrm>
          </p:grpSpPr>
          <p:sp>
            <p:nvSpPr>
              <p:cNvPr id="37966" name="Text Box 39"/>
              <p:cNvSpPr txBox="1">
                <a:spLocks noChangeArrowheads="1"/>
              </p:cNvSpPr>
              <p:nvPr/>
            </p:nvSpPr>
            <p:spPr bwMode="auto">
              <a:xfrm>
                <a:off x="1680" y="3600"/>
                <a:ext cx="203" cy="250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/>
                  <a:t>6</a:t>
                </a:r>
              </a:p>
            </p:txBody>
          </p:sp>
          <p:grpSp>
            <p:nvGrpSpPr>
              <p:cNvPr id="37967" name="Group 40"/>
              <p:cNvGrpSpPr>
                <a:grpSpLocks/>
              </p:cNvGrpSpPr>
              <p:nvPr/>
            </p:nvGrpSpPr>
            <p:grpSpPr bwMode="auto">
              <a:xfrm>
                <a:off x="1632" y="3360"/>
                <a:ext cx="288" cy="288"/>
                <a:chOff x="1632" y="3360"/>
                <a:chExt cx="288" cy="288"/>
              </a:xfrm>
            </p:grpSpPr>
            <p:sp>
              <p:nvSpPr>
                <p:cNvPr id="37968" name="Rectangle 41"/>
                <p:cNvSpPr>
                  <a:spLocks noChangeArrowheads="1"/>
                </p:cNvSpPr>
                <p:nvPr/>
              </p:nvSpPr>
              <p:spPr bwMode="auto">
                <a:xfrm>
                  <a:off x="1632" y="3360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7969" name="Rectangle 42"/>
                <p:cNvSpPr>
                  <a:spLocks noChangeArrowheads="1"/>
                </p:cNvSpPr>
                <p:nvPr/>
              </p:nvSpPr>
              <p:spPr bwMode="auto">
                <a:xfrm>
                  <a:off x="1728" y="3360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7970" name="Rectangle 43"/>
                <p:cNvSpPr>
                  <a:spLocks noChangeArrowheads="1"/>
                </p:cNvSpPr>
                <p:nvPr/>
              </p:nvSpPr>
              <p:spPr bwMode="auto">
                <a:xfrm>
                  <a:off x="1632" y="3456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2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7971" name="Rectangle 44"/>
                <p:cNvSpPr>
                  <a:spLocks noChangeArrowheads="1"/>
                </p:cNvSpPr>
                <p:nvPr/>
              </p:nvSpPr>
              <p:spPr bwMode="auto">
                <a:xfrm>
                  <a:off x="1728" y="3456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7972" name="Rectangle 45"/>
                <p:cNvSpPr>
                  <a:spLocks noChangeArrowheads="1"/>
                </p:cNvSpPr>
                <p:nvPr/>
              </p:nvSpPr>
              <p:spPr bwMode="auto">
                <a:xfrm>
                  <a:off x="1824" y="3456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7973" name="Rectangle 46"/>
                <p:cNvSpPr>
                  <a:spLocks noChangeArrowheads="1"/>
                </p:cNvSpPr>
                <p:nvPr/>
              </p:nvSpPr>
              <p:spPr bwMode="auto">
                <a:xfrm>
                  <a:off x="1632" y="3552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7974" name="Rectangle 47"/>
                <p:cNvSpPr>
                  <a:spLocks noChangeArrowheads="1"/>
                </p:cNvSpPr>
                <p:nvPr/>
              </p:nvSpPr>
              <p:spPr bwMode="auto">
                <a:xfrm>
                  <a:off x="1824" y="3552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7975" name="Rectangle 48"/>
                <p:cNvSpPr>
                  <a:spLocks noChangeArrowheads="1"/>
                </p:cNvSpPr>
                <p:nvPr/>
              </p:nvSpPr>
              <p:spPr bwMode="auto">
                <a:xfrm>
                  <a:off x="1728" y="3552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7976" name="Rectangle 49"/>
                <p:cNvSpPr>
                  <a:spLocks noChangeArrowheads="1"/>
                </p:cNvSpPr>
                <p:nvPr/>
              </p:nvSpPr>
              <p:spPr bwMode="auto">
                <a:xfrm>
                  <a:off x="1824" y="3360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sp>
          <p:nvSpPr>
            <p:cNvPr id="37965" name="Line 50"/>
            <p:cNvSpPr>
              <a:spLocks noChangeShapeType="1"/>
            </p:cNvSpPr>
            <p:nvPr/>
          </p:nvSpPr>
          <p:spPr bwMode="auto">
            <a:xfrm>
              <a:off x="1152" y="2448"/>
              <a:ext cx="480" cy="10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37895" name="Text Box 51"/>
          <p:cNvSpPr txBox="1">
            <a:spLocks noChangeArrowheads="1"/>
          </p:cNvSpPr>
          <p:nvPr/>
        </p:nvSpPr>
        <p:spPr bwMode="auto">
          <a:xfrm>
            <a:off x="3048000" y="762000"/>
            <a:ext cx="5318125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CC6600"/>
                </a:solidFill>
              </a:rPr>
              <a:t>f(N) = g(N) + h(N) </a:t>
            </a:r>
          </a:p>
          <a:p>
            <a:r>
              <a:rPr lang="en-US" dirty="0">
                <a:solidFill>
                  <a:srgbClr val="CC6600"/>
                </a:solidFill>
              </a:rPr>
              <a:t>with h(N) = number of misplaced tiles</a:t>
            </a:r>
          </a:p>
        </p:txBody>
      </p:sp>
      <p:sp>
        <p:nvSpPr>
          <p:cNvPr id="37896" name="Text Box 52"/>
          <p:cNvSpPr txBox="1">
            <a:spLocks noChangeArrowheads="1"/>
          </p:cNvSpPr>
          <p:nvPr/>
        </p:nvSpPr>
        <p:spPr bwMode="auto">
          <a:xfrm>
            <a:off x="685800" y="4495800"/>
            <a:ext cx="13858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Cutoff=5</a:t>
            </a:r>
          </a:p>
        </p:txBody>
      </p:sp>
      <p:grpSp>
        <p:nvGrpSpPr>
          <p:cNvPr id="37897" name="Group 53"/>
          <p:cNvGrpSpPr>
            <a:grpSpLocks/>
          </p:cNvGrpSpPr>
          <p:nvPr/>
        </p:nvGrpSpPr>
        <p:grpSpPr bwMode="auto">
          <a:xfrm>
            <a:off x="3048000" y="4343400"/>
            <a:ext cx="1219200" cy="1781175"/>
            <a:chOff x="1920" y="2736"/>
            <a:chExt cx="768" cy="1122"/>
          </a:xfrm>
        </p:grpSpPr>
        <p:grpSp>
          <p:nvGrpSpPr>
            <p:cNvPr id="37951" name="Group 54"/>
            <p:cNvGrpSpPr>
              <a:grpSpLocks/>
            </p:cNvGrpSpPr>
            <p:nvPr/>
          </p:nvGrpSpPr>
          <p:grpSpPr bwMode="auto">
            <a:xfrm>
              <a:off x="2400" y="3360"/>
              <a:ext cx="288" cy="498"/>
              <a:chOff x="2400" y="3360"/>
              <a:chExt cx="288" cy="498"/>
            </a:xfrm>
          </p:grpSpPr>
          <p:sp>
            <p:nvSpPr>
              <p:cNvPr id="37953" name="Text Box 55"/>
              <p:cNvSpPr txBox="1">
                <a:spLocks noChangeArrowheads="1"/>
              </p:cNvSpPr>
              <p:nvPr/>
            </p:nvSpPr>
            <p:spPr bwMode="auto">
              <a:xfrm>
                <a:off x="2448" y="3608"/>
                <a:ext cx="203" cy="250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/>
                  <a:t>6</a:t>
                </a:r>
              </a:p>
            </p:txBody>
          </p:sp>
          <p:grpSp>
            <p:nvGrpSpPr>
              <p:cNvPr id="37954" name="Group 56"/>
              <p:cNvGrpSpPr>
                <a:grpSpLocks/>
              </p:cNvGrpSpPr>
              <p:nvPr/>
            </p:nvGrpSpPr>
            <p:grpSpPr bwMode="auto">
              <a:xfrm>
                <a:off x="2400" y="3360"/>
                <a:ext cx="288" cy="288"/>
                <a:chOff x="2400" y="3360"/>
                <a:chExt cx="288" cy="288"/>
              </a:xfrm>
            </p:grpSpPr>
            <p:sp>
              <p:nvSpPr>
                <p:cNvPr id="37955" name="Rectangle 57"/>
                <p:cNvSpPr>
                  <a:spLocks noChangeArrowheads="1"/>
                </p:cNvSpPr>
                <p:nvPr/>
              </p:nvSpPr>
              <p:spPr bwMode="auto">
                <a:xfrm>
                  <a:off x="2400" y="3360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7956" name="Rectangle 58"/>
                <p:cNvSpPr>
                  <a:spLocks noChangeArrowheads="1"/>
                </p:cNvSpPr>
                <p:nvPr/>
              </p:nvSpPr>
              <p:spPr bwMode="auto">
                <a:xfrm>
                  <a:off x="2496" y="3360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7957" name="Rectangle 59"/>
                <p:cNvSpPr>
                  <a:spLocks noChangeArrowheads="1"/>
                </p:cNvSpPr>
                <p:nvPr/>
              </p:nvSpPr>
              <p:spPr bwMode="auto">
                <a:xfrm>
                  <a:off x="2400" y="3456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2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7958" name="Rectangle 60"/>
                <p:cNvSpPr>
                  <a:spLocks noChangeArrowheads="1"/>
                </p:cNvSpPr>
                <p:nvPr/>
              </p:nvSpPr>
              <p:spPr bwMode="auto">
                <a:xfrm>
                  <a:off x="2496" y="3552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7959" name="Rectangle 61"/>
                <p:cNvSpPr>
                  <a:spLocks noChangeArrowheads="1"/>
                </p:cNvSpPr>
                <p:nvPr/>
              </p:nvSpPr>
              <p:spPr bwMode="auto">
                <a:xfrm>
                  <a:off x="2496" y="3456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7960" name="Rectangle 62"/>
                <p:cNvSpPr>
                  <a:spLocks noChangeArrowheads="1"/>
                </p:cNvSpPr>
                <p:nvPr/>
              </p:nvSpPr>
              <p:spPr bwMode="auto">
                <a:xfrm>
                  <a:off x="2400" y="3552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7961" name="Rectangle 63"/>
                <p:cNvSpPr>
                  <a:spLocks noChangeArrowheads="1"/>
                </p:cNvSpPr>
                <p:nvPr/>
              </p:nvSpPr>
              <p:spPr bwMode="auto">
                <a:xfrm>
                  <a:off x="2592" y="3456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7962" name="Rectangle 64"/>
                <p:cNvSpPr>
                  <a:spLocks noChangeArrowheads="1"/>
                </p:cNvSpPr>
                <p:nvPr/>
              </p:nvSpPr>
              <p:spPr bwMode="auto">
                <a:xfrm>
                  <a:off x="2592" y="3552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7963" name="Rectangle 65"/>
                <p:cNvSpPr>
                  <a:spLocks noChangeArrowheads="1"/>
                </p:cNvSpPr>
                <p:nvPr/>
              </p:nvSpPr>
              <p:spPr bwMode="auto">
                <a:xfrm>
                  <a:off x="2592" y="3360"/>
                  <a:ext cx="96" cy="9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sp>
          <p:nvSpPr>
            <p:cNvPr id="37952" name="Line 66"/>
            <p:cNvSpPr>
              <a:spLocks noChangeShapeType="1"/>
            </p:cNvSpPr>
            <p:nvPr/>
          </p:nvSpPr>
          <p:spPr bwMode="auto">
            <a:xfrm>
              <a:off x="1920" y="2736"/>
              <a:ext cx="480" cy="76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37898" name="Group 67"/>
          <p:cNvGrpSpPr>
            <a:grpSpLocks/>
          </p:cNvGrpSpPr>
          <p:nvPr/>
        </p:nvGrpSpPr>
        <p:grpSpPr bwMode="auto">
          <a:xfrm>
            <a:off x="3048000" y="4114800"/>
            <a:ext cx="1219200" cy="776288"/>
            <a:chOff x="1920" y="2592"/>
            <a:chExt cx="768" cy="489"/>
          </a:xfrm>
        </p:grpSpPr>
        <p:grpSp>
          <p:nvGrpSpPr>
            <p:cNvPr id="37939" name="Group 68"/>
            <p:cNvGrpSpPr>
              <a:grpSpLocks/>
            </p:cNvGrpSpPr>
            <p:nvPr/>
          </p:nvGrpSpPr>
          <p:grpSpPr bwMode="auto">
            <a:xfrm>
              <a:off x="2400" y="2592"/>
              <a:ext cx="288" cy="489"/>
              <a:chOff x="2400" y="2592"/>
              <a:chExt cx="288" cy="489"/>
            </a:xfrm>
          </p:grpSpPr>
          <p:sp>
            <p:nvSpPr>
              <p:cNvPr id="37941" name="Rectangle 69"/>
              <p:cNvSpPr>
                <a:spLocks noChangeArrowheads="1"/>
              </p:cNvSpPr>
              <p:nvPr/>
            </p:nvSpPr>
            <p:spPr bwMode="auto">
              <a:xfrm>
                <a:off x="2400" y="2592"/>
                <a:ext cx="96" cy="96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7942" name="Rectangle 70"/>
              <p:cNvSpPr>
                <a:spLocks noChangeArrowheads="1"/>
              </p:cNvSpPr>
              <p:nvPr/>
            </p:nvSpPr>
            <p:spPr bwMode="auto">
              <a:xfrm>
                <a:off x="2496" y="2688"/>
                <a:ext cx="96" cy="96"/>
              </a:xfrm>
              <a:prstGeom prst="rect">
                <a:avLst/>
              </a:prstGeom>
              <a:solidFill>
                <a:srgbClr val="CC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7943" name="Rectangle 71"/>
              <p:cNvSpPr>
                <a:spLocks noChangeArrowheads="1"/>
              </p:cNvSpPr>
              <p:nvPr/>
            </p:nvSpPr>
            <p:spPr bwMode="auto">
              <a:xfrm>
                <a:off x="2400" y="2688"/>
                <a:ext cx="96" cy="96"/>
              </a:xfrm>
              <a:prstGeom prst="rect">
                <a:avLst/>
              </a:prstGeom>
              <a:solidFill>
                <a:srgbClr val="CCFFCC"/>
              </a:solidFill>
              <a:ln w="9525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7944" name="Rectangle 72"/>
              <p:cNvSpPr>
                <a:spLocks noChangeArrowheads="1"/>
              </p:cNvSpPr>
              <p:nvPr/>
            </p:nvSpPr>
            <p:spPr bwMode="auto">
              <a:xfrm>
                <a:off x="2496" y="2784"/>
                <a:ext cx="96" cy="96"/>
              </a:xfrm>
              <a:prstGeom prst="rect">
                <a:avLst/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7945" name="Rectangle 73"/>
              <p:cNvSpPr>
                <a:spLocks noChangeArrowheads="1"/>
              </p:cNvSpPr>
              <p:nvPr/>
            </p:nvSpPr>
            <p:spPr bwMode="auto">
              <a:xfrm>
                <a:off x="2592" y="2688"/>
                <a:ext cx="96" cy="96"/>
              </a:xfrm>
              <a:prstGeom prst="rect">
                <a:avLst/>
              </a:prstGeom>
              <a:solidFill>
                <a:srgbClr val="FFCC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7946" name="Rectangle 74"/>
              <p:cNvSpPr>
                <a:spLocks noChangeArrowheads="1"/>
              </p:cNvSpPr>
              <p:nvPr/>
            </p:nvSpPr>
            <p:spPr bwMode="auto">
              <a:xfrm>
                <a:off x="2400" y="2784"/>
                <a:ext cx="96" cy="96"/>
              </a:xfrm>
              <a:prstGeom prst="rect">
                <a:avLst/>
              </a:prstGeom>
              <a:solidFill>
                <a:srgbClr val="33CC33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7947" name="Rectangle 75"/>
              <p:cNvSpPr>
                <a:spLocks noChangeArrowheads="1"/>
              </p:cNvSpPr>
              <p:nvPr/>
            </p:nvSpPr>
            <p:spPr bwMode="auto">
              <a:xfrm>
                <a:off x="2496" y="2592"/>
                <a:ext cx="96" cy="96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7948" name="Rectangle 76"/>
              <p:cNvSpPr>
                <a:spLocks noChangeArrowheads="1"/>
              </p:cNvSpPr>
              <p:nvPr/>
            </p:nvSpPr>
            <p:spPr bwMode="auto">
              <a:xfrm>
                <a:off x="2592" y="2784"/>
                <a:ext cx="96" cy="96"/>
              </a:xfrm>
              <a:prstGeom prst="rect">
                <a:avLst/>
              </a:prstGeom>
              <a:solidFill>
                <a:srgbClr val="FF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7949" name="Rectangle 77"/>
              <p:cNvSpPr>
                <a:spLocks noChangeArrowheads="1"/>
              </p:cNvSpPr>
              <p:nvPr/>
            </p:nvSpPr>
            <p:spPr bwMode="auto">
              <a:xfrm>
                <a:off x="2592" y="2592"/>
                <a:ext cx="96" cy="96"/>
              </a:xfrm>
              <a:prstGeom prst="rect">
                <a:avLst/>
              </a:prstGeom>
              <a:solidFill>
                <a:srgbClr val="FF33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7950" name="Text Box 78"/>
              <p:cNvSpPr txBox="1">
                <a:spLocks noChangeArrowheads="1"/>
              </p:cNvSpPr>
              <p:nvPr/>
            </p:nvSpPr>
            <p:spPr bwMode="auto">
              <a:xfrm>
                <a:off x="2456" y="2831"/>
                <a:ext cx="203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/>
                  <a:t>5</a:t>
                </a:r>
              </a:p>
            </p:txBody>
          </p:sp>
        </p:grpSp>
        <p:sp>
          <p:nvSpPr>
            <p:cNvPr id="37940" name="Line 79"/>
            <p:cNvSpPr>
              <a:spLocks noChangeShapeType="1"/>
            </p:cNvSpPr>
            <p:nvPr/>
          </p:nvSpPr>
          <p:spPr bwMode="auto">
            <a:xfrm>
              <a:off x="1920" y="2736"/>
              <a:ext cx="48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37899" name="Group 80"/>
          <p:cNvGrpSpPr>
            <a:grpSpLocks/>
          </p:cNvGrpSpPr>
          <p:nvPr/>
        </p:nvGrpSpPr>
        <p:grpSpPr bwMode="auto">
          <a:xfrm>
            <a:off x="4267200" y="4343400"/>
            <a:ext cx="1219200" cy="1081088"/>
            <a:chOff x="2688" y="2736"/>
            <a:chExt cx="768" cy="681"/>
          </a:xfrm>
        </p:grpSpPr>
        <p:grpSp>
          <p:nvGrpSpPr>
            <p:cNvPr id="37927" name="Group 81"/>
            <p:cNvGrpSpPr>
              <a:grpSpLocks/>
            </p:cNvGrpSpPr>
            <p:nvPr/>
          </p:nvGrpSpPr>
          <p:grpSpPr bwMode="auto">
            <a:xfrm>
              <a:off x="3168" y="2928"/>
              <a:ext cx="288" cy="489"/>
              <a:chOff x="3168" y="2928"/>
              <a:chExt cx="288" cy="489"/>
            </a:xfrm>
          </p:grpSpPr>
          <p:sp>
            <p:nvSpPr>
              <p:cNvPr id="37929" name="Text Box 82"/>
              <p:cNvSpPr txBox="1">
                <a:spLocks noChangeArrowheads="1"/>
              </p:cNvSpPr>
              <p:nvPr/>
            </p:nvSpPr>
            <p:spPr bwMode="auto">
              <a:xfrm>
                <a:off x="3224" y="3167"/>
                <a:ext cx="203" cy="250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/>
                  <a:t>7</a:t>
                </a:r>
              </a:p>
            </p:txBody>
          </p:sp>
          <p:sp>
            <p:nvSpPr>
              <p:cNvPr id="37930" name="Rectangle 83"/>
              <p:cNvSpPr>
                <a:spLocks noChangeArrowheads="1"/>
              </p:cNvSpPr>
              <p:nvPr/>
            </p:nvSpPr>
            <p:spPr bwMode="auto">
              <a:xfrm>
                <a:off x="3168" y="2928"/>
                <a:ext cx="96" cy="96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7931" name="Rectangle 84"/>
              <p:cNvSpPr>
                <a:spLocks noChangeArrowheads="1"/>
              </p:cNvSpPr>
              <p:nvPr/>
            </p:nvSpPr>
            <p:spPr bwMode="auto">
              <a:xfrm>
                <a:off x="3264" y="3024"/>
                <a:ext cx="96" cy="96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7932" name="Rectangle 85"/>
              <p:cNvSpPr>
                <a:spLocks noChangeArrowheads="1"/>
              </p:cNvSpPr>
              <p:nvPr/>
            </p:nvSpPr>
            <p:spPr bwMode="auto">
              <a:xfrm>
                <a:off x="3168" y="3024"/>
                <a:ext cx="96" cy="96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7933" name="Rectangle 86"/>
              <p:cNvSpPr>
                <a:spLocks noChangeArrowheads="1"/>
              </p:cNvSpPr>
              <p:nvPr/>
            </p:nvSpPr>
            <p:spPr bwMode="auto">
              <a:xfrm>
                <a:off x="3360" y="3024"/>
                <a:ext cx="96" cy="96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7934" name="Rectangle 87"/>
              <p:cNvSpPr>
                <a:spLocks noChangeArrowheads="1"/>
              </p:cNvSpPr>
              <p:nvPr/>
            </p:nvSpPr>
            <p:spPr bwMode="auto">
              <a:xfrm>
                <a:off x="3168" y="3120"/>
                <a:ext cx="96" cy="96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7935" name="Rectangle 88"/>
              <p:cNvSpPr>
                <a:spLocks noChangeArrowheads="1"/>
              </p:cNvSpPr>
              <p:nvPr/>
            </p:nvSpPr>
            <p:spPr bwMode="auto">
              <a:xfrm>
                <a:off x="3360" y="2928"/>
                <a:ext cx="96" cy="96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7936" name="Rectangle 89"/>
              <p:cNvSpPr>
                <a:spLocks noChangeArrowheads="1"/>
              </p:cNvSpPr>
              <p:nvPr/>
            </p:nvSpPr>
            <p:spPr bwMode="auto">
              <a:xfrm>
                <a:off x="3360" y="3120"/>
                <a:ext cx="96" cy="96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7937" name="Rectangle 90"/>
              <p:cNvSpPr>
                <a:spLocks noChangeArrowheads="1"/>
              </p:cNvSpPr>
              <p:nvPr/>
            </p:nvSpPr>
            <p:spPr bwMode="auto">
              <a:xfrm>
                <a:off x="3264" y="2928"/>
                <a:ext cx="96" cy="96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7938" name="Rectangle 91"/>
              <p:cNvSpPr>
                <a:spLocks noChangeArrowheads="1"/>
              </p:cNvSpPr>
              <p:nvPr/>
            </p:nvSpPr>
            <p:spPr bwMode="auto">
              <a:xfrm>
                <a:off x="3264" y="3120"/>
                <a:ext cx="96" cy="96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37928" name="Line 92"/>
            <p:cNvSpPr>
              <a:spLocks noChangeShapeType="1"/>
            </p:cNvSpPr>
            <p:nvPr/>
          </p:nvSpPr>
          <p:spPr bwMode="auto">
            <a:xfrm>
              <a:off x="2688" y="2736"/>
              <a:ext cx="48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37900" name="Group 93"/>
          <p:cNvGrpSpPr>
            <a:grpSpLocks/>
          </p:cNvGrpSpPr>
          <p:nvPr/>
        </p:nvGrpSpPr>
        <p:grpSpPr bwMode="auto">
          <a:xfrm>
            <a:off x="4267200" y="3733800"/>
            <a:ext cx="1219200" cy="776288"/>
            <a:chOff x="2688" y="2352"/>
            <a:chExt cx="768" cy="489"/>
          </a:xfrm>
        </p:grpSpPr>
        <p:grpSp>
          <p:nvGrpSpPr>
            <p:cNvPr id="37915" name="Group 94"/>
            <p:cNvGrpSpPr>
              <a:grpSpLocks/>
            </p:cNvGrpSpPr>
            <p:nvPr/>
          </p:nvGrpSpPr>
          <p:grpSpPr bwMode="auto">
            <a:xfrm>
              <a:off x="3168" y="2352"/>
              <a:ext cx="288" cy="489"/>
              <a:chOff x="3168" y="2352"/>
              <a:chExt cx="288" cy="489"/>
            </a:xfrm>
          </p:grpSpPr>
          <p:sp>
            <p:nvSpPr>
              <p:cNvPr id="37917" name="Rectangle 95"/>
              <p:cNvSpPr>
                <a:spLocks noChangeArrowheads="1"/>
              </p:cNvSpPr>
              <p:nvPr/>
            </p:nvSpPr>
            <p:spPr bwMode="auto">
              <a:xfrm>
                <a:off x="3264" y="2352"/>
                <a:ext cx="96" cy="96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7918" name="Rectangle 96"/>
              <p:cNvSpPr>
                <a:spLocks noChangeArrowheads="1"/>
              </p:cNvSpPr>
              <p:nvPr/>
            </p:nvSpPr>
            <p:spPr bwMode="auto">
              <a:xfrm>
                <a:off x="3264" y="2448"/>
                <a:ext cx="96" cy="96"/>
              </a:xfrm>
              <a:prstGeom prst="rect">
                <a:avLst/>
              </a:prstGeom>
              <a:solidFill>
                <a:srgbClr val="CC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7919" name="Rectangle 97"/>
              <p:cNvSpPr>
                <a:spLocks noChangeArrowheads="1"/>
              </p:cNvSpPr>
              <p:nvPr/>
            </p:nvSpPr>
            <p:spPr bwMode="auto">
              <a:xfrm>
                <a:off x="3168" y="2448"/>
                <a:ext cx="96" cy="96"/>
              </a:xfrm>
              <a:prstGeom prst="rect">
                <a:avLst/>
              </a:prstGeom>
              <a:solidFill>
                <a:srgbClr val="CCFFCC"/>
              </a:solidFill>
              <a:ln w="9525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7920" name="Rectangle 98"/>
              <p:cNvSpPr>
                <a:spLocks noChangeArrowheads="1"/>
              </p:cNvSpPr>
              <p:nvPr/>
            </p:nvSpPr>
            <p:spPr bwMode="auto">
              <a:xfrm>
                <a:off x="3264" y="2544"/>
                <a:ext cx="96" cy="96"/>
              </a:xfrm>
              <a:prstGeom prst="rect">
                <a:avLst/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7921" name="Rectangle 99"/>
              <p:cNvSpPr>
                <a:spLocks noChangeArrowheads="1"/>
              </p:cNvSpPr>
              <p:nvPr/>
            </p:nvSpPr>
            <p:spPr bwMode="auto">
              <a:xfrm>
                <a:off x="3360" y="2448"/>
                <a:ext cx="96" cy="96"/>
              </a:xfrm>
              <a:prstGeom prst="rect">
                <a:avLst/>
              </a:prstGeom>
              <a:solidFill>
                <a:srgbClr val="FFCC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7922" name="Rectangle 100"/>
              <p:cNvSpPr>
                <a:spLocks noChangeArrowheads="1"/>
              </p:cNvSpPr>
              <p:nvPr/>
            </p:nvSpPr>
            <p:spPr bwMode="auto">
              <a:xfrm>
                <a:off x="3168" y="2544"/>
                <a:ext cx="96" cy="96"/>
              </a:xfrm>
              <a:prstGeom prst="rect">
                <a:avLst/>
              </a:prstGeom>
              <a:solidFill>
                <a:srgbClr val="33CC33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7923" name="Rectangle 101"/>
              <p:cNvSpPr>
                <a:spLocks noChangeArrowheads="1"/>
              </p:cNvSpPr>
              <p:nvPr/>
            </p:nvSpPr>
            <p:spPr bwMode="auto">
              <a:xfrm>
                <a:off x="3168" y="2352"/>
                <a:ext cx="96" cy="96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7924" name="Rectangle 102"/>
              <p:cNvSpPr>
                <a:spLocks noChangeArrowheads="1"/>
              </p:cNvSpPr>
              <p:nvPr/>
            </p:nvSpPr>
            <p:spPr bwMode="auto">
              <a:xfrm>
                <a:off x="3360" y="2544"/>
                <a:ext cx="96" cy="96"/>
              </a:xfrm>
              <a:prstGeom prst="rect">
                <a:avLst/>
              </a:prstGeom>
              <a:solidFill>
                <a:srgbClr val="FF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7925" name="Rectangle 103"/>
              <p:cNvSpPr>
                <a:spLocks noChangeArrowheads="1"/>
              </p:cNvSpPr>
              <p:nvPr/>
            </p:nvSpPr>
            <p:spPr bwMode="auto">
              <a:xfrm>
                <a:off x="3360" y="2352"/>
                <a:ext cx="96" cy="96"/>
              </a:xfrm>
              <a:prstGeom prst="rect">
                <a:avLst/>
              </a:prstGeom>
              <a:solidFill>
                <a:srgbClr val="FF33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7926" name="Text Box 104"/>
              <p:cNvSpPr txBox="1">
                <a:spLocks noChangeArrowheads="1"/>
              </p:cNvSpPr>
              <p:nvPr/>
            </p:nvSpPr>
            <p:spPr bwMode="auto">
              <a:xfrm>
                <a:off x="3224" y="2591"/>
                <a:ext cx="203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/>
                  <a:t>5</a:t>
                </a:r>
              </a:p>
            </p:txBody>
          </p:sp>
        </p:grpSp>
        <p:sp>
          <p:nvSpPr>
            <p:cNvPr id="37916" name="Line 105"/>
            <p:cNvSpPr>
              <a:spLocks noChangeShapeType="1"/>
            </p:cNvSpPr>
            <p:nvPr/>
          </p:nvSpPr>
          <p:spPr bwMode="auto">
            <a:xfrm flipV="1">
              <a:off x="2688" y="2496"/>
              <a:ext cx="48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37901" name="Group 106"/>
          <p:cNvGrpSpPr>
            <a:grpSpLocks/>
          </p:cNvGrpSpPr>
          <p:nvPr/>
        </p:nvGrpSpPr>
        <p:grpSpPr bwMode="auto">
          <a:xfrm>
            <a:off x="5486400" y="3733800"/>
            <a:ext cx="1219200" cy="776288"/>
            <a:chOff x="3456" y="2352"/>
            <a:chExt cx="768" cy="489"/>
          </a:xfrm>
        </p:grpSpPr>
        <p:grpSp>
          <p:nvGrpSpPr>
            <p:cNvPr id="37903" name="Group 107"/>
            <p:cNvGrpSpPr>
              <a:grpSpLocks/>
            </p:cNvGrpSpPr>
            <p:nvPr/>
          </p:nvGrpSpPr>
          <p:grpSpPr bwMode="auto">
            <a:xfrm>
              <a:off x="3936" y="2352"/>
              <a:ext cx="288" cy="489"/>
              <a:chOff x="3936" y="2352"/>
              <a:chExt cx="288" cy="489"/>
            </a:xfrm>
          </p:grpSpPr>
          <p:sp>
            <p:nvSpPr>
              <p:cNvPr id="37905" name="Rectangle 108"/>
              <p:cNvSpPr>
                <a:spLocks noChangeArrowheads="1"/>
              </p:cNvSpPr>
              <p:nvPr/>
            </p:nvSpPr>
            <p:spPr bwMode="auto">
              <a:xfrm>
                <a:off x="4032" y="2352"/>
                <a:ext cx="96" cy="96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7906" name="Rectangle 109"/>
              <p:cNvSpPr>
                <a:spLocks noChangeArrowheads="1"/>
              </p:cNvSpPr>
              <p:nvPr/>
            </p:nvSpPr>
            <p:spPr bwMode="auto">
              <a:xfrm>
                <a:off x="4032" y="2448"/>
                <a:ext cx="96" cy="96"/>
              </a:xfrm>
              <a:prstGeom prst="rect">
                <a:avLst/>
              </a:prstGeom>
              <a:solidFill>
                <a:srgbClr val="CC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7907" name="Rectangle 110"/>
              <p:cNvSpPr>
                <a:spLocks noChangeArrowheads="1"/>
              </p:cNvSpPr>
              <p:nvPr/>
            </p:nvSpPr>
            <p:spPr bwMode="auto">
              <a:xfrm>
                <a:off x="3936" y="2352"/>
                <a:ext cx="96" cy="96"/>
              </a:xfrm>
              <a:prstGeom prst="rect">
                <a:avLst/>
              </a:prstGeom>
              <a:solidFill>
                <a:srgbClr val="CCFFCC"/>
              </a:solidFill>
              <a:ln w="9525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7908" name="Rectangle 111"/>
              <p:cNvSpPr>
                <a:spLocks noChangeArrowheads="1"/>
              </p:cNvSpPr>
              <p:nvPr/>
            </p:nvSpPr>
            <p:spPr bwMode="auto">
              <a:xfrm>
                <a:off x="4032" y="2544"/>
                <a:ext cx="96" cy="96"/>
              </a:xfrm>
              <a:prstGeom prst="rect">
                <a:avLst/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7909" name="Rectangle 112"/>
              <p:cNvSpPr>
                <a:spLocks noChangeArrowheads="1"/>
              </p:cNvSpPr>
              <p:nvPr/>
            </p:nvSpPr>
            <p:spPr bwMode="auto">
              <a:xfrm>
                <a:off x="4128" y="2448"/>
                <a:ext cx="96" cy="96"/>
              </a:xfrm>
              <a:prstGeom prst="rect">
                <a:avLst/>
              </a:prstGeom>
              <a:solidFill>
                <a:srgbClr val="FFCC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7910" name="Rectangle 113"/>
              <p:cNvSpPr>
                <a:spLocks noChangeArrowheads="1"/>
              </p:cNvSpPr>
              <p:nvPr/>
            </p:nvSpPr>
            <p:spPr bwMode="auto">
              <a:xfrm>
                <a:off x="3936" y="2544"/>
                <a:ext cx="96" cy="96"/>
              </a:xfrm>
              <a:prstGeom prst="rect">
                <a:avLst/>
              </a:prstGeom>
              <a:solidFill>
                <a:srgbClr val="33CC33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7911" name="Rectangle 114"/>
              <p:cNvSpPr>
                <a:spLocks noChangeArrowheads="1"/>
              </p:cNvSpPr>
              <p:nvPr/>
            </p:nvSpPr>
            <p:spPr bwMode="auto">
              <a:xfrm>
                <a:off x="3936" y="2448"/>
                <a:ext cx="96" cy="96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7912" name="Rectangle 115"/>
              <p:cNvSpPr>
                <a:spLocks noChangeArrowheads="1"/>
              </p:cNvSpPr>
              <p:nvPr/>
            </p:nvSpPr>
            <p:spPr bwMode="auto">
              <a:xfrm>
                <a:off x="4128" y="2544"/>
                <a:ext cx="96" cy="96"/>
              </a:xfrm>
              <a:prstGeom prst="rect">
                <a:avLst/>
              </a:prstGeom>
              <a:solidFill>
                <a:srgbClr val="FF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7913" name="Rectangle 116"/>
              <p:cNvSpPr>
                <a:spLocks noChangeArrowheads="1"/>
              </p:cNvSpPr>
              <p:nvPr/>
            </p:nvSpPr>
            <p:spPr bwMode="auto">
              <a:xfrm>
                <a:off x="4128" y="2352"/>
                <a:ext cx="96" cy="96"/>
              </a:xfrm>
              <a:prstGeom prst="rect">
                <a:avLst/>
              </a:prstGeom>
              <a:solidFill>
                <a:srgbClr val="FF33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7914" name="Text Box 117"/>
              <p:cNvSpPr txBox="1">
                <a:spLocks noChangeArrowheads="1"/>
              </p:cNvSpPr>
              <p:nvPr/>
            </p:nvSpPr>
            <p:spPr bwMode="auto">
              <a:xfrm>
                <a:off x="3992" y="2591"/>
                <a:ext cx="203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/>
                  <a:t>5</a:t>
                </a:r>
              </a:p>
            </p:txBody>
          </p:sp>
        </p:grpSp>
        <p:sp>
          <p:nvSpPr>
            <p:cNvPr id="37904" name="Line 118"/>
            <p:cNvSpPr>
              <a:spLocks noChangeShapeType="1"/>
            </p:cNvSpPr>
            <p:nvPr/>
          </p:nvSpPr>
          <p:spPr bwMode="auto">
            <a:xfrm>
              <a:off x="3456" y="2496"/>
              <a:ext cx="48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37902" name="Line 119"/>
          <p:cNvSpPr>
            <a:spLocks noChangeShapeType="1"/>
          </p:cNvSpPr>
          <p:nvPr/>
        </p:nvSpPr>
        <p:spPr bwMode="auto">
          <a:xfrm>
            <a:off x="6705600" y="3962400"/>
            <a:ext cx="7620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0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About Heuristics</a:t>
            </a:r>
          </a:p>
        </p:txBody>
      </p:sp>
      <p:sp>
        <p:nvSpPr>
          <p:cNvPr id="235523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>
          <a:xfrm>
            <a:off x="838200" y="1905000"/>
            <a:ext cx="7924800" cy="4114800"/>
          </a:xfrm>
        </p:spPr>
        <p:txBody>
          <a:bodyPr/>
          <a:lstStyle/>
          <a:p>
            <a:pPr marL="609600" indent="-609600" eaLnBrk="1" hangingPunct="1">
              <a:lnSpc>
                <a:spcPct val="90000"/>
              </a:lnSpc>
            </a:pPr>
            <a:r>
              <a:rPr lang="en-US" sz="2400" smtClean="0"/>
              <a:t>Heuristics are intended to orient the search along promising paths</a:t>
            </a:r>
          </a:p>
          <a:p>
            <a:pPr marL="609600" indent="-609600" eaLnBrk="1" hangingPunct="1">
              <a:lnSpc>
                <a:spcPct val="90000"/>
              </a:lnSpc>
            </a:pPr>
            <a:r>
              <a:rPr lang="en-US" sz="2400" smtClean="0"/>
              <a:t>The time spent computing heuristics must be recovered by a better search</a:t>
            </a:r>
          </a:p>
          <a:p>
            <a:pPr marL="609600" indent="-609600" eaLnBrk="1" hangingPunct="1">
              <a:lnSpc>
                <a:spcPct val="90000"/>
              </a:lnSpc>
            </a:pPr>
            <a:r>
              <a:rPr lang="en-US" sz="2400" smtClean="0"/>
              <a:t>After all, a heuristic function could consist of solving the problem; then it would perfectly guide the search</a:t>
            </a:r>
          </a:p>
          <a:p>
            <a:pPr marL="609600" indent="-609600" eaLnBrk="1" hangingPunct="1">
              <a:lnSpc>
                <a:spcPct val="90000"/>
              </a:lnSpc>
            </a:pPr>
            <a:r>
              <a:rPr lang="en-US" sz="2400" smtClean="0"/>
              <a:t>Deciding which node to expand is sometimes called meta-reasoning</a:t>
            </a:r>
          </a:p>
          <a:p>
            <a:pPr marL="609600" indent="-609600" eaLnBrk="1" hangingPunct="1">
              <a:lnSpc>
                <a:spcPct val="90000"/>
              </a:lnSpc>
            </a:pPr>
            <a:r>
              <a:rPr lang="en-US" sz="2400" smtClean="0"/>
              <a:t>Heuristics may not always look like numbers and may involve large amount of knowledge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55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355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55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355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55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355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55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355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55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355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23" grpId="0" build="p" autoUpdateAnimBg="0"/>
    </p:bld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314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04800"/>
            <a:ext cx="80772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When to Use Search Techniques?</a:t>
            </a:r>
          </a:p>
        </p:txBody>
      </p:sp>
      <p:sp>
        <p:nvSpPr>
          <p:cNvPr id="39939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 The search space is small, and</a:t>
            </a:r>
          </a:p>
          <a:p>
            <a:pPr lvl="1" eaLnBrk="1" hangingPunct="1"/>
            <a:r>
              <a:rPr lang="en-US" smtClean="0"/>
              <a:t>There is no other available techniques, or</a:t>
            </a:r>
          </a:p>
          <a:p>
            <a:pPr lvl="1" eaLnBrk="1" hangingPunct="1"/>
            <a:r>
              <a:rPr lang="en-US" smtClean="0"/>
              <a:t>It is not worth the effort to develop a more efficient technique</a:t>
            </a:r>
          </a:p>
          <a:p>
            <a:pPr eaLnBrk="1" hangingPunct="1"/>
            <a:r>
              <a:rPr lang="en-US" smtClean="0"/>
              <a:t> The search space is large, and</a:t>
            </a:r>
          </a:p>
          <a:p>
            <a:pPr lvl="1" eaLnBrk="1" hangingPunct="1"/>
            <a:r>
              <a:rPr lang="en-US" smtClean="0"/>
              <a:t>There is no other available techniques, and</a:t>
            </a:r>
          </a:p>
          <a:p>
            <a:pPr lvl="1" eaLnBrk="1" hangingPunct="1"/>
            <a:r>
              <a:rPr lang="en-US" smtClean="0"/>
              <a:t>There exist “good” heuristics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36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Greedy Search</a:t>
            </a:r>
          </a:p>
        </p:txBody>
      </p:sp>
      <p:sp>
        <p:nvSpPr>
          <p:cNvPr id="294915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endParaRPr lang="en-US" smtClean="0"/>
          </a:p>
          <a:p>
            <a:pPr eaLnBrk="1" hangingPunct="1"/>
            <a:r>
              <a:rPr lang="en-US" smtClean="0"/>
              <a:t> </a:t>
            </a:r>
            <a:r>
              <a:rPr lang="en-US" smtClean="0">
                <a:solidFill>
                  <a:srgbClr val="CC6600"/>
                </a:solidFill>
              </a:rPr>
              <a:t>f(N) = h(N)</a:t>
            </a:r>
            <a:r>
              <a:rPr lang="en-US" smtClean="0"/>
              <a:t> </a:t>
            </a:r>
            <a:r>
              <a:rPr lang="en-US" smtClean="0">
                <a:sym typeface="Wingdings" pitchFamily="2" charset="2"/>
              </a:rPr>
              <a:t> greedy best-first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4915" grpId="0" build="p" bldLvl="2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0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Heuristic Function</a:t>
            </a:r>
          </a:p>
        </p:txBody>
      </p:sp>
      <p:sp>
        <p:nvSpPr>
          <p:cNvPr id="5123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 Function </a:t>
            </a:r>
            <a:r>
              <a:rPr lang="en-US" dirty="0" smtClean="0">
                <a:solidFill>
                  <a:srgbClr val="CC6600"/>
                </a:solidFill>
              </a:rPr>
              <a:t>h(N)</a:t>
            </a:r>
            <a:r>
              <a:rPr lang="en-US" dirty="0" smtClean="0"/>
              <a:t> that estimate the cost of the cheapest path from node N to goal node.</a:t>
            </a:r>
          </a:p>
          <a:p>
            <a:pPr eaLnBrk="1" hangingPunct="1"/>
            <a:r>
              <a:rPr lang="en-US" dirty="0" smtClean="0"/>
              <a:t> Example: 8-puzzle</a:t>
            </a:r>
          </a:p>
        </p:txBody>
      </p:sp>
      <p:grpSp>
        <p:nvGrpSpPr>
          <p:cNvPr id="5124" name="Group 4"/>
          <p:cNvGrpSpPr>
            <a:grpSpLocks/>
          </p:cNvGrpSpPr>
          <p:nvPr/>
        </p:nvGrpSpPr>
        <p:grpSpPr bwMode="auto">
          <a:xfrm>
            <a:off x="2438400" y="4267200"/>
            <a:ext cx="1273175" cy="1295400"/>
            <a:chOff x="3264" y="1152"/>
            <a:chExt cx="1192" cy="1260"/>
          </a:xfrm>
        </p:grpSpPr>
        <p:sp>
          <p:nvSpPr>
            <p:cNvPr id="5146" name="Rectangle 5"/>
            <p:cNvSpPr>
              <a:spLocks noChangeArrowheads="1"/>
            </p:cNvSpPr>
            <p:nvPr/>
          </p:nvSpPr>
          <p:spPr bwMode="auto">
            <a:xfrm>
              <a:off x="3264" y="1152"/>
              <a:ext cx="1152" cy="1152"/>
            </a:xfrm>
            <a:prstGeom prst="rect">
              <a:avLst/>
            </a:prstGeom>
            <a:noFill/>
            <a:ln w="571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47" name="Rectangle 6"/>
            <p:cNvSpPr>
              <a:spLocks noChangeArrowheads="1"/>
            </p:cNvSpPr>
            <p:nvPr/>
          </p:nvSpPr>
          <p:spPr bwMode="auto">
            <a:xfrm>
              <a:off x="3264" y="1152"/>
              <a:ext cx="384" cy="384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48" name="Rectangle 7"/>
            <p:cNvSpPr>
              <a:spLocks noChangeArrowheads="1"/>
            </p:cNvSpPr>
            <p:nvPr/>
          </p:nvSpPr>
          <p:spPr bwMode="auto">
            <a:xfrm>
              <a:off x="3264" y="1536"/>
              <a:ext cx="384" cy="384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49" name="Rectangle 8"/>
            <p:cNvSpPr>
              <a:spLocks noChangeArrowheads="1"/>
            </p:cNvSpPr>
            <p:nvPr/>
          </p:nvSpPr>
          <p:spPr bwMode="auto">
            <a:xfrm>
              <a:off x="3264" y="1920"/>
              <a:ext cx="384" cy="384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50" name="Rectangle 9"/>
            <p:cNvSpPr>
              <a:spLocks noChangeArrowheads="1"/>
            </p:cNvSpPr>
            <p:nvPr/>
          </p:nvSpPr>
          <p:spPr bwMode="auto">
            <a:xfrm>
              <a:off x="3648" y="1152"/>
              <a:ext cx="384" cy="384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51" name="Rectangle 10"/>
            <p:cNvSpPr>
              <a:spLocks noChangeArrowheads="1"/>
            </p:cNvSpPr>
            <p:nvPr/>
          </p:nvSpPr>
          <p:spPr bwMode="auto">
            <a:xfrm>
              <a:off x="3648" y="1536"/>
              <a:ext cx="384" cy="384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52" name="Rectangle 11"/>
            <p:cNvSpPr>
              <a:spLocks noChangeArrowheads="1"/>
            </p:cNvSpPr>
            <p:nvPr/>
          </p:nvSpPr>
          <p:spPr bwMode="auto">
            <a:xfrm>
              <a:off x="4032" y="1536"/>
              <a:ext cx="384" cy="384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53" name="Rectangle 12"/>
            <p:cNvSpPr>
              <a:spLocks noChangeArrowheads="1"/>
            </p:cNvSpPr>
            <p:nvPr/>
          </p:nvSpPr>
          <p:spPr bwMode="auto">
            <a:xfrm>
              <a:off x="3648" y="1920"/>
              <a:ext cx="384" cy="384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54" name="Rectangle 13"/>
            <p:cNvSpPr>
              <a:spLocks noChangeArrowheads="1"/>
            </p:cNvSpPr>
            <p:nvPr/>
          </p:nvSpPr>
          <p:spPr bwMode="auto">
            <a:xfrm>
              <a:off x="4032" y="1152"/>
              <a:ext cx="384" cy="384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55" name="Text Box 14"/>
            <p:cNvSpPr txBox="1">
              <a:spLocks noChangeArrowheads="1"/>
            </p:cNvSpPr>
            <p:nvPr/>
          </p:nvSpPr>
          <p:spPr bwMode="auto">
            <a:xfrm>
              <a:off x="3361" y="1200"/>
              <a:ext cx="328" cy="4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1</a:t>
              </a:r>
            </a:p>
          </p:txBody>
        </p:sp>
        <p:sp>
          <p:nvSpPr>
            <p:cNvPr id="5156" name="Text Box 15"/>
            <p:cNvSpPr txBox="1">
              <a:spLocks noChangeArrowheads="1"/>
            </p:cNvSpPr>
            <p:nvPr/>
          </p:nvSpPr>
          <p:spPr bwMode="auto">
            <a:xfrm>
              <a:off x="3746" y="1200"/>
              <a:ext cx="328" cy="4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2</a:t>
              </a:r>
            </a:p>
          </p:txBody>
        </p:sp>
        <p:sp>
          <p:nvSpPr>
            <p:cNvPr id="5157" name="Text Box 16"/>
            <p:cNvSpPr txBox="1">
              <a:spLocks noChangeArrowheads="1"/>
            </p:cNvSpPr>
            <p:nvPr/>
          </p:nvSpPr>
          <p:spPr bwMode="auto">
            <a:xfrm>
              <a:off x="4128" y="1200"/>
              <a:ext cx="328" cy="4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3</a:t>
              </a:r>
            </a:p>
          </p:txBody>
        </p:sp>
        <p:sp>
          <p:nvSpPr>
            <p:cNvPr id="5158" name="Text Box 17"/>
            <p:cNvSpPr txBox="1">
              <a:spLocks noChangeArrowheads="1"/>
            </p:cNvSpPr>
            <p:nvPr/>
          </p:nvSpPr>
          <p:spPr bwMode="auto">
            <a:xfrm>
              <a:off x="3361" y="1584"/>
              <a:ext cx="328" cy="4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4</a:t>
              </a:r>
            </a:p>
          </p:txBody>
        </p:sp>
        <p:sp>
          <p:nvSpPr>
            <p:cNvPr id="5159" name="Text Box 18"/>
            <p:cNvSpPr txBox="1">
              <a:spLocks noChangeArrowheads="1"/>
            </p:cNvSpPr>
            <p:nvPr/>
          </p:nvSpPr>
          <p:spPr bwMode="auto">
            <a:xfrm>
              <a:off x="3746" y="1584"/>
              <a:ext cx="328" cy="4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5</a:t>
              </a:r>
            </a:p>
          </p:txBody>
        </p:sp>
        <p:sp>
          <p:nvSpPr>
            <p:cNvPr id="5160" name="Text Box 19"/>
            <p:cNvSpPr txBox="1">
              <a:spLocks noChangeArrowheads="1"/>
            </p:cNvSpPr>
            <p:nvPr/>
          </p:nvSpPr>
          <p:spPr bwMode="auto">
            <a:xfrm>
              <a:off x="4128" y="1584"/>
              <a:ext cx="328" cy="4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6</a:t>
              </a:r>
            </a:p>
          </p:txBody>
        </p:sp>
        <p:sp>
          <p:nvSpPr>
            <p:cNvPr id="5161" name="Text Box 20"/>
            <p:cNvSpPr txBox="1">
              <a:spLocks noChangeArrowheads="1"/>
            </p:cNvSpPr>
            <p:nvPr/>
          </p:nvSpPr>
          <p:spPr bwMode="auto">
            <a:xfrm>
              <a:off x="3361" y="1967"/>
              <a:ext cx="328" cy="4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7</a:t>
              </a:r>
            </a:p>
          </p:txBody>
        </p:sp>
        <p:sp>
          <p:nvSpPr>
            <p:cNvPr id="5162" name="Text Box 21"/>
            <p:cNvSpPr txBox="1">
              <a:spLocks noChangeArrowheads="1"/>
            </p:cNvSpPr>
            <p:nvPr/>
          </p:nvSpPr>
          <p:spPr bwMode="auto">
            <a:xfrm>
              <a:off x="3746" y="1967"/>
              <a:ext cx="328" cy="4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8</a:t>
              </a:r>
            </a:p>
          </p:txBody>
        </p:sp>
      </p:grpSp>
      <p:grpSp>
        <p:nvGrpSpPr>
          <p:cNvPr id="5125" name="Group 22"/>
          <p:cNvGrpSpPr>
            <a:grpSpLocks/>
          </p:cNvGrpSpPr>
          <p:nvPr/>
        </p:nvGrpSpPr>
        <p:grpSpPr bwMode="auto">
          <a:xfrm>
            <a:off x="914400" y="4267200"/>
            <a:ext cx="1265238" cy="1320800"/>
            <a:chOff x="576" y="2688"/>
            <a:chExt cx="1196" cy="1248"/>
          </a:xfrm>
        </p:grpSpPr>
        <p:sp>
          <p:nvSpPr>
            <p:cNvPr id="5129" name="Rectangle 23"/>
            <p:cNvSpPr>
              <a:spLocks noChangeArrowheads="1"/>
            </p:cNvSpPr>
            <p:nvPr/>
          </p:nvSpPr>
          <p:spPr bwMode="auto">
            <a:xfrm>
              <a:off x="576" y="2688"/>
              <a:ext cx="1152" cy="1152"/>
            </a:xfrm>
            <a:prstGeom prst="rect">
              <a:avLst/>
            </a:prstGeom>
            <a:noFill/>
            <a:ln w="571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30" name="Rectangle 24"/>
            <p:cNvSpPr>
              <a:spLocks noChangeArrowheads="1"/>
            </p:cNvSpPr>
            <p:nvPr/>
          </p:nvSpPr>
          <p:spPr bwMode="auto">
            <a:xfrm>
              <a:off x="1344" y="3072"/>
              <a:ext cx="384" cy="384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31" name="Rectangle 25"/>
            <p:cNvSpPr>
              <a:spLocks noChangeArrowheads="1"/>
            </p:cNvSpPr>
            <p:nvPr/>
          </p:nvSpPr>
          <p:spPr bwMode="auto">
            <a:xfrm>
              <a:off x="576" y="3072"/>
              <a:ext cx="384" cy="384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32" name="Rectangle 26"/>
            <p:cNvSpPr>
              <a:spLocks noChangeArrowheads="1"/>
            </p:cNvSpPr>
            <p:nvPr/>
          </p:nvSpPr>
          <p:spPr bwMode="auto">
            <a:xfrm>
              <a:off x="576" y="3456"/>
              <a:ext cx="384" cy="384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33" name="Rectangle 27"/>
            <p:cNvSpPr>
              <a:spLocks noChangeArrowheads="1"/>
            </p:cNvSpPr>
            <p:nvPr/>
          </p:nvSpPr>
          <p:spPr bwMode="auto">
            <a:xfrm>
              <a:off x="576" y="2688"/>
              <a:ext cx="384" cy="384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34" name="Rectangle 28"/>
            <p:cNvSpPr>
              <a:spLocks noChangeArrowheads="1"/>
            </p:cNvSpPr>
            <p:nvPr/>
          </p:nvSpPr>
          <p:spPr bwMode="auto">
            <a:xfrm>
              <a:off x="960" y="3072"/>
              <a:ext cx="384" cy="384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35" name="Rectangle 29"/>
            <p:cNvSpPr>
              <a:spLocks noChangeArrowheads="1"/>
            </p:cNvSpPr>
            <p:nvPr/>
          </p:nvSpPr>
          <p:spPr bwMode="auto">
            <a:xfrm>
              <a:off x="1344" y="3456"/>
              <a:ext cx="384" cy="384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36" name="Rectangle 30"/>
            <p:cNvSpPr>
              <a:spLocks noChangeArrowheads="1"/>
            </p:cNvSpPr>
            <p:nvPr/>
          </p:nvSpPr>
          <p:spPr bwMode="auto">
            <a:xfrm>
              <a:off x="960" y="3456"/>
              <a:ext cx="384" cy="384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37" name="Rectangle 31"/>
            <p:cNvSpPr>
              <a:spLocks noChangeArrowheads="1"/>
            </p:cNvSpPr>
            <p:nvPr/>
          </p:nvSpPr>
          <p:spPr bwMode="auto">
            <a:xfrm>
              <a:off x="1344" y="2688"/>
              <a:ext cx="384" cy="384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38" name="Text Box 32"/>
            <p:cNvSpPr txBox="1">
              <a:spLocks noChangeArrowheads="1"/>
            </p:cNvSpPr>
            <p:nvPr/>
          </p:nvSpPr>
          <p:spPr bwMode="auto">
            <a:xfrm>
              <a:off x="1440" y="3120"/>
              <a:ext cx="332" cy="4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1</a:t>
              </a:r>
            </a:p>
          </p:txBody>
        </p:sp>
        <p:sp>
          <p:nvSpPr>
            <p:cNvPr id="5139" name="Text Box 33"/>
            <p:cNvSpPr txBox="1">
              <a:spLocks noChangeArrowheads="1"/>
            </p:cNvSpPr>
            <p:nvPr/>
          </p:nvSpPr>
          <p:spPr bwMode="auto">
            <a:xfrm>
              <a:off x="1056" y="3120"/>
              <a:ext cx="332" cy="4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2</a:t>
              </a:r>
            </a:p>
          </p:txBody>
        </p:sp>
        <p:sp>
          <p:nvSpPr>
            <p:cNvPr id="5140" name="Text Box 34"/>
            <p:cNvSpPr txBox="1">
              <a:spLocks noChangeArrowheads="1"/>
            </p:cNvSpPr>
            <p:nvPr/>
          </p:nvSpPr>
          <p:spPr bwMode="auto">
            <a:xfrm>
              <a:off x="1056" y="3504"/>
              <a:ext cx="332" cy="4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3</a:t>
              </a:r>
            </a:p>
          </p:txBody>
        </p:sp>
        <p:sp>
          <p:nvSpPr>
            <p:cNvPr id="5141" name="Text Box 35"/>
            <p:cNvSpPr txBox="1">
              <a:spLocks noChangeArrowheads="1"/>
            </p:cNvSpPr>
            <p:nvPr/>
          </p:nvSpPr>
          <p:spPr bwMode="auto">
            <a:xfrm>
              <a:off x="672" y="3120"/>
              <a:ext cx="332" cy="4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4</a:t>
              </a:r>
            </a:p>
          </p:txBody>
        </p:sp>
        <p:sp>
          <p:nvSpPr>
            <p:cNvPr id="5142" name="Text Box 36"/>
            <p:cNvSpPr txBox="1">
              <a:spLocks noChangeArrowheads="1"/>
            </p:cNvSpPr>
            <p:nvPr/>
          </p:nvSpPr>
          <p:spPr bwMode="auto">
            <a:xfrm>
              <a:off x="672" y="2736"/>
              <a:ext cx="332" cy="4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5</a:t>
              </a:r>
            </a:p>
          </p:txBody>
        </p:sp>
        <p:sp>
          <p:nvSpPr>
            <p:cNvPr id="5143" name="Text Box 37"/>
            <p:cNvSpPr txBox="1">
              <a:spLocks noChangeArrowheads="1"/>
            </p:cNvSpPr>
            <p:nvPr/>
          </p:nvSpPr>
          <p:spPr bwMode="auto">
            <a:xfrm>
              <a:off x="1440" y="3504"/>
              <a:ext cx="332" cy="4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6</a:t>
              </a:r>
            </a:p>
          </p:txBody>
        </p:sp>
        <p:sp>
          <p:nvSpPr>
            <p:cNvPr id="5144" name="Text Box 38"/>
            <p:cNvSpPr txBox="1">
              <a:spLocks noChangeArrowheads="1"/>
            </p:cNvSpPr>
            <p:nvPr/>
          </p:nvSpPr>
          <p:spPr bwMode="auto">
            <a:xfrm>
              <a:off x="672" y="3504"/>
              <a:ext cx="332" cy="4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7</a:t>
              </a:r>
            </a:p>
          </p:txBody>
        </p:sp>
        <p:sp>
          <p:nvSpPr>
            <p:cNvPr id="5145" name="Text Box 39"/>
            <p:cNvSpPr txBox="1">
              <a:spLocks noChangeArrowheads="1"/>
            </p:cNvSpPr>
            <p:nvPr/>
          </p:nvSpPr>
          <p:spPr bwMode="auto">
            <a:xfrm>
              <a:off x="1440" y="2736"/>
              <a:ext cx="332" cy="4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8</a:t>
              </a:r>
            </a:p>
          </p:txBody>
        </p:sp>
      </p:grpSp>
      <p:sp>
        <p:nvSpPr>
          <p:cNvPr id="5126" name="Text Box 40"/>
          <p:cNvSpPr txBox="1">
            <a:spLocks noChangeArrowheads="1"/>
          </p:cNvSpPr>
          <p:nvPr/>
        </p:nvSpPr>
        <p:spPr bwMode="auto">
          <a:xfrm>
            <a:off x="1371600" y="5486400"/>
            <a:ext cx="3873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N</a:t>
            </a:r>
          </a:p>
        </p:txBody>
      </p:sp>
      <p:sp>
        <p:nvSpPr>
          <p:cNvPr id="5127" name="Text Box 41"/>
          <p:cNvSpPr txBox="1">
            <a:spLocks noChangeArrowheads="1"/>
          </p:cNvSpPr>
          <p:nvPr/>
        </p:nvSpPr>
        <p:spPr bwMode="auto">
          <a:xfrm>
            <a:off x="2667000" y="5410200"/>
            <a:ext cx="7477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goal</a:t>
            </a:r>
          </a:p>
        </p:txBody>
      </p:sp>
      <p:sp>
        <p:nvSpPr>
          <p:cNvPr id="5128" name="Text Box 42"/>
          <p:cNvSpPr txBox="1">
            <a:spLocks noChangeArrowheads="1"/>
          </p:cNvSpPr>
          <p:nvPr/>
        </p:nvSpPr>
        <p:spPr bwMode="auto">
          <a:xfrm>
            <a:off x="3810000" y="4267200"/>
            <a:ext cx="465455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CC6600"/>
                </a:solidFill>
              </a:rPr>
              <a:t>h(N) = number of misplaced tiles</a:t>
            </a:r>
            <a:br>
              <a:rPr lang="en-US" dirty="0">
                <a:solidFill>
                  <a:srgbClr val="CC6600"/>
                </a:solidFill>
              </a:rPr>
            </a:br>
            <a:r>
              <a:rPr lang="en-US" dirty="0">
                <a:solidFill>
                  <a:srgbClr val="CC6600"/>
                </a:solidFill>
              </a:rPr>
              <a:t>      </a:t>
            </a:r>
            <a:r>
              <a:rPr lang="en-US" sz="800" dirty="0">
                <a:solidFill>
                  <a:srgbClr val="CC6600"/>
                </a:solidFill>
              </a:rPr>
              <a:t> </a:t>
            </a:r>
            <a:r>
              <a:rPr lang="en-US" dirty="0">
                <a:solidFill>
                  <a:srgbClr val="CC6600"/>
                </a:solidFill>
              </a:rPr>
              <a:t> = 6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10"/>
          <p:cNvSpPr>
            <a:spLocks noChangeArrowheads="1"/>
          </p:cNvSpPr>
          <p:nvPr/>
        </p:nvSpPr>
        <p:spPr bwMode="auto">
          <a:xfrm>
            <a:off x="0" y="0"/>
            <a:ext cx="9144000" cy="714375"/>
          </a:xfrm>
          <a:prstGeom prst="rect">
            <a:avLst/>
          </a:prstGeom>
          <a:solidFill>
            <a:srgbClr val="C0C0C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>
          <a:xfrm>
            <a:off x="665163" y="-211138"/>
            <a:ext cx="7772400" cy="1143001"/>
          </a:xfrm>
        </p:spPr>
        <p:txBody>
          <a:bodyPr/>
          <a:lstStyle/>
          <a:p>
            <a:r>
              <a:rPr lang="en-US" smtClean="0"/>
              <a:t>Heuristics for 8-puzzle II</a:t>
            </a:r>
          </a:p>
        </p:txBody>
      </p:sp>
      <p:sp>
        <p:nvSpPr>
          <p:cNvPr id="6148" name="Text Box 3"/>
          <p:cNvSpPr txBox="1">
            <a:spLocks noChangeArrowheads="1"/>
          </p:cNvSpPr>
          <p:nvPr/>
        </p:nvSpPr>
        <p:spPr bwMode="auto">
          <a:xfrm>
            <a:off x="176213" y="2400300"/>
            <a:ext cx="211455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Tx/>
              <a:buChar char="•"/>
            </a:pPr>
            <a:r>
              <a:rPr lang="en-US" sz="2000">
                <a:solidFill>
                  <a:schemeClr val="tx1"/>
                </a:solidFill>
              </a:rPr>
              <a:t>The </a:t>
            </a:r>
            <a:r>
              <a:rPr lang="en-US" sz="2000" b="1">
                <a:solidFill>
                  <a:schemeClr val="tx1"/>
                </a:solidFill>
              </a:rPr>
              <a:t>Manhattan Distance</a:t>
            </a:r>
            <a:r>
              <a:rPr lang="en-US" sz="2000">
                <a:solidFill>
                  <a:schemeClr val="tx1"/>
                </a:solidFill>
              </a:rPr>
              <a:t> (not including the blank)</a:t>
            </a:r>
            <a:endParaRPr lang="en-US">
              <a:solidFill>
                <a:schemeClr val="tx1"/>
              </a:solidFill>
            </a:endParaRPr>
          </a:p>
        </p:txBody>
      </p:sp>
      <p:sp>
        <p:nvSpPr>
          <p:cNvPr id="6149" name="Text Box 62"/>
          <p:cNvSpPr txBox="1">
            <a:spLocks noChangeArrowheads="1"/>
          </p:cNvSpPr>
          <p:nvPr/>
        </p:nvSpPr>
        <p:spPr bwMode="auto">
          <a:xfrm>
            <a:off x="233363" y="4567238"/>
            <a:ext cx="5545137" cy="155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>
                <a:solidFill>
                  <a:schemeClr val="tx1"/>
                </a:solidFill>
              </a:rPr>
              <a:t>In this case, only the “</a:t>
            </a:r>
            <a:r>
              <a:rPr lang="en-US" sz="2000" b="1">
                <a:solidFill>
                  <a:schemeClr val="tx1"/>
                </a:solidFill>
              </a:rPr>
              <a:t>3</a:t>
            </a:r>
            <a:r>
              <a:rPr lang="en-US" sz="2000">
                <a:solidFill>
                  <a:schemeClr val="tx1"/>
                </a:solidFill>
              </a:rPr>
              <a:t>”, “</a:t>
            </a:r>
            <a:r>
              <a:rPr lang="en-US" sz="2000" b="1">
                <a:solidFill>
                  <a:schemeClr val="tx1"/>
                </a:solidFill>
              </a:rPr>
              <a:t>8</a:t>
            </a:r>
            <a:r>
              <a:rPr lang="en-US" sz="2000">
                <a:solidFill>
                  <a:schemeClr val="tx1"/>
                </a:solidFill>
              </a:rPr>
              <a:t>” and “</a:t>
            </a:r>
            <a:r>
              <a:rPr lang="en-US" sz="2000" b="1">
                <a:solidFill>
                  <a:schemeClr val="tx1"/>
                </a:solidFill>
              </a:rPr>
              <a:t>1</a:t>
            </a:r>
            <a:r>
              <a:rPr lang="en-US" sz="2000">
                <a:solidFill>
                  <a:schemeClr val="tx1"/>
                </a:solidFill>
              </a:rPr>
              <a:t>” tiles are misplaced, by 2, 3, and 3 squares respectively,  so the heuristic function evaluates to 8.</a:t>
            </a:r>
          </a:p>
          <a:p>
            <a:r>
              <a:rPr lang="en-US" sz="1800">
                <a:solidFill>
                  <a:schemeClr val="folHlink"/>
                </a:solidFill>
              </a:rPr>
              <a:t>In other words, the heuristic is </a:t>
            </a:r>
            <a:r>
              <a:rPr lang="en-US" sz="1800" i="1">
                <a:solidFill>
                  <a:schemeClr val="folHlink"/>
                </a:solidFill>
              </a:rPr>
              <a:t>telling</a:t>
            </a:r>
            <a:r>
              <a:rPr lang="en-US" sz="1800">
                <a:solidFill>
                  <a:schemeClr val="folHlink"/>
                </a:solidFill>
              </a:rPr>
              <a:t> us, that it </a:t>
            </a:r>
            <a:r>
              <a:rPr lang="en-US" sz="1800" i="1">
                <a:solidFill>
                  <a:schemeClr val="folHlink"/>
                </a:solidFill>
              </a:rPr>
              <a:t>thinks</a:t>
            </a:r>
            <a:r>
              <a:rPr lang="en-US" sz="1800">
                <a:solidFill>
                  <a:schemeClr val="folHlink"/>
                </a:solidFill>
              </a:rPr>
              <a:t> a solution is available in just 8 more moves.</a:t>
            </a:r>
            <a:endParaRPr lang="en-US" sz="2000">
              <a:solidFill>
                <a:schemeClr val="tx1"/>
              </a:solidFill>
            </a:endParaRP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3225800" y="1095375"/>
            <a:ext cx="1752600" cy="1524000"/>
            <a:chOff x="4320" y="528"/>
            <a:chExt cx="1104" cy="960"/>
          </a:xfrm>
        </p:grpSpPr>
        <p:sp>
          <p:nvSpPr>
            <p:cNvPr id="6205" name="Rectangle 5"/>
            <p:cNvSpPr>
              <a:spLocks noChangeArrowheads="1"/>
            </p:cNvSpPr>
            <p:nvPr/>
          </p:nvSpPr>
          <p:spPr bwMode="auto">
            <a:xfrm>
              <a:off x="4320" y="528"/>
              <a:ext cx="1104" cy="960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06" name="Text Box 6"/>
            <p:cNvSpPr txBox="1">
              <a:spLocks noChangeArrowheads="1"/>
            </p:cNvSpPr>
            <p:nvPr/>
          </p:nvSpPr>
          <p:spPr bwMode="auto">
            <a:xfrm>
              <a:off x="4368" y="576"/>
              <a:ext cx="336" cy="304"/>
            </a:xfrm>
            <a:prstGeom prst="rect">
              <a:avLst/>
            </a:prstGeom>
            <a:solidFill>
              <a:srgbClr val="EAEAEA"/>
            </a:solidFill>
            <a:ln w="25400">
              <a:solidFill>
                <a:srgbClr val="808080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b="1">
                  <a:solidFill>
                    <a:schemeClr val="tx1"/>
                  </a:solidFill>
                </a:rPr>
                <a:t>3</a:t>
              </a:r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6207" name="Text Box 7"/>
            <p:cNvSpPr txBox="1">
              <a:spLocks noChangeArrowheads="1"/>
            </p:cNvSpPr>
            <p:nvPr/>
          </p:nvSpPr>
          <p:spPr bwMode="auto">
            <a:xfrm>
              <a:off x="4704" y="576"/>
              <a:ext cx="336" cy="304"/>
            </a:xfrm>
            <a:prstGeom prst="rect">
              <a:avLst/>
            </a:prstGeom>
            <a:solidFill>
              <a:srgbClr val="EAEAEA"/>
            </a:solidFill>
            <a:ln w="25400">
              <a:solidFill>
                <a:srgbClr val="808080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b="1">
                  <a:solidFill>
                    <a:schemeClr val="tx1"/>
                  </a:solidFill>
                </a:rPr>
                <a:t>2</a:t>
              </a:r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6208" name="Text Box 8"/>
            <p:cNvSpPr txBox="1">
              <a:spLocks noChangeArrowheads="1"/>
            </p:cNvSpPr>
            <p:nvPr/>
          </p:nvSpPr>
          <p:spPr bwMode="auto">
            <a:xfrm>
              <a:off x="5040" y="576"/>
              <a:ext cx="336" cy="304"/>
            </a:xfrm>
            <a:prstGeom prst="rect">
              <a:avLst/>
            </a:prstGeom>
            <a:solidFill>
              <a:srgbClr val="EAEAEA"/>
            </a:solidFill>
            <a:ln w="25400">
              <a:solidFill>
                <a:srgbClr val="808080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b="1">
                  <a:solidFill>
                    <a:schemeClr val="tx1"/>
                  </a:solidFill>
                </a:rPr>
                <a:t>8</a:t>
              </a:r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6209" name="Text Box 9"/>
            <p:cNvSpPr txBox="1">
              <a:spLocks noChangeArrowheads="1"/>
            </p:cNvSpPr>
            <p:nvPr/>
          </p:nvSpPr>
          <p:spPr bwMode="auto">
            <a:xfrm>
              <a:off x="4368" y="864"/>
              <a:ext cx="336" cy="304"/>
            </a:xfrm>
            <a:prstGeom prst="rect">
              <a:avLst/>
            </a:prstGeom>
            <a:solidFill>
              <a:srgbClr val="EAEAEA"/>
            </a:solidFill>
            <a:ln w="25400">
              <a:solidFill>
                <a:srgbClr val="808080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b="1">
                  <a:solidFill>
                    <a:schemeClr val="tx1"/>
                  </a:solidFill>
                </a:rPr>
                <a:t>4</a:t>
              </a:r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6210" name="Text Box 10"/>
            <p:cNvSpPr txBox="1">
              <a:spLocks noChangeArrowheads="1"/>
            </p:cNvSpPr>
            <p:nvPr/>
          </p:nvSpPr>
          <p:spPr bwMode="auto">
            <a:xfrm>
              <a:off x="4704" y="864"/>
              <a:ext cx="336" cy="304"/>
            </a:xfrm>
            <a:prstGeom prst="rect">
              <a:avLst/>
            </a:prstGeom>
            <a:solidFill>
              <a:srgbClr val="EAEAEA"/>
            </a:solidFill>
            <a:ln w="25400">
              <a:solidFill>
                <a:srgbClr val="808080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b="1">
                  <a:solidFill>
                    <a:schemeClr val="tx1"/>
                  </a:solidFill>
                </a:rPr>
                <a:t>5</a:t>
              </a:r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6211" name="Text Box 11"/>
            <p:cNvSpPr txBox="1">
              <a:spLocks noChangeArrowheads="1"/>
            </p:cNvSpPr>
            <p:nvPr/>
          </p:nvSpPr>
          <p:spPr bwMode="auto">
            <a:xfrm>
              <a:off x="5040" y="864"/>
              <a:ext cx="336" cy="304"/>
            </a:xfrm>
            <a:prstGeom prst="rect">
              <a:avLst/>
            </a:prstGeom>
            <a:solidFill>
              <a:srgbClr val="EAEAEA"/>
            </a:solidFill>
            <a:ln w="25400">
              <a:solidFill>
                <a:srgbClr val="808080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b="1">
                  <a:solidFill>
                    <a:schemeClr val="tx1"/>
                  </a:solidFill>
                </a:rPr>
                <a:t>6</a:t>
              </a:r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6212" name="Text Box 12"/>
            <p:cNvSpPr txBox="1">
              <a:spLocks noChangeArrowheads="1"/>
            </p:cNvSpPr>
            <p:nvPr/>
          </p:nvSpPr>
          <p:spPr bwMode="auto">
            <a:xfrm>
              <a:off x="4368" y="1152"/>
              <a:ext cx="336" cy="304"/>
            </a:xfrm>
            <a:prstGeom prst="rect">
              <a:avLst/>
            </a:prstGeom>
            <a:solidFill>
              <a:srgbClr val="EAEAEA"/>
            </a:solidFill>
            <a:ln w="25400">
              <a:solidFill>
                <a:srgbClr val="808080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b="1">
                  <a:solidFill>
                    <a:schemeClr val="tx1"/>
                  </a:solidFill>
                </a:rPr>
                <a:t>7</a:t>
              </a:r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6213" name="Text Box 13"/>
            <p:cNvSpPr txBox="1">
              <a:spLocks noChangeArrowheads="1"/>
            </p:cNvSpPr>
            <p:nvPr/>
          </p:nvSpPr>
          <p:spPr bwMode="auto">
            <a:xfrm>
              <a:off x="4704" y="1152"/>
              <a:ext cx="336" cy="304"/>
            </a:xfrm>
            <a:prstGeom prst="rect">
              <a:avLst/>
            </a:prstGeom>
            <a:solidFill>
              <a:srgbClr val="EAEAEA"/>
            </a:solidFill>
            <a:ln w="25400">
              <a:solidFill>
                <a:srgbClr val="808080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b="1">
                  <a:solidFill>
                    <a:schemeClr val="tx1"/>
                  </a:solidFill>
                </a:rPr>
                <a:t>1</a:t>
              </a:r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6214" name="Text Box 14"/>
            <p:cNvSpPr txBox="1">
              <a:spLocks noChangeArrowheads="1"/>
            </p:cNvSpPr>
            <p:nvPr/>
          </p:nvSpPr>
          <p:spPr bwMode="auto">
            <a:xfrm>
              <a:off x="5040" y="1152"/>
              <a:ext cx="336" cy="30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rgbClr val="808080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3" name="Group 15"/>
          <p:cNvGrpSpPr>
            <a:grpSpLocks/>
          </p:cNvGrpSpPr>
          <p:nvPr/>
        </p:nvGrpSpPr>
        <p:grpSpPr bwMode="auto">
          <a:xfrm>
            <a:off x="3225800" y="2840038"/>
            <a:ext cx="1752600" cy="1524000"/>
            <a:chOff x="4320" y="528"/>
            <a:chExt cx="1104" cy="960"/>
          </a:xfrm>
        </p:grpSpPr>
        <p:sp>
          <p:nvSpPr>
            <p:cNvPr id="6195" name="Rectangle 16"/>
            <p:cNvSpPr>
              <a:spLocks noChangeArrowheads="1"/>
            </p:cNvSpPr>
            <p:nvPr/>
          </p:nvSpPr>
          <p:spPr bwMode="auto">
            <a:xfrm>
              <a:off x="4320" y="528"/>
              <a:ext cx="1104" cy="960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96" name="Text Box 17"/>
            <p:cNvSpPr txBox="1">
              <a:spLocks noChangeArrowheads="1"/>
            </p:cNvSpPr>
            <p:nvPr/>
          </p:nvSpPr>
          <p:spPr bwMode="auto">
            <a:xfrm>
              <a:off x="4368" y="576"/>
              <a:ext cx="336" cy="304"/>
            </a:xfrm>
            <a:prstGeom prst="rect">
              <a:avLst/>
            </a:prstGeom>
            <a:solidFill>
              <a:srgbClr val="EAEAEA"/>
            </a:solidFill>
            <a:ln w="25400">
              <a:solidFill>
                <a:srgbClr val="808080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b="1">
                  <a:solidFill>
                    <a:schemeClr val="tx1"/>
                  </a:solidFill>
                </a:rPr>
                <a:t>1</a:t>
              </a:r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6197" name="Text Box 18"/>
            <p:cNvSpPr txBox="1">
              <a:spLocks noChangeArrowheads="1"/>
            </p:cNvSpPr>
            <p:nvPr/>
          </p:nvSpPr>
          <p:spPr bwMode="auto">
            <a:xfrm>
              <a:off x="4704" y="576"/>
              <a:ext cx="336" cy="304"/>
            </a:xfrm>
            <a:prstGeom prst="rect">
              <a:avLst/>
            </a:prstGeom>
            <a:solidFill>
              <a:srgbClr val="EAEAEA"/>
            </a:solidFill>
            <a:ln w="25400">
              <a:solidFill>
                <a:srgbClr val="808080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b="1">
                  <a:solidFill>
                    <a:schemeClr val="tx1"/>
                  </a:solidFill>
                </a:rPr>
                <a:t>2</a:t>
              </a:r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6198" name="Text Box 19"/>
            <p:cNvSpPr txBox="1">
              <a:spLocks noChangeArrowheads="1"/>
            </p:cNvSpPr>
            <p:nvPr/>
          </p:nvSpPr>
          <p:spPr bwMode="auto">
            <a:xfrm>
              <a:off x="5040" y="576"/>
              <a:ext cx="336" cy="304"/>
            </a:xfrm>
            <a:prstGeom prst="rect">
              <a:avLst/>
            </a:prstGeom>
            <a:solidFill>
              <a:srgbClr val="EAEAEA"/>
            </a:solidFill>
            <a:ln w="25400">
              <a:solidFill>
                <a:srgbClr val="808080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b="1">
                  <a:solidFill>
                    <a:schemeClr val="tx1"/>
                  </a:solidFill>
                </a:rPr>
                <a:t>3</a:t>
              </a:r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6199" name="Text Box 20"/>
            <p:cNvSpPr txBox="1">
              <a:spLocks noChangeArrowheads="1"/>
            </p:cNvSpPr>
            <p:nvPr/>
          </p:nvSpPr>
          <p:spPr bwMode="auto">
            <a:xfrm>
              <a:off x="4368" y="864"/>
              <a:ext cx="336" cy="304"/>
            </a:xfrm>
            <a:prstGeom prst="rect">
              <a:avLst/>
            </a:prstGeom>
            <a:solidFill>
              <a:srgbClr val="EAEAEA"/>
            </a:solidFill>
            <a:ln w="25400">
              <a:solidFill>
                <a:srgbClr val="808080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b="1">
                  <a:solidFill>
                    <a:schemeClr val="tx1"/>
                  </a:solidFill>
                </a:rPr>
                <a:t>4</a:t>
              </a:r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6200" name="Text Box 21"/>
            <p:cNvSpPr txBox="1">
              <a:spLocks noChangeArrowheads="1"/>
            </p:cNvSpPr>
            <p:nvPr/>
          </p:nvSpPr>
          <p:spPr bwMode="auto">
            <a:xfrm>
              <a:off x="4704" y="864"/>
              <a:ext cx="336" cy="304"/>
            </a:xfrm>
            <a:prstGeom prst="rect">
              <a:avLst/>
            </a:prstGeom>
            <a:solidFill>
              <a:srgbClr val="EAEAEA"/>
            </a:solidFill>
            <a:ln w="25400">
              <a:solidFill>
                <a:srgbClr val="808080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b="1">
                  <a:solidFill>
                    <a:schemeClr val="tx1"/>
                  </a:solidFill>
                </a:rPr>
                <a:t>5</a:t>
              </a:r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6201" name="Text Box 22"/>
            <p:cNvSpPr txBox="1">
              <a:spLocks noChangeArrowheads="1"/>
            </p:cNvSpPr>
            <p:nvPr/>
          </p:nvSpPr>
          <p:spPr bwMode="auto">
            <a:xfrm>
              <a:off x="5040" y="864"/>
              <a:ext cx="336" cy="304"/>
            </a:xfrm>
            <a:prstGeom prst="rect">
              <a:avLst/>
            </a:prstGeom>
            <a:solidFill>
              <a:srgbClr val="EAEAEA"/>
            </a:solidFill>
            <a:ln w="25400">
              <a:solidFill>
                <a:srgbClr val="808080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b="1">
                  <a:solidFill>
                    <a:schemeClr val="tx1"/>
                  </a:solidFill>
                </a:rPr>
                <a:t>6</a:t>
              </a:r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6202" name="Text Box 23"/>
            <p:cNvSpPr txBox="1">
              <a:spLocks noChangeArrowheads="1"/>
            </p:cNvSpPr>
            <p:nvPr/>
          </p:nvSpPr>
          <p:spPr bwMode="auto">
            <a:xfrm>
              <a:off x="4368" y="1152"/>
              <a:ext cx="336" cy="304"/>
            </a:xfrm>
            <a:prstGeom prst="rect">
              <a:avLst/>
            </a:prstGeom>
            <a:solidFill>
              <a:srgbClr val="EAEAEA"/>
            </a:solidFill>
            <a:ln w="25400">
              <a:solidFill>
                <a:srgbClr val="808080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b="1">
                  <a:solidFill>
                    <a:schemeClr val="tx1"/>
                  </a:solidFill>
                </a:rPr>
                <a:t>7</a:t>
              </a:r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6203" name="Text Box 24"/>
            <p:cNvSpPr txBox="1">
              <a:spLocks noChangeArrowheads="1"/>
            </p:cNvSpPr>
            <p:nvPr/>
          </p:nvSpPr>
          <p:spPr bwMode="auto">
            <a:xfrm>
              <a:off x="4704" y="1152"/>
              <a:ext cx="336" cy="304"/>
            </a:xfrm>
            <a:prstGeom prst="rect">
              <a:avLst/>
            </a:prstGeom>
            <a:solidFill>
              <a:srgbClr val="EAEAEA"/>
            </a:solidFill>
            <a:ln w="25400">
              <a:solidFill>
                <a:srgbClr val="808080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b="1">
                  <a:solidFill>
                    <a:schemeClr val="tx1"/>
                  </a:solidFill>
                </a:rPr>
                <a:t>8</a:t>
              </a:r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6204" name="Text Box 25"/>
            <p:cNvSpPr txBox="1">
              <a:spLocks noChangeArrowheads="1"/>
            </p:cNvSpPr>
            <p:nvPr/>
          </p:nvSpPr>
          <p:spPr bwMode="auto">
            <a:xfrm>
              <a:off x="5040" y="1152"/>
              <a:ext cx="336" cy="30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rgbClr val="808080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endParaRPr lang="en-US">
                <a:solidFill>
                  <a:schemeClr val="tx1"/>
                </a:solidFill>
              </a:endParaRPr>
            </a:p>
          </p:txBody>
        </p:sp>
      </p:grpSp>
      <p:sp>
        <p:nvSpPr>
          <p:cNvPr id="6152" name="Text Box 63"/>
          <p:cNvSpPr txBox="1">
            <a:spLocks noChangeArrowheads="1"/>
          </p:cNvSpPr>
          <p:nvPr/>
        </p:nvSpPr>
        <p:spPr bwMode="auto">
          <a:xfrm>
            <a:off x="2351088" y="3222625"/>
            <a:ext cx="105727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>
                <a:solidFill>
                  <a:schemeClr val="tx1"/>
                </a:solidFill>
              </a:rPr>
              <a:t>Goal State</a:t>
            </a:r>
            <a:endParaRPr lang="en-US">
              <a:solidFill>
                <a:schemeClr val="tx1"/>
              </a:solidFill>
            </a:endParaRPr>
          </a:p>
        </p:txBody>
      </p:sp>
      <p:sp>
        <p:nvSpPr>
          <p:cNvPr id="6153" name="Text Box 64"/>
          <p:cNvSpPr txBox="1">
            <a:spLocks noChangeArrowheads="1"/>
          </p:cNvSpPr>
          <p:nvPr/>
        </p:nvSpPr>
        <p:spPr bwMode="auto">
          <a:xfrm>
            <a:off x="2271713" y="1452563"/>
            <a:ext cx="118745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>
                <a:solidFill>
                  <a:schemeClr val="tx1"/>
                </a:solidFill>
              </a:rPr>
              <a:t>Current State</a:t>
            </a:r>
            <a:endParaRPr lang="en-US">
              <a:solidFill>
                <a:schemeClr val="tx1"/>
              </a:solidFill>
            </a:endParaRPr>
          </a:p>
        </p:txBody>
      </p:sp>
      <p:sp>
        <p:nvSpPr>
          <p:cNvPr id="6154" name="Rectangle 66"/>
          <p:cNvSpPr>
            <a:spLocks noChangeArrowheads="1"/>
          </p:cNvSpPr>
          <p:nvPr/>
        </p:nvSpPr>
        <p:spPr bwMode="auto">
          <a:xfrm>
            <a:off x="5965825" y="1012825"/>
            <a:ext cx="1752600" cy="15240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55" name="Text Box 67"/>
          <p:cNvSpPr txBox="1">
            <a:spLocks noChangeArrowheads="1"/>
          </p:cNvSpPr>
          <p:nvPr/>
        </p:nvSpPr>
        <p:spPr bwMode="auto">
          <a:xfrm>
            <a:off x="6042025" y="1089025"/>
            <a:ext cx="533400" cy="482600"/>
          </a:xfrm>
          <a:prstGeom prst="rect">
            <a:avLst/>
          </a:prstGeom>
          <a:solidFill>
            <a:srgbClr val="EAEAEA"/>
          </a:solidFill>
          <a:ln w="25400">
            <a:solidFill>
              <a:srgbClr val="80808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>
                <a:solidFill>
                  <a:schemeClr val="tx1"/>
                </a:solidFill>
              </a:rPr>
              <a:t>3</a:t>
            </a:r>
            <a:endParaRPr lang="en-US">
              <a:solidFill>
                <a:schemeClr val="tx1"/>
              </a:solidFill>
            </a:endParaRPr>
          </a:p>
        </p:txBody>
      </p:sp>
      <p:sp>
        <p:nvSpPr>
          <p:cNvPr id="6156" name="Text Box 68"/>
          <p:cNvSpPr txBox="1">
            <a:spLocks noChangeArrowheads="1"/>
          </p:cNvSpPr>
          <p:nvPr/>
        </p:nvSpPr>
        <p:spPr bwMode="auto">
          <a:xfrm>
            <a:off x="6575425" y="1089025"/>
            <a:ext cx="533400" cy="482600"/>
          </a:xfrm>
          <a:prstGeom prst="rect">
            <a:avLst/>
          </a:prstGeom>
          <a:solidFill>
            <a:schemeClr val="bg1"/>
          </a:solidFill>
          <a:ln w="25400">
            <a:solidFill>
              <a:srgbClr val="80808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6157" name="Text Box 69"/>
          <p:cNvSpPr txBox="1">
            <a:spLocks noChangeArrowheads="1"/>
          </p:cNvSpPr>
          <p:nvPr/>
        </p:nvSpPr>
        <p:spPr bwMode="auto">
          <a:xfrm>
            <a:off x="7108825" y="1089025"/>
            <a:ext cx="533400" cy="482600"/>
          </a:xfrm>
          <a:prstGeom prst="rect">
            <a:avLst/>
          </a:prstGeom>
          <a:solidFill>
            <a:srgbClr val="EAEAEA"/>
          </a:solidFill>
          <a:ln w="25400">
            <a:solidFill>
              <a:srgbClr val="80808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 u="sng">
                <a:solidFill>
                  <a:schemeClr val="tx1"/>
                </a:solidFill>
              </a:rPr>
              <a:t>3</a:t>
            </a:r>
            <a:endParaRPr lang="en-US">
              <a:solidFill>
                <a:schemeClr val="tx1"/>
              </a:solidFill>
            </a:endParaRPr>
          </a:p>
        </p:txBody>
      </p:sp>
      <p:sp>
        <p:nvSpPr>
          <p:cNvPr id="6158" name="Text Box 70"/>
          <p:cNvSpPr txBox="1">
            <a:spLocks noChangeArrowheads="1"/>
          </p:cNvSpPr>
          <p:nvPr/>
        </p:nvSpPr>
        <p:spPr bwMode="auto">
          <a:xfrm>
            <a:off x="6042025" y="1546225"/>
            <a:ext cx="533400" cy="482600"/>
          </a:xfrm>
          <a:prstGeom prst="rect">
            <a:avLst/>
          </a:prstGeom>
          <a:solidFill>
            <a:schemeClr val="bg1"/>
          </a:solidFill>
          <a:ln w="25400">
            <a:solidFill>
              <a:srgbClr val="80808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6159" name="Text Box 71"/>
          <p:cNvSpPr txBox="1">
            <a:spLocks noChangeArrowheads="1"/>
          </p:cNvSpPr>
          <p:nvPr/>
        </p:nvSpPr>
        <p:spPr bwMode="auto">
          <a:xfrm>
            <a:off x="6575425" y="1546225"/>
            <a:ext cx="533400" cy="482600"/>
          </a:xfrm>
          <a:prstGeom prst="rect">
            <a:avLst/>
          </a:prstGeom>
          <a:solidFill>
            <a:schemeClr val="bg1"/>
          </a:solidFill>
          <a:ln w="25400">
            <a:solidFill>
              <a:srgbClr val="80808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6160" name="Text Box 72"/>
          <p:cNvSpPr txBox="1">
            <a:spLocks noChangeArrowheads="1"/>
          </p:cNvSpPr>
          <p:nvPr/>
        </p:nvSpPr>
        <p:spPr bwMode="auto">
          <a:xfrm>
            <a:off x="7108825" y="1546225"/>
            <a:ext cx="533400" cy="482600"/>
          </a:xfrm>
          <a:prstGeom prst="rect">
            <a:avLst/>
          </a:prstGeom>
          <a:solidFill>
            <a:schemeClr val="bg1"/>
          </a:solidFill>
          <a:ln w="25400">
            <a:solidFill>
              <a:srgbClr val="80808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6161" name="Text Box 73"/>
          <p:cNvSpPr txBox="1">
            <a:spLocks noChangeArrowheads="1"/>
          </p:cNvSpPr>
          <p:nvPr/>
        </p:nvSpPr>
        <p:spPr bwMode="auto">
          <a:xfrm>
            <a:off x="6042025" y="2003425"/>
            <a:ext cx="533400" cy="482600"/>
          </a:xfrm>
          <a:prstGeom prst="rect">
            <a:avLst/>
          </a:prstGeom>
          <a:solidFill>
            <a:schemeClr val="bg1"/>
          </a:solidFill>
          <a:ln w="25400">
            <a:solidFill>
              <a:srgbClr val="80808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6162" name="Text Box 74"/>
          <p:cNvSpPr txBox="1">
            <a:spLocks noChangeArrowheads="1"/>
          </p:cNvSpPr>
          <p:nvPr/>
        </p:nvSpPr>
        <p:spPr bwMode="auto">
          <a:xfrm>
            <a:off x="6575425" y="2003425"/>
            <a:ext cx="533400" cy="482600"/>
          </a:xfrm>
          <a:prstGeom prst="rect">
            <a:avLst/>
          </a:prstGeom>
          <a:solidFill>
            <a:schemeClr val="bg1"/>
          </a:solidFill>
          <a:ln w="25400">
            <a:solidFill>
              <a:srgbClr val="80808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6163" name="Text Box 75"/>
          <p:cNvSpPr txBox="1">
            <a:spLocks noChangeArrowheads="1"/>
          </p:cNvSpPr>
          <p:nvPr/>
        </p:nvSpPr>
        <p:spPr bwMode="auto">
          <a:xfrm>
            <a:off x="7108825" y="2003425"/>
            <a:ext cx="533400" cy="482600"/>
          </a:xfrm>
          <a:prstGeom prst="rect">
            <a:avLst/>
          </a:prstGeom>
          <a:solidFill>
            <a:schemeClr val="bg1"/>
          </a:solidFill>
          <a:ln w="25400">
            <a:solidFill>
              <a:srgbClr val="80808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6164" name="Rectangle 77"/>
          <p:cNvSpPr>
            <a:spLocks noChangeArrowheads="1"/>
          </p:cNvSpPr>
          <p:nvPr/>
        </p:nvSpPr>
        <p:spPr bwMode="auto">
          <a:xfrm>
            <a:off x="5965825" y="2622550"/>
            <a:ext cx="1752600" cy="15240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65" name="Text Box 78"/>
          <p:cNvSpPr txBox="1">
            <a:spLocks noChangeArrowheads="1"/>
          </p:cNvSpPr>
          <p:nvPr/>
        </p:nvSpPr>
        <p:spPr bwMode="auto">
          <a:xfrm>
            <a:off x="6042025" y="2698750"/>
            <a:ext cx="533400" cy="482600"/>
          </a:xfrm>
          <a:prstGeom prst="rect">
            <a:avLst/>
          </a:prstGeom>
          <a:solidFill>
            <a:schemeClr val="bg1"/>
          </a:solidFill>
          <a:ln w="25400">
            <a:solidFill>
              <a:srgbClr val="80808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6166" name="Text Box 79"/>
          <p:cNvSpPr txBox="1">
            <a:spLocks noChangeArrowheads="1"/>
          </p:cNvSpPr>
          <p:nvPr/>
        </p:nvSpPr>
        <p:spPr bwMode="auto">
          <a:xfrm>
            <a:off x="6575425" y="2698750"/>
            <a:ext cx="533400" cy="482600"/>
          </a:xfrm>
          <a:prstGeom prst="rect">
            <a:avLst/>
          </a:prstGeom>
          <a:solidFill>
            <a:schemeClr val="bg1"/>
          </a:solidFill>
          <a:ln w="25400">
            <a:solidFill>
              <a:srgbClr val="80808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6167" name="Text Box 80"/>
          <p:cNvSpPr txBox="1">
            <a:spLocks noChangeArrowheads="1"/>
          </p:cNvSpPr>
          <p:nvPr/>
        </p:nvSpPr>
        <p:spPr bwMode="auto">
          <a:xfrm>
            <a:off x="7108825" y="2698750"/>
            <a:ext cx="533400" cy="482600"/>
          </a:xfrm>
          <a:prstGeom prst="rect">
            <a:avLst/>
          </a:prstGeom>
          <a:solidFill>
            <a:srgbClr val="EAEAEA"/>
          </a:solidFill>
          <a:ln w="25400">
            <a:solidFill>
              <a:srgbClr val="80808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>
                <a:solidFill>
                  <a:schemeClr val="tx1"/>
                </a:solidFill>
              </a:rPr>
              <a:t>8</a:t>
            </a:r>
            <a:endParaRPr lang="en-US">
              <a:solidFill>
                <a:schemeClr val="tx1"/>
              </a:solidFill>
            </a:endParaRPr>
          </a:p>
        </p:txBody>
      </p:sp>
      <p:sp>
        <p:nvSpPr>
          <p:cNvPr id="6168" name="Text Box 81"/>
          <p:cNvSpPr txBox="1">
            <a:spLocks noChangeArrowheads="1"/>
          </p:cNvSpPr>
          <p:nvPr/>
        </p:nvSpPr>
        <p:spPr bwMode="auto">
          <a:xfrm>
            <a:off x="6042025" y="3155950"/>
            <a:ext cx="533400" cy="482600"/>
          </a:xfrm>
          <a:prstGeom prst="rect">
            <a:avLst/>
          </a:prstGeom>
          <a:solidFill>
            <a:schemeClr val="bg1"/>
          </a:solidFill>
          <a:ln w="25400">
            <a:solidFill>
              <a:srgbClr val="80808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6169" name="Text Box 82"/>
          <p:cNvSpPr txBox="1">
            <a:spLocks noChangeArrowheads="1"/>
          </p:cNvSpPr>
          <p:nvPr/>
        </p:nvSpPr>
        <p:spPr bwMode="auto">
          <a:xfrm>
            <a:off x="6575425" y="3155950"/>
            <a:ext cx="533400" cy="482600"/>
          </a:xfrm>
          <a:prstGeom prst="rect">
            <a:avLst/>
          </a:prstGeom>
          <a:solidFill>
            <a:schemeClr val="bg1"/>
          </a:solidFill>
          <a:ln w="25400">
            <a:solidFill>
              <a:srgbClr val="80808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6170" name="Text Box 83"/>
          <p:cNvSpPr txBox="1">
            <a:spLocks noChangeArrowheads="1"/>
          </p:cNvSpPr>
          <p:nvPr/>
        </p:nvSpPr>
        <p:spPr bwMode="auto">
          <a:xfrm>
            <a:off x="7108825" y="3155950"/>
            <a:ext cx="533400" cy="482600"/>
          </a:xfrm>
          <a:prstGeom prst="rect">
            <a:avLst/>
          </a:prstGeom>
          <a:solidFill>
            <a:schemeClr val="bg1"/>
          </a:solidFill>
          <a:ln w="25400">
            <a:solidFill>
              <a:srgbClr val="80808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6171" name="Text Box 84"/>
          <p:cNvSpPr txBox="1">
            <a:spLocks noChangeArrowheads="1"/>
          </p:cNvSpPr>
          <p:nvPr/>
        </p:nvSpPr>
        <p:spPr bwMode="auto">
          <a:xfrm>
            <a:off x="6042025" y="3613150"/>
            <a:ext cx="533400" cy="482600"/>
          </a:xfrm>
          <a:prstGeom prst="rect">
            <a:avLst/>
          </a:prstGeom>
          <a:solidFill>
            <a:schemeClr val="bg1"/>
          </a:solidFill>
          <a:ln w="25400">
            <a:solidFill>
              <a:srgbClr val="80808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6172" name="Text Box 85"/>
          <p:cNvSpPr txBox="1">
            <a:spLocks noChangeArrowheads="1"/>
          </p:cNvSpPr>
          <p:nvPr/>
        </p:nvSpPr>
        <p:spPr bwMode="auto">
          <a:xfrm>
            <a:off x="6575425" y="3613150"/>
            <a:ext cx="533400" cy="482600"/>
          </a:xfrm>
          <a:prstGeom prst="rect">
            <a:avLst/>
          </a:prstGeom>
          <a:solidFill>
            <a:srgbClr val="EAEAEA"/>
          </a:solidFill>
          <a:ln w="25400">
            <a:solidFill>
              <a:srgbClr val="80808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 u="sng">
                <a:solidFill>
                  <a:schemeClr val="tx1"/>
                </a:solidFill>
              </a:rPr>
              <a:t>8</a:t>
            </a:r>
            <a:endParaRPr lang="en-US">
              <a:solidFill>
                <a:schemeClr val="tx1"/>
              </a:solidFill>
            </a:endParaRPr>
          </a:p>
        </p:txBody>
      </p:sp>
      <p:sp>
        <p:nvSpPr>
          <p:cNvPr id="6173" name="Text Box 86"/>
          <p:cNvSpPr txBox="1">
            <a:spLocks noChangeArrowheads="1"/>
          </p:cNvSpPr>
          <p:nvPr/>
        </p:nvSpPr>
        <p:spPr bwMode="auto">
          <a:xfrm>
            <a:off x="7108825" y="3613150"/>
            <a:ext cx="533400" cy="482600"/>
          </a:xfrm>
          <a:prstGeom prst="rect">
            <a:avLst/>
          </a:prstGeom>
          <a:solidFill>
            <a:schemeClr val="bg1"/>
          </a:solidFill>
          <a:ln w="25400">
            <a:solidFill>
              <a:srgbClr val="80808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6174" name="Rectangle 88"/>
          <p:cNvSpPr>
            <a:spLocks noChangeArrowheads="1"/>
          </p:cNvSpPr>
          <p:nvPr/>
        </p:nvSpPr>
        <p:spPr bwMode="auto">
          <a:xfrm>
            <a:off x="5965825" y="4233863"/>
            <a:ext cx="1752600" cy="15240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75" name="Text Box 89"/>
          <p:cNvSpPr txBox="1">
            <a:spLocks noChangeArrowheads="1"/>
          </p:cNvSpPr>
          <p:nvPr/>
        </p:nvSpPr>
        <p:spPr bwMode="auto">
          <a:xfrm>
            <a:off x="6042025" y="4310063"/>
            <a:ext cx="533400" cy="482600"/>
          </a:xfrm>
          <a:prstGeom prst="rect">
            <a:avLst/>
          </a:prstGeom>
          <a:solidFill>
            <a:srgbClr val="EAEAEA"/>
          </a:solidFill>
          <a:ln w="25400">
            <a:solidFill>
              <a:srgbClr val="80808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 u="sng">
                <a:solidFill>
                  <a:schemeClr val="tx1"/>
                </a:solidFill>
              </a:rPr>
              <a:t>1</a:t>
            </a:r>
            <a:endParaRPr lang="en-US">
              <a:solidFill>
                <a:schemeClr val="tx1"/>
              </a:solidFill>
            </a:endParaRPr>
          </a:p>
        </p:txBody>
      </p:sp>
      <p:sp>
        <p:nvSpPr>
          <p:cNvPr id="6176" name="Text Box 90"/>
          <p:cNvSpPr txBox="1">
            <a:spLocks noChangeArrowheads="1"/>
          </p:cNvSpPr>
          <p:nvPr/>
        </p:nvSpPr>
        <p:spPr bwMode="auto">
          <a:xfrm>
            <a:off x="6575425" y="4310063"/>
            <a:ext cx="533400" cy="482600"/>
          </a:xfrm>
          <a:prstGeom prst="rect">
            <a:avLst/>
          </a:prstGeom>
          <a:solidFill>
            <a:schemeClr val="bg1"/>
          </a:solidFill>
          <a:ln w="25400">
            <a:solidFill>
              <a:srgbClr val="80808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6177" name="Text Box 91"/>
          <p:cNvSpPr txBox="1">
            <a:spLocks noChangeArrowheads="1"/>
          </p:cNvSpPr>
          <p:nvPr/>
        </p:nvSpPr>
        <p:spPr bwMode="auto">
          <a:xfrm>
            <a:off x="7108825" y="4310063"/>
            <a:ext cx="533400" cy="482600"/>
          </a:xfrm>
          <a:prstGeom prst="rect">
            <a:avLst/>
          </a:prstGeom>
          <a:solidFill>
            <a:schemeClr val="bg1"/>
          </a:solidFill>
          <a:ln w="25400">
            <a:solidFill>
              <a:srgbClr val="80808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6178" name="Text Box 92"/>
          <p:cNvSpPr txBox="1">
            <a:spLocks noChangeArrowheads="1"/>
          </p:cNvSpPr>
          <p:nvPr/>
        </p:nvSpPr>
        <p:spPr bwMode="auto">
          <a:xfrm>
            <a:off x="6042025" y="4767263"/>
            <a:ext cx="533400" cy="482600"/>
          </a:xfrm>
          <a:prstGeom prst="rect">
            <a:avLst/>
          </a:prstGeom>
          <a:solidFill>
            <a:schemeClr val="bg1"/>
          </a:solidFill>
          <a:ln w="25400">
            <a:solidFill>
              <a:srgbClr val="80808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6179" name="Text Box 93"/>
          <p:cNvSpPr txBox="1">
            <a:spLocks noChangeArrowheads="1"/>
          </p:cNvSpPr>
          <p:nvPr/>
        </p:nvSpPr>
        <p:spPr bwMode="auto">
          <a:xfrm>
            <a:off x="6575425" y="4767263"/>
            <a:ext cx="533400" cy="482600"/>
          </a:xfrm>
          <a:prstGeom prst="rect">
            <a:avLst/>
          </a:prstGeom>
          <a:solidFill>
            <a:schemeClr val="bg1"/>
          </a:solidFill>
          <a:ln w="25400">
            <a:solidFill>
              <a:srgbClr val="80808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6180" name="Text Box 94"/>
          <p:cNvSpPr txBox="1">
            <a:spLocks noChangeArrowheads="1"/>
          </p:cNvSpPr>
          <p:nvPr/>
        </p:nvSpPr>
        <p:spPr bwMode="auto">
          <a:xfrm>
            <a:off x="7108825" y="4767263"/>
            <a:ext cx="533400" cy="482600"/>
          </a:xfrm>
          <a:prstGeom prst="rect">
            <a:avLst/>
          </a:prstGeom>
          <a:solidFill>
            <a:schemeClr val="bg1"/>
          </a:solidFill>
          <a:ln w="25400">
            <a:solidFill>
              <a:srgbClr val="80808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6181" name="Text Box 95"/>
          <p:cNvSpPr txBox="1">
            <a:spLocks noChangeArrowheads="1"/>
          </p:cNvSpPr>
          <p:nvPr/>
        </p:nvSpPr>
        <p:spPr bwMode="auto">
          <a:xfrm>
            <a:off x="6042025" y="5224463"/>
            <a:ext cx="533400" cy="482600"/>
          </a:xfrm>
          <a:prstGeom prst="rect">
            <a:avLst/>
          </a:prstGeom>
          <a:solidFill>
            <a:schemeClr val="bg1"/>
          </a:solidFill>
          <a:ln w="25400">
            <a:solidFill>
              <a:srgbClr val="80808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6182" name="Text Box 96"/>
          <p:cNvSpPr txBox="1">
            <a:spLocks noChangeArrowheads="1"/>
          </p:cNvSpPr>
          <p:nvPr/>
        </p:nvSpPr>
        <p:spPr bwMode="auto">
          <a:xfrm>
            <a:off x="6575425" y="5224463"/>
            <a:ext cx="533400" cy="482600"/>
          </a:xfrm>
          <a:prstGeom prst="rect">
            <a:avLst/>
          </a:prstGeom>
          <a:solidFill>
            <a:srgbClr val="EAEAEA"/>
          </a:solidFill>
          <a:ln w="25400">
            <a:solidFill>
              <a:srgbClr val="80808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>
                <a:solidFill>
                  <a:schemeClr val="tx1"/>
                </a:solidFill>
              </a:rPr>
              <a:t>1</a:t>
            </a:r>
            <a:endParaRPr lang="en-US">
              <a:solidFill>
                <a:schemeClr val="tx1"/>
              </a:solidFill>
            </a:endParaRPr>
          </a:p>
        </p:txBody>
      </p:sp>
      <p:sp>
        <p:nvSpPr>
          <p:cNvPr id="6183" name="Text Box 97"/>
          <p:cNvSpPr txBox="1">
            <a:spLocks noChangeArrowheads="1"/>
          </p:cNvSpPr>
          <p:nvPr/>
        </p:nvSpPr>
        <p:spPr bwMode="auto">
          <a:xfrm>
            <a:off x="7108825" y="5224463"/>
            <a:ext cx="533400" cy="482600"/>
          </a:xfrm>
          <a:prstGeom prst="rect">
            <a:avLst/>
          </a:prstGeom>
          <a:solidFill>
            <a:schemeClr val="bg1"/>
          </a:solidFill>
          <a:ln w="25400">
            <a:solidFill>
              <a:srgbClr val="80808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6184" name="AutoShape 100"/>
          <p:cNvSpPr>
            <a:spLocks noChangeArrowheads="1"/>
          </p:cNvSpPr>
          <p:nvPr/>
        </p:nvSpPr>
        <p:spPr bwMode="auto">
          <a:xfrm>
            <a:off x="6678613" y="1201738"/>
            <a:ext cx="293687" cy="246062"/>
          </a:xfrm>
          <a:prstGeom prst="rightArrow">
            <a:avLst>
              <a:gd name="adj1" fmla="val 41935"/>
              <a:gd name="adj2" fmla="val 48388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85" name="AutoShape 101"/>
          <p:cNvSpPr>
            <a:spLocks noChangeArrowheads="1"/>
          </p:cNvSpPr>
          <p:nvPr/>
        </p:nvSpPr>
        <p:spPr bwMode="auto">
          <a:xfrm rot="16200000" flipV="1">
            <a:off x="6688138" y="4870450"/>
            <a:ext cx="293687" cy="246063"/>
          </a:xfrm>
          <a:prstGeom prst="rightArrow">
            <a:avLst>
              <a:gd name="adj1" fmla="val 41935"/>
              <a:gd name="adj2" fmla="val 48388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86" name="AutoShape 102"/>
          <p:cNvSpPr>
            <a:spLocks noChangeArrowheads="1"/>
          </p:cNvSpPr>
          <p:nvPr/>
        </p:nvSpPr>
        <p:spPr bwMode="auto">
          <a:xfrm rot="10800000">
            <a:off x="6665913" y="4459288"/>
            <a:ext cx="293687" cy="246062"/>
          </a:xfrm>
          <a:prstGeom prst="rightArrow">
            <a:avLst>
              <a:gd name="adj1" fmla="val 41935"/>
              <a:gd name="adj2" fmla="val 48388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87" name="AutoShape 103"/>
          <p:cNvSpPr>
            <a:spLocks noChangeArrowheads="1"/>
          </p:cNvSpPr>
          <p:nvPr/>
        </p:nvSpPr>
        <p:spPr bwMode="auto">
          <a:xfrm rot="5400000">
            <a:off x="6677025" y="3271838"/>
            <a:ext cx="293688" cy="246062"/>
          </a:xfrm>
          <a:prstGeom prst="rightArrow">
            <a:avLst>
              <a:gd name="adj1" fmla="val 41935"/>
              <a:gd name="adj2" fmla="val 48389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88" name="AutoShape 104"/>
          <p:cNvSpPr>
            <a:spLocks noChangeArrowheads="1"/>
          </p:cNvSpPr>
          <p:nvPr/>
        </p:nvSpPr>
        <p:spPr bwMode="auto">
          <a:xfrm rot="10800000">
            <a:off x="6700838" y="2824163"/>
            <a:ext cx="293687" cy="246062"/>
          </a:xfrm>
          <a:prstGeom prst="rightArrow">
            <a:avLst>
              <a:gd name="adj1" fmla="val 41935"/>
              <a:gd name="adj2" fmla="val 48388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89" name="Text Box 105"/>
          <p:cNvSpPr txBox="1">
            <a:spLocks noChangeArrowheads="1"/>
          </p:cNvSpPr>
          <p:nvPr/>
        </p:nvSpPr>
        <p:spPr bwMode="auto">
          <a:xfrm>
            <a:off x="7727950" y="1565275"/>
            <a:ext cx="12080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tx1"/>
                </a:solidFill>
              </a:rPr>
              <a:t>2 spaces</a:t>
            </a:r>
          </a:p>
        </p:txBody>
      </p:sp>
      <p:sp>
        <p:nvSpPr>
          <p:cNvPr id="6190" name="Text Box 107"/>
          <p:cNvSpPr txBox="1">
            <a:spLocks noChangeArrowheads="1"/>
          </p:cNvSpPr>
          <p:nvPr/>
        </p:nvSpPr>
        <p:spPr bwMode="auto">
          <a:xfrm>
            <a:off x="7750175" y="3176588"/>
            <a:ext cx="12080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tx1"/>
                </a:solidFill>
              </a:rPr>
              <a:t>3 spaces</a:t>
            </a:r>
          </a:p>
        </p:txBody>
      </p:sp>
      <p:sp>
        <p:nvSpPr>
          <p:cNvPr id="6191" name="Text Box 108"/>
          <p:cNvSpPr txBox="1">
            <a:spLocks noChangeArrowheads="1"/>
          </p:cNvSpPr>
          <p:nvPr/>
        </p:nvSpPr>
        <p:spPr bwMode="auto">
          <a:xfrm>
            <a:off x="7737475" y="4751388"/>
            <a:ext cx="12080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tx1"/>
                </a:solidFill>
              </a:rPr>
              <a:t>3 spaces</a:t>
            </a:r>
          </a:p>
        </p:txBody>
      </p:sp>
      <p:sp>
        <p:nvSpPr>
          <p:cNvPr id="6192" name="Text Box 109"/>
          <p:cNvSpPr txBox="1">
            <a:spLocks noChangeArrowheads="1"/>
          </p:cNvSpPr>
          <p:nvPr/>
        </p:nvSpPr>
        <p:spPr bwMode="auto">
          <a:xfrm>
            <a:off x="7785100" y="5621338"/>
            <a:ext cx="10541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tx1"/>
                </a:solidFill>
              </a:rPr>
              <a:t>Total 8</a:t>
            </a:r>
          </a:p>
        </p:txBody>
      </p:sp>
      <p:sp>
        <p:nvSpPr>
          <p:cNvPr id="6193" name="Rectangle 111"/>
          <p:cNvSpPr>
            <a:spLocks noChangeArrowheads="1"/>
          </p:cNvSpPr>
          <p:nvPr/>
        </p:nvSpPr>
        <p:spPr bwMode="auto">
          <a:xfrm>
            <a:off x="0" y="6224588"/>
            <a:ext cx="9144000" cy="633412"/>
          </a:xfrm>
          <a:prstGeom prst="rect">
            <a:avLst/>
          </a:prstGeom>
          <a:solidFill>
            <a:srgbClr val="C0C0C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94" name="Text Box 112"/>
          <p:cNvSpPr txBox="1">
            <a:spLocks noChangeArrowheads="1"/>
          </p:cNvSpPr>
          <p:nvPr/>
        </p:nvSpPr>
        <p:spPr bwMode="auto">
          <a:xfrm>
            <a:off x="566738" y="6248400"/>
            <a:ext cx="53879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tx1"/>
                </a:solidFill>
              </a:rPr>
              <a:t>Notation:   </a:t>
            </a:r>
            <a:r>
              <a:rPr lang="en-US" i="1">
                <a:solidFill>
                  <a:schemeClr val="tx1"/>
                </a:solidFill>
              </a:rPr>
              <a:t>h</a:t>
            </a:r>
            <a:r>
              <a:rPr lang="en-US">
                <a:solidFill>
                  <a:schemeClr val="tx1"/>
                </a:solidFill>
              </a:rPr>
              <a:t>(n)            </a:t>
            </a:r>
            <a:r>
              <a:rPr lang="en-US" i="1">
                <a:solidFill>
                  <a:schemeClr val="tx1"/>
                </a:solidFill>
              </a:rPr>
              <a:t>h</a:t>
            </a:r>
            <a:r>
              <a:rPr lang="en-US">
                <a:solidFill>
                  <a:schemeClr val="tx1"/>
                </a:solidFill>
              </a:rPr>
              <a:t>(current state) = 8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0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Heuristic Function</a:t>
            </a:r>
          </a:p>
        </p:txBody>
      </p:sp>
      <p:sp>
        <p:nvSpPr>
          <p:cNvPr id="6147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 Function </a:t>
            </a:r>
            <a:r>
              <a:rPr lang="en-US" smtClean="0">
                <a:solidFill>
                  <a:srgbClr val="CC6600"/>
                </a:solidFill>
              </a:rPr>
              <a:t>h(N)</a:t>
            </a:r>
            <a:r>
              <a:rPr lang="en-US" smtClean="0"/>
              <a:t> that estimate the cost of the cheapest path from node N to goal node.</a:t>
            </a:r>
          </a:p>
          <a:p>
            <a:pPr eaLnBrk="1" hangingPunct="1"/>
            <a:r>
              <a:rPr lang="en-US" smtClean="0"/>
              <a:t> Example: 8-puzzle</a:t>
            </a:r>
          </a:p>
        </p:txBody>
      </p:sp>
      <p:grpSp>
        <p:nvGrpSpPr>
          <p:cNvPr id="6148" name="Group 4"/>
          <p:cNvGrpSpPr>
            <a:grpSpLocks/>
          </p:cNvGrpSpPr>
          <p:nvPr/>
        </p:nvGrpSpPr>
        <p:grpSpPr bwMode="auto">
          <a:xfrm>
            <a:off x="2438400" y="4267200"/>
            <a:ext cx="1273175" cy="1295400"/>
            <a:chOff x="3264" y="1152"/>
            <a:chExt cx="1192" cy="1260"/>
          </a:xfrm>
        </p:grpSpPr>
        <p:sp>
          <p:nvSpPr>
            <p:cNvPr id="6170" name="Rectangle 5"/>
            <p:cNvSpPr>
              <a:spLocks noChangeArrowheads="1"/>
            </p:cNvSpPr>
            <p:nvPr/>
          </p:nvSpPr>
          <p:spPr bwMode="auto">
            <a:xfrm>
              <a:off x="3264" y="1152"/>
              <a:ext cx="1152" cy="1152"/>
            </a:xfrm>
            <a:prstGeom prst="rect">
              <a:avLst/>
            </a:prstGeom>
            <a:noFill/>
            <a:ln w="571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71" name="Rectangle 6"/>
            <p:cNvSpPr>
              <a:spLocks noChangeArrowheads="1"/>
            </p:cNvSpPr>
            <p:nvPr/>
          </p:nvSpPr>
          <p:spPr bwMode="auto">
            <a:xfrm>
              <a:off x="3264" y="1152"/>
              <a:ext cx="384" cy="384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72" name="Rectangle 7"/>
            <p:cNvSpPr>
              <a:spLocks noChangeArrowheads="1"/>
            </p:cNvSpPr>
            <p:nvPr/>
          </p:nvSpPr>
          <p:spPr bwMode="auto">
            <a:xfrm>
              <a:off x="3264" y="1536"/>
              <a:ext cx="384" cy="384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73" name="Rectangle 8"/>
            <p:cNvSpPr>
              <a:spLocks noChangeArrowheads="1"/>
            </p:cNvSpPr>
            <p:nvPr/>
          </p:nvSpPr>
          <p:spPr bwMode="auto">
            <a:xfrm>
              <a:off x="3264" y="1920"/>
              <a:ext cx="384" cy="384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74" name="Rectangle 9"/>
            <p:cNvSpPr>
              <a:spLocks noChangeArrowheads="1"/>
            </p:cNvSpPr>
            <p:nvPr/>
          </p:nvSpPr>
          <p:spPr bwMode="auto">
            <a:xfrm>
              <a:off x="3648" y="1152"/>
              <a:ext cx="384" cy="384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75" name="Rectangle 10"/>
            <p:cNvSpPr>
              <a:spLocks noChangeArrowheads="1"/>
            </p:cNvSpPr>
            <p:nvPr/>
          </p:nvSpPr>
          <p:spPr bwMode="auto">
            <a:xfrm>
              <a:off x="3648" y="1536"/>
              <a:ext cx="384" cy="384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76" name="Rectangle 11"/>
            <p:cNvSpPr>
              <a:spLocks noChangeArrowheads="1"/>
            </p:cNvSpPr>
            <p:nvPr/>
          </p:nvSpPr>
          <p:spPr bwMode="auto">
            <a:xfrm>
              <a:off x="4032" y="1536"/>
              <a:ext cx="384" cy="384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77" name="Rectangle 12"/>
            <p:cNvSpPr>
              <a:spLocks noChangeArrowheads="1"/>
            </p:cNvSpPr>
            <p:nvPr/>
          </p:nvSpPr>
          <p:spPr bwMode="auto">
            <a:xfrm>
              <a:off x="3648" y="1920"/>
              <a:ext cx="384" cy="384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78" name="Rectangle 13"/>
            <p:cNvSpPr>
              <a:spLocks noChangeArrowheads="1"/>
            </p:cNvSpPr>
            <p:nvPr/>
          </p:nvSpPr>
          <p:spPr bwMode="auto">
            <a:xfrm>
              <a:off x="4032" y="1152"/>
              <a:ext cx="384" cy="384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79" name="Text Box 14"/>
            <p:cNvSpPr txBox="1">
              <a:spLocks noChangeArrowheads="1"/>
            </p:cNvSpPr>
            <p:nvPr/>
          </p:nvSpPr>
          <p:spPr bwMode="auto">
            <a:xfrm>
              <a:off x="3361" y="1200"/>
              <a:ext cx="328" cy="4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1</a:t>
              </a:r>
            </a:p>
          </p:txBody>
        </p:sp>
        <p:sp>
          <p:nvSpPr>
            <p:cNvPr id="6180" name="Text Box 15"/>
            <p:cNvSpPr txBox="1">
              <a:spLocks noChangeArrowheads="1"/>
            </p:cNvSpPr>
            <p:nvPr/>
          </p:nvSpPr>
          <p:spPr bwMode="auto">
            <a:xfrm>
              <a:off x="3746" y="1200"/>
              <a:ext cx="328" cy="4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2</a:t>
              </a:r>
            </a:p>
          </p:txBody>
        </p:sp>
        <p:sp>
          <p:nvSpPr>
            <p:cNvPr id="6181" name="Text Box 16"/>
            <p:cNvSpPr txBox="1">
              <a:spLocks noChangeArrowheads="1"/>
            </p:cNvSpPr>
            <p:nvPr/>
          </p:nvSpPr>
          <p:spPr bwMode="auto">
            <a:xfrm>
              <a:off x="4128" y="1200"/>
              <a:ext cx="328" cy="4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3</a:t>
              </a:r>
            </a:p>
          </p:txBody>
        </p:sp>
        <p:sp>
          <p:nvSpPr>
            <p:cNvPr id="6182" name="Text Box 17"/>
            <p:cNvSpPr txBox="1">
              <a:spLocks noChangeArrowheads="1"/>
            </p:cNvSpPr>
            <p:nvPr/>
          </p:nvSpPr>
          <p:spPr bwMode="auto">
            <a:xfrm>
              <a:off x="3361" y="1584"/>
              <a:ext cx="328" cy="4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4</a:t>
              </a:r>
            </a:p>
          </p:txBody>
        </p:sp>
        <p:sp>
          <p:nvSpPr>
            <p:cNvPr id="6183" name="Text Box 18"/>
            <p:cNvSpPr txBox="1">
              <a:spLocks noChangeArrowheads="1"/>
            </p:cNvSpPr>
            <p:nvPr/>
          </p:nvSpPr>
          <p:spPr bwMode="auto">
            <a:xfrm>
              <a:off x="3746" y="1584"/>
              <a:ext cx="328" cy="4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5</a:t>
              </a:r>
            </a:p>
          </p:txBody>
        </p:sp>
        <p:sp>
          <p:nvSpPr>
            <p:cNvPr id="6184" name="Text Box 19"/>
            <p:cNvSpPr txBox="1">
              <a:spLocks noChangeArrowheads="1"/>
            </p:cNvSpPr>
            <p:nvPr/>
          </p:nvSpPr>
          <p:spPr bwMode="auto">
            <a:xfrm>
              <a:off x="4128" y="1584"/>
              <a:ext cx="328" cy="4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6</a:t>
              </a:r>
            </a:p>
          </p:txBody>
        </p:sp>
        <p:sp>
          <p:nvSpPr>
            <p:cNvPr id="6185" name="Text Box 20"/>
            <p:cNvSpPr txBox="1">
              <a:spLocks noChangeArrowheads="1"/>
            </p:cNvSpPr>
            <p:nvPr/>
          </p:nvSpPr>
          <p:spPr bwMode="auto">
            <a:xfrm>
              <a:off x="3361" y="1967"/>
              <a:ext cx="328" cy="4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7</a:t>
              </a:r>
            </a:p>
          </p:txBody>
        </p:sp>
        <p:sp>
          <p:nvSpPr>
            <p:cNvPr id="6186" name="Text Box 21"/>
            <p:cNvSpPr txBox="1">
              <a:spLocks noChangeArrowheads="1"/>
            </p:cNvSpPr>
            <p:nvPr/>
          </p:nvSpPr>
          <p:spPr bwMode="auto">
            <a:xfrm>
              <a:off x="3746" y="1967"/>
              <a:ext cx="328" cy="4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8</a:t>
              </a:r>
            </a:p>
          </p:txBody>
        </p:sp>
      </p:grpSp>
      <p:grpSp>
        <p:nvGrpSpPr>
          <p:cNvPr id="6149" name="Group 22"/>
          <p:cNvGrpSpPr>
            <a:grpSpLocks/>
          </p:cNvGrpSpPr>
          <p:nvPr/>
        </p:nvGrpSpPr>
        <p:grpSpPr bwMode="auto">
          <a:xfrm>
            <a:off x="914400" y="4267200"/>
            <a:ext cx="1265238" cy="1320800"/>
            <a:chOff x="576" y="2688"/>
            <a:chExt cx="1196" cy="1248"/>
          </a:xfrm>
        </p:grpSpPr>
        <p:sp>
          <p:nvSpPr>
            <p:cNvPr id="6153" name="Rectangle 23"/>
            <p:cNvSpPr>
              <a:spLocks noChangeArrowheads="1"/>
            </p:cNvSpPr>
            <p:nvPr/>
          </p:nvSpPr>
          <p:spPr bwMode="auto">
            <a:xfrm>
              <a:off x="576" y="2688"/>
              <a:ext cx="1152" cy="1152"/>
            </a:xfrm>
            <a:prstGeom prst="rect">
              <a:avLst/>
            </a:prstGeom>
            <a:noFill/>
            <a:ln w="571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54" name="Rectangle 24"/>
            <p:cNvSpPr>
              <a:spLocks noChangeArrowheads="1"/>
            </p:cNvSpPr>
            <p:nvPr/>
          </p:nvSpPr>
          <p:spPr bwMode="auto">
            <a:xfrm>
              <a:off x="1344" y="3072"/>
              <a:ext cx="384" cy="384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55" name="Rectangle 25"/>
            <p:cNvSpPr>
              <a:spLocks noChangeArrowheads="1"/>
            </p:cNvSpPr>
            <p:nvPr/>
          </p:nvSpPr>
          <p:spPr bwMode="auto">
            <a:xfrm>
              <a:off x="576" y="3072"/>
              <a:ext cx="384" cy="384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56" name="Rectangle 26"/>
            <p:cNvSpPr>
              <a:spLocks noChangeArrowheads="1"/>
            </p:cNvSpPr>
            <p:nvPr/>
          </p:nvSpPr>
          <p:spPr bwMode="auto">
            <a:xfrm>
              <a:off x="576" y="3456"/>
              <a:ext cx="384" cy="384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57" name="Rectangle 27"/>
            <p:cNvSpPr>
              <a:spLocks noChangeArrowheads="1"/>
            </p:cNvSpPr>
            <p:nvPr/>
          </p:nvSpPr>
          <p:spPr bwMode="auto">
            <a:xfrm>
              <a:off x="576" y="2688"/>
              <a:ext cx="384" cy="384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58" name="Rectangle 28"/>
            <p:cNvSpPr>
              <a:spLocks noChangeArrowheads="1"/>
            </p:cNvSpPr>
            <p:nvPr/>
          </p:nvSpPr>
          <p:spPr bwMode="auto">
            <a:xfrm>
              <a:off x="960" y="3072"/>
              <a:ext cx="384" cy="384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59" name="Rectangle 29"/>
            <p:cNvSpPr>
              <a:spLocks noChangeArrowheads="1"/>
            </p:cNvSpPr>
            <p:nvPr/>
          </p:nvSpPr>
          <p:spPr bwMode="auto">
            <a:xfrm>
              <a:off x="1344" y="3456"/>
              <a:ext cx="384" cy="384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60" name="Rectangle 30"/>
            <p:cNvSpPr>
              <a:spLocks noChangeArrowheads="1"/>
            </p:cNvSpPr>
            <p:nvPr/>
          </p:nvSpPr>
          <p:spPr bwMode="auto">
            <a:xfrm>
              <a:off x="960" y="3456"/>
              <a:ext cx="384" cy="384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61" name="Rectangle 31"/>
            <p:cNvSpPr>
              <a:spLocks noChangeArrowheads="1"/>
            </p:cNvSpPr>
            <p:nvPr/>
          </p:nvSpPr>
          <p:spPr bwMode="auto">
            <a:xfrm>
              <a:off x="1344" y="2688"/>
              <a:ext cx="384" cy="384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62" name="Text Box 32"/>
            <p:cNvSpPr txBox="1">
              <a:spLocks noChangeArrowheads="1"/>
            </p:cNvSpPr>
            <p:nvPr/>
          </p:nvSpPr>
          <p:spPr bwMode="auto">
            <a:xfrm>
              <a:off x="1440" y="3120"/>
              <a:ext cx="332" cy="4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1</a:t>
              </a:r>
            </a:p>
          </p:txBody>
        </p:sp>
        <p:sp>
          <p:nvSpPr>
            <p:cNvPr id="6163" name="Text Box 33"/>
            <p:cNvSpPr txBox="1">
              <a:spLocks noChangeArrowheads="1"/>
            </p:cNvSpPr>
            <p:nvPr/>
          </p:nvSpPr>
          <p:spPr bwMode="auto">
            <a:xfrm>
              <a:off x="1056" y="3120"/>
              <a:ext cx="332" cy="4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2</a:t>
              </a:r>
            </a:p>
          </p:txBody>
        </p:sp>
        <p:sp>
          <p:nvSpPr>
            <p:cNvPr id="6164" name="Text Box 34"/>
            <p:cNvSpPr txBox="1">
              <a:spLocks noChangeArrowheads="1"/>
            </p:cNvSpPr>
            <p:nvPr/>
          </p:nvSpPr>
          <p:spPr bwMode="auto">
            <a:xfrm>
              <a:off x="1056" y="3504"/>
              <a:ext cx="332" cy="4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3</a:t>
              </a:r>
            </a:p>
          </p:txBody>
        </p:sp>
        <p:sp>
          <p:nvSpPr>
            <p:cNvPr id="6165" name="Text Box 35"/>
            <p:cNvSpPr txBox="1">
              <a:spLocks noChangeArrowheads="1"/>
            </p:cNvSpPr>
            <p:nvPr/>
          </p:nvSpPr>
          <p:spPr bwMode="auto">
            <a:xfrm>
              <a:off x="672" y="3120"/>
              <a:ext cx="332" cy="4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4</a:t>
              </a:r>
            </a:p>
          </p:txBody>
        </p:sp>
        <p:sp>
          <p:nvSpPr>
            <p:cNvPr id="6166" name="Text Box 36"/>
            <p:cNvSpPr txBox="1">
              <a:spLocks noChangeArrowheads="1"/>
            </p:cNvSpPr>
            <p:nvPr/>
          </p:nvSpPr>
          <p:spPr bwMode="auto">
            <a:xfrm>
              <a:off x="672" y="2736"/>
              <a:ext cx="332" cy="4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5</a:t>
              </a:r>
            </a:p>
          </p:txBody>
        </p:sp>
        <p:sp>
          <p:nvSpPr>
            <p:cNvPr id="6167" name="Text Box 37"/>
            <p:cNvSpPr txBox="1">
              <a:spLocks noChangeArrowheads="1"/>
            </p:cNvSpPr>
            <p:nvPr/>
          </p:nvSpPr>
          <p:spPr bwMode="auto">
            <a:xfrm>
              <a:off x="1440" y="3504"/>
              <a:ext cx="332" cy="4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6</a:t>
              </a:r>
            </a:p>
          </p:txBody>
        </p:sp>
        <p:sp>
          <p:nvSpPr>
            <p:cNvPr id="6168" name="Text Box 38"/>
            <p:cNvSpPr txBox="1">
              <a:spLocks noChangeArrowheads="1"/>
            </p:cNvSpPr>
            <p:nvPr/>
          </p:nvSpPr>
          <p:spPr bwMode="auto">
            <a:xfrm>
              <a:off x="672" y="3504"/>
              <a:ext cx="332" cy="4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7</a:t>
              </a:r>
            </a:p>
          </p:txBody>
        </p:sp>
        <p:sp>
          <p:nvSpPr>
            <p:cNvPr id="6169" name="Text Box 39"/>
            <p:cNvSpPr txBox="1">
              <a:spLocks noChangeArrowheads="1"/>
            </p:cNvSpPr>
            <p:nvPr/>
          </p:nvSpPr>
          <p:spPr bwMode="auto">
            <a:xfrm>
              <a:off x="1440" y="2736"/>
              <a:ext cx="332" cy="4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8</a:t>
              </a:r>
            </a:p>
          </p:txBody>
        </p:sp>
      </p:grpSp>
      <p:sp>
        <p:nvSpPr>
          <p:cNvPr id="6150" name="Text Box 40"/>
          <p:cNvSpPr txBox="1">
            <a:spLocks noChangeArrowheads="1"/>
          </p:cNvSpPr>
          <p:nvPr/>
        </p:nvSpPr>
        <p:spPr bwMode="auto">
          <a:xfrm>
            <a:off x="1371600" y="5486400"/>
            <a:ext cx="3873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N</a:t>
            </a:r>
          </a:p>
        </p:txBody>
      </p:sp>
      <p:sp>
        <p:nvSpPr>
          <p:cNvPr id="6151" name="Text Box 41"/>
          <p:cNvSpPr txBox="1">
            <a:spLocks noChangeArrowheads="1"/>
          </p:cNvSpPr>
          <p:nvPr/>
        </p:nvSpPr>
        <p:spPr bwMode="auto">
          <a:xfrm>
            <a:off x="2667000" y="5410200"/>
            <a:ext cx="7477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goal</a:t>
            </a:r>
          </a:p>
        </p:txBody>
      </p:sp>
      <p:sp>
        <p:nvSpPr>
          <p:cNvPr id="6152" name="Text Box 43"/>
          <p:cNvSpPr txBox="1">
            <a:spLocks noChangeArrowheads="1"/>
          </p:cNvSpPr>
          <p:nvPr/>
        </p:nvSpPr>
        <p:spPr bwMode="auto">
          <a:xfrm>
            <a:off x="3810000" y="4267200"/>
            <a:ext cx="5029200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CC6600"/>
                </a:solidFill>
              </a:rPr>
              <a:t>h(N) = sum of the distances of </a:t>
            </a:r>
          </a:p>
          <a:p>
            <a:r>
              <a:rPr lang="en-US">
                <a:solidFill>
                  <a:srgbClr val="CC6600"/>
                </a:solidFill>
              </a:rPr>
              <a:t>           every tile to its goal position</a:t>
            </a:r>
          </a:p>
          <a:p>
            <a:r>
              <a:rPr lang="en-US">
                <a:solidFill>
                  <a:srgbClr val="CC6600"/>
                </a:solidFill>
              </a:rPr>
              <a:t>      </a:t>
            </a:r>
            <a:r>
              <a:rPr lang="en-US" sz="800">
                <a:solidFill>
                  <a:srgbClr val="CC6600"/>
                </a:solidFill>
              </a:rPr>
              <a:t> </a:t>
            </a:r>
            <a:r>
              <a:rPr lang="en-US">
                <a:solidFill>
                  <a:srgbClr val="CC6600"/>
                </a:solidFill>
              </a:rPr>
              <a:t> = </a:t>
            </a:r>
            <a:r>
              <a:rPr lang="en-US" sz="2000">
                <a:solidFill>
                  <a:srgbClr val="CC6600"/>
                </a:solidFill>
              </a:rPr>
              <a:t>2 + 3 + 0 + 1 + 3 + 0 + 3 + 1</a:t>
            </a:r>
          </a:p>
          <a:p>
            <a:r>
              <a:rPr lang="en-US">
                <a:solidFill>
                  <a:srgbClr val="CC6600"/>
                </a:solidFill>
              </a:rPr>
              <a:t>       </a:t>
            </a:r>
            <a:r>
              <a:rPr lang="en-US" sz="800">
                <a:solidFill>
                  <a:srgbClr val="CC6600"/>
                </a:solidFill>
              </a:rPr>
              <a:t> </a:t>
            </a:r>
            <a:r>
              <a:rPr lang="en-US">
                <a:solidFill>
                  <a:srgbClr val="CC6600"/>
                </a:solidFill>
              </a:rPr>
              <a:t>= 13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5189</TotalTime>
  <Words>1565</Words>
  <Application>Microsoft Office PowerPoint</Application>
  <PresentationFormat>On-screen Show (4:3)</PresentationFormat>
  <Paragraphs>554</Paragraphs>
  <Slides>54</Slides>
  <Notes>4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54</vt:i4>
      </vt:variant>
    </vt:vector>
  </HeadingPairs>
  <TitlesOfParts>
    <vt:vector size="56" baseType="lpstr">
      <vt:lpstr>Office Theme</vt:lpstr>
      <vt:lpstr>VISIO</vt:lpstr>
      <vt:lpstr>Heuristic Search</vt:lpstr>
      <vt:lpstr>Heuristic Search</vt:lpstr>
      <vt:lpstr>Heuristic Search</vt:lpstr>
      <vt:lpstr>Sometimes we can tell that some states appear better that others... </vt:lpstr>
      <vt:lpstr>Informed Search</vt:lpstr>
      <vt:lpstr>Greedy Search</vt:lpstr>
      <vt:lpstr>Heuristic Function</vt:lpstr>
      <vt:lpstr>Heuristics for 8-puzzle II</vt:lpstr>
      <vt:lpstr>Heuristic Function</vt:lpstr>
      <vt:lpstr>Robot Navigation</vt:lpstr>
      <vt:lpstr>Robot Navigation</vt:lpstr>
      <vt:lpstr>Robot Navigation</vt:lpstr>
      <vt:lpstr>8-Puzzle</vt:lpstr>
      <vt:lpstr>8-Puzzle</vt:lpstr>
      <vt:lpstr>Heuristic search of a hypothetical state space (Fig. 4.4)</vt:lpstr>
      <vt:lpstr>Take the DFS algorithm</vt:lpstr>
      <vt:lpstr>Add the children to OPEN with respect to their heuristic value</vt:lpstr>
      <vt:lpstr>Heuristic search of  a hypothetical state space</vt:lpstr>
      <vt:lpstr>A trace of the execution of best_first_search for Fig. 4.4</vt:lpstr>
      <vt:lpstr>Heuristic search of a hypothetical state space with open and closed highlighted</vt:lpstr>
      <vt:lpstr>Greedy BFS Example</vt:lpstr>
      <vt:lpstr>Greedy best-first search example</vt:lpstr>
      <vt:lpstr>Greedy best-first search example</vt:lpstr>
      <vt:lpstr>Greedy best-first search example</vt:lpstr>
      <vt:lpstr>Greedy best-first search example</vt:lpstr>
      <vt:lpstr>A Quick Review - Again</vt:lpstr>
      <vt:lpstr>A* Search</vt:lpstr>
      <vt:lpstr>The heuristic f applied to states in the 8-puzzle</vt:lpstr>
      <vt:lpstr>The successive stages of OPEN and CLOSED</vt:lpstr>
      <vt:lpstr>PowerPoint Presentation</vt:lpstr>
      <vt:lpstr>PowerPoint Presentation</vt:lpstr>
      <vt:lpstr>Greedy Best-First Search</vt:lpstr>
      <vt:lpstr>A* Search</vt:lpstr>
      <vt:lpstr>A* Search</vt:lpstr>
      <vt:lpstr>A* Search</vt:lpstr>
      <vt:lpstr>8-Puzzle</vt:lpstr>
      <vt:lpstr>8-Puzzle</vt:lpstr>
      <vt:lpstr>8-Puzzle</vt:lpstr>
      <vt:lpstr>Robot Navigation</vt:lpstr>
      <vt:lpstr>Iterative Deepening A* (IDA*)</vt:lpstr>
      <vt:lpstr>8-Puzzle</vt:lpstr>
      <vt:lpstr>8-Puzzle</vt:lpstr>
      <vt:lpstr>8-Puzzle</vt:lpstr>
      <vt:lpstr>8-Puzzle</vt:lpstr>
      <vt:lpstr>8-Puzzle</vt:lpstr>
      <vt:lpstr>8-Puzzle</vt:lpstr>
      <vt:lpstr>8-Puzzle</vt:lpstr>
      <vt:lpstr>8-Puzzle</vt:lpstr>
      <vt:lpstr>8-Puzzle</vt:lpstr>
      <vt:lpstr>8-Puzzle</vt:lpstr>
      <vt:lpstr>8-Puzzle</vt:lpstr>
      <vt:lpstr>8-Puzzle</vt:lpstr>
      <vt:lpstr>About Heuristics</vt:lpstr>
      <vt:lpstr>When to Use Search Techniques?</vt:lpstr>
    </vt:vector>
  </TitlesOfParts>
  <Company>Stanford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Search problems</dc:title>
  <dc:creator>Jean-Claude Latombe</dc:creator>
  <cp:lastModifiedBy>User</cp:lastModifiedBy>
  <cp:revision>198</cp:revision>
  <cp:lastPrinted>1601-01-01T00:00:00Z</cp:lastPrinted>
  <dcterms:created xsi:type="dcterms:W3CDTF">2000-01-10T15:15:18Z</dcterms:created>
  <dcterms:modified xsi:type="dcterms:W3CDTF">2015-11-03T07:45:56Z</dcterms:modified>
</cp:coreProperties>
</file>