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27" r:id="rId3"/>
    <p:sldId id="257" r:id="rId4"/>
    <p:sldId id="258" r:id="rId5"/>
    <p:sldId id="259" r:id="rId6"/>
    <p:sldId id="297" r:id="rId7"/>
    <p:sldId id="328" r:id="rId8"/>
    <p:sldId id="260" r:id="rId9"/>
    <p:sldId id="275" r:id="rId10"/>
    <p:sldId id="276" r:id="rId11"/>
    <p:sldId id="277" r:id="rId12"/>
    <p:sldId id="298" r:id="rId13"/>
    <p:sldId id="262" r:id="rId14"/>
    <p:sldId id="263" r:id="rId15"/>
    <p:sldId id="278" r:id="rId16"/>
    <p:sldId id="279" r:id="rId17"/>
    <p:sldId id="280" r:id="rId18"/>
    <p:sldId id="299" r:id="rId19"/>
    <p:sldId id="300" r:id="rId20"/>
    <p:sldId id="301" r:id="rId21"/>
    <p:sldId id="336" r:id="rId22"/>
    <p:sldId id="337" r:id="rId23"/>
    <p:sldId id="338" r:id="rId24"/>
    <p:sldId id="339" r:id="rId25"/>
    <p:sldId id="340" r:id="rId26"/>
    <p:sldId id="309" r:id="rId27"/>
    <p:sldId id="318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9" r:id="rId37"/>
    <p:sldId id="322" r:id="rId38"/>
    <p:sldId id="329" r:id="rId39"/>
    <p:sldId id="330" r:id="rId40"/>
    <p:sldId id="323" r:id="rId41"/>
    <p:sldId id="324" r:id="rId42"/>
    <p:sldId id="325" r:id="rId43"/>
    <p:sldId id="326" r:id="rId44"/>
    <p:sldId id="320" r:id="rId45"/>
    <p:sldId id="32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49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11DA8-6B38-4923-A9F2-3831BFA90A7E}" type="datetimeFigureOut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52B99-FA89-4B2D-A9D3-7F51CEC15F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@Override    </a:t>
            </a:r>
          </a:p>
          <a:p>
            <a:r>
              <a:rPr lang="en-US" dirty="0" smtClean="0"/>
              <a:t>    public void </a:t>
            </a:r>
            <a:r>
              <a:rPr lang="en-US" dirty="0" err="1" smtClean="0"/>
              <a:t>onCreate</a:t>
            </a:r>
            <a:r>
              <a:rPr lang="en-US" dirty="0" smtClean="0"/>
              <a:t>(Bundle </a:t>
            </a:r>
            <a:r>
              <a:rPr lang="en-US" dirty="0" err="1" smtClean="0"/>
              <a:t>savedInstanceState</a:t>
            </a:r>
            <a:r>
              <a:rPr lang="en-US" dirty="0" smtClean="0"/>
              <a:t>) 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super.onCreate</a:t>
            </a:r>
            <a:r>
              <a:rPr lang="en-US" dirty="0" smtClean="0"/>
              <a:t>(</a:t>
            </a:r>
            <a:r>
              <a:rPr lang="en-US" dirty="0" err="1" smtClean="0"/>
              <a:t>savedInstanceState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setContentView</a:t>
            </a:r>
            <a:r>
              <a:rPr lang="en-US" dirty="0" smtClean="0"/>
              <a:t>(</a:t>
            </a:r>
            <a:r>
              <a:rPr lang="en-US" dirty="0" err="1" smtClean="0"/>
              <a:t>R.layout.displayview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GridView</a:t>
            </a:r>
            <a:r>
              <a:rPr lang="en-US" dirty="0" smtClean="0"/>
              <a:t> </a:t>
            </a:r>
            <a:r>
              <a:rPr lang="en-US" dirty="0" err="1" smtClean="0"/>
              <a:t>gridView</a:t>
            </a:r>
            <a:r>
              <a:rPr lang="en-US" dirty="0" smtClean="0"/>
              <a:t> = (</a:t>
            </a:r>
            <a:r>
              <a:rPr lang="en-US" dirty="0" err="1" smtClean="0"/>
              <a:t>GridView</a:t>
            </a:r>
            <a:r>
              <a:rPr lang="en-US" dirty="0" smtClean="0"/>
              <a:t>) 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R.id.gridview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gridView.setAdapter</a:t>
            </a:r>
            <a:r>
              <a:rPr lang="en-US" dirty="0" smtClean="0"/>
              <a:t>(new </a:t>
            </a:r>
            <a:r>
              <a:rPr lang="en-US" dirty="0" err="1" smtClean="0"/>
              <a:t>ImageAdapter</a:t>
            </a:r>
            <a:r>
              <a:rPr lang="en-US" dirty="0" smtClean="0"/>
              <a:t>(this));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gridView.setOnItemClickListener</a:t>
            </a:r>
            <a:r>
              <a:rPr lang="en-US" dirty="0" smtClean="0"/>
              <a:t>(new </a:t>
            </a:r>
            <a:r>
              <a:rPr lang="en-US" dirty="0" err="1" smtClean="0"/>
              <a:t>OnItemClickListener</a:t>
            </a:r>
            <a:r>
              <a:rPr lang="en-US" dirty="0" smtClean="0"/>
              <a:t>() </a:t>
            </a:r>
          </a:p>
          <a:p>
            <a:r>
              <a:rPr lang="en-US" dirty="0" smtClean="0"/>
              <a:t>        {</a:t>
            </a:r>
          </a:p>
          <a:p>
            <a:r>
              <a:rPr lang="en-US" dirty="0" smtClean="0"/>
              <a:t>            public void </a:t>
            </a:r>
            <a:r>
              <a:rPr lang="en-US" dirty="0" err="1" smtClean="0"/>
              <a:t>onItemClick</a:t>
            </a:r>
            <a:r>
              <a:rPr lang="en-US" dirty="0" smtClean="0"/>
              <a:t>(</a:t>
            </a:r>
            <a:r>
              <a:rPr lang="en-US" dirty="0" err="1" smtClean="0"/>
              <a:t>AdapterView</a:t>
            </a:r>
            <a:r>
              <a:rPr lang="en-US" dirty="0" smtClean="0"/>
              <a:t> parent, </a:t>
            </a:r>
          </a:p>
          <a:p>
            <a:r>
              <a:rPr lang="en-US" dirty="0" smtClean="0"/>
              <a:t>            View v, </a:t>
            </a:r>
            <a:r>
              <a:rPr lang="en-US" dirty="0" err="1" smtClean="0"/>
              <a:t>int</a:t>
            </a:r>
            <a:r>
              <a:rPr lang="en-US" dirty="0" smtClean="0"/>
              <a:t> position, long id) </a:t>
            </a:r>
          </a:p>
          <a:p>
            <a:r>
              <a:rPr lang="en-US" dirty="0" smtClean="0"/>
              <a:t>            {                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Toast.makeText</a:t>
            </a:r>
            <a:r>
              <a:rPr lang="en-US" dirty="0" smtClean="0"/>
              <a:t>(</a:t>
            </a:r>
            <a:r>
              <a:rPr lang="en-US" dirty="0" err="1" smtClean="0"/>
              <a:t>getBaseContext</a:t>
            </a:r>
            <a:r>
              <a:rPr lang="en-US" dirty="0" smtClean="0"/>
              <a:t>(), </a:t>
            </a:r>
          </a:p>
          <a:p>
            <a:r>
              <a:rPr lang="en-US" dirty="0" smtClean="0"/>
              <a:t>                        "</a:t>
            </a:r>
            <a:r>
              <a:rPr lang="en-US" dirty="0" err="1" smtClean="0"/>
              <a:t>pic</a:t>
            </a:r>
            <a:r>
              <a:rPr lang="en-US" dirty="0" smtClean="0"/>
              <a:t>" + (position + 1) + " selected", </a:t>
            </a:r>
          </a:p>
          <a:p>
            <a:r>
              <a:rPr lang="en-US" dirty="0" smtClean="0"/>
              <a:t>                        </a:t>
            </a:r>
            <a:r>
              <a:rPr lang="en-US" dirty="0" err="1" smtClean="0"/>
              <a:t>Toast.LENGTH_SHORT</a:t>
            </a:r>
            <a:r>
              <a:rPr lang="en-US" dirty="0" smtClean="0"/>
              <a:t>).show();</a:t>
            </a:r>
          </a:p>
          <a:p>
            <a:r>
              <a:rPr lang="en-US" dirty="0" smtClean="0"/>
              <a:t>            }</a:t>
            </a:r>
          </a:p>
          <a:p>
            <a:r>
              <a:rPr lang="en-US" dirty="0" smtClean="0"/>
              <a:t>        });        </a:t>
            </a:r>
          </a:p>
          <a:p>
            <a:r>
              <a:rPr lang="en-US" dirty="0" smtClean="0"/>
              <a:t>    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52B99-FA89-4B2D-A9D3-7F51CEC15F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966F9-0CFC-446D-BB26-00FA13EC68EE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66AA4-FC58-42DD-A2C5-0F8F4EE0A0F6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C5A95-E23A-45AE-8F9C-880AE3EB9F8B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EFFD018C-3402-476E-A746-F8CE52905F29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CBA5-B4F2-4221-B10D-4A3ADD8AEDB0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11F6-FAFB-45C9-B47C-383BF41F5A6A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DCC1C-E426-43ED-B3B6-A570CDC6104C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7BBE7-D692-4454-AD42-E38B85188D52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BD10-E469-4C8C-93A1-DF4022419704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5DE1-50B7-46FF-B287-9B0EFDE08D4B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8F759-2CF9-4AB2-83FF-E79E00F6834B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26666-9C79-4563-9C59-C3B81220D28B}" type="datetime1">
              <a:rPr lang="en-US" smtClean="0"/>
              <a:pPr/>
              <a:t>10/10/2011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ndroid2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52400" y="5572125"/>
            <a:ext cx="1533525" cy="12858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Android </a:t>
            </a:r>
            <a:br>
              <a:rPr lang="en-US" dirty="0" smtClean="0"/>
            </a:br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Yuliana</a:t>
            </a:r>
            <a:r>
              <a:rPr lang="en-US" dirty="0" smtClean="0"/>
              <a:t> </a:t>
            </a:r>
            <a:r>
              <a:rPr lang="en-US" dirty="0" err="1" smtClean="0"/>
              <a:t>Setiowati</a:t>
            </a:r>
            <a:endParaRPr lang="en-US" dirty="0" smtClean="0"/>
          </a:p>
          <a:p>
            <a:r>
              <a:rPr lang="en-US" dirty="0" err="1" smtClean="0"/>
              <a:t>Rizky</a:t>
            </a:r>
            <a:r>
              <a:rPr lang="en-US" dirty="0" smtClean="0"/>
              <a:t> </a:t>
            </a:r>
            <a:r>
              <a:rPr lang="en-US" dirty="0" err="1" smtClean="0"/>
              <a:t>Yuniar</a:t>
            </a:r>
            <a:r>
              <a:rPr lang="en-US" dirty="0" smtClean="0"/>
              <a:t> </a:t>
            </a:r>
            <a:r>
              <a:rPr lang="en-US" dirty="0" err="1" smtClean="0"/>
              <a:t>Hakkun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Selection Widgets</a:t>
            </a:r>
            <a:br>
              <a:rPr lang="en-US" dirty="0" smtClean="0"/>
            </a:br>
            <a:r>
              <a:rPr lang="en-US" dirty="0" smtClean="0"/>
              <a:t>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4343400" cy="5181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Example 1: A simple</a:t>
            </a:r>
          </a:p>
          <a:p>
            <a:pPr>
              <a:buNone/>
            </a:pPr>
            <a:r>
              <a:rPr lang="en-US" sz="1400" b="1" dirty="0" smtClean="0"/>
              <a:t>package net.learn2develop.AndroidViews;</a:t>
            </a:r>
          </a:p>
          <a:p>
            <a:pPr>
              <a:buNone/>
            </a:pPr>
            <a:r>
              <a:rPr lang="en-US" sz="1400" b="1" dirty="0" smtClean="0"/>
              <a:t> import </a:t>
            </a:r>
            <a:r>
              <a:rPr lang="en-US" sz="1400" b="1" dirty="0" err="1" smtClean="0"/>
              <a:t>android.os.Bundle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import </a:t>
            </a:r>
            <a:r>
              <a:rPr lang="en-US" sz="1400" b="1" dirty="0" err="1" smtClean="0"/>
              <a:t>android.view.View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import </a:t>
            </a:r>
            <a:r>
              <a:rPr lang="en-US" sz="1400" b="1" dirty="0" err="1" smtClean="0"/>
              <a:t>android.widget.ArrayAdapter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import </a:t>
            </a:r>
            <a:r>
              <a:rPr lang="en-US" sz="1400" b="1" dirty="0" err="1" smtClean="0"/>
              <a:t>android.widget.ListView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import </a:t>
            </a:r>
            <a:r>
              <a:rPr lang="en-US" sz="1400" b="1" dirty="0" err="1" smtClean="0"/>
              <a:t>android.widget.Toast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import </a:t>
            </a:r>
            <a:r>
              <a:rPr lang="en-US" sz="1400" b="1" dirty="0" err="1" smtClean="0"/>
              <a:t>android.app.ListActivity</a:t>
            </a:r>
            <a:r>
              <a:rPr lang="en-US" sz="1400" b="1" dirty="0" smtClean="0"/>
              <a:t>; </a:t>
            </a:r>
          </a:p>
          <a:p>
            <a:pPr>
              <a:buNone/>
            </a:pPr>
            <a:r>
              <a:rPr lang="en-US" sz="1400" b="1" dirty="0" smtClean="0"/>
              <a:t> 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70C0"/>
                </a:solidFill>
              </a:rPr>
              <a:t>public class </a:t>
            </a:r>
            <a:r>
              <a:rPr lang="en-US" sz="1400" b="1" dirty="0" err="1" smtClean="0">
                <a:solidFill>
                  <a:srgbClr val="0070C0"/>
                </a:solidFill>
              </a:rPr>
              <a:t>ListViewExample</a:t>
            </a:r>
            <a:r>
              <a:rPr lang="en-US" sz="1400" b="1" dirty="0" smtClean="0">
                <a:solidFill>
                  <a:srgbClr val="0070C0"/>
                </a:solidFill>
              </a:rPr>
              <a:t> extends </a:t>
            </a:r>
            <a:r>
              <a:rPr lang="en-US" sz="1400" b="1" dirty="0" err="1" smtClean="0">
                <a:solidFill>
                  <a:srgbClr val="0070C0"/>
                </a:solidFill>
              </a:rPr>
              <a:t>ListActivity</a:t>
            </a:r>
            <a:r>
              <a:rPr lang="en-US" sz="1400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70C0"/>
                </a:solidFill>
              </a:rPr>
              <a:t>{    </a:t>
            </a:r>
            <a:r>
              <a:rPr lang="en-US" sz="1400" b="1" dirty="0" smtClean="0"/>
              <a:t>String[] presidents = {</a:t>
            </a:r>
          </a:p>
          <a:p>
            <a:pPr>
              <a:buNone/>
            </a:pPr>
            <a:r>
              <a:rPr lang="en-US" sz="1400" b="1" dirty="0" smtClean="0"/>
              <a:t>            "Dwight D. Eisenhower“,  "John F. Kennedy",</a:t>
            </a:r>
          </a:p>
          <a:p>
            <a:pPr>
              <a:buNone/>
            </a:pPr>
            <a:r>
              <a:rPr lang="en-US" sz="1400" b="1" dirty="0" smtClean="0"/>
              <a:t>            "Lyndon B. Johnson",   "Richard Nixon",</a:t>
            </a:r>
          </a:p>
          <a:p>
            <a:pPr>
              <a:buNone/>
            </a:pPr>
            <a:r>
              <a:rPr lang="en-US" sz="1400" b="1" dirty="0" smtClean="0"/>
              <a:t>            "Gerald Ford“,       "Jimmy Carter",</a:t>
            </a:r>
          </a:p>
          <a:p>
            <a:pPr>
              <a:buNone/>
            </a:pPr>
            <a:r>
              <a:rPr lang="en-US" sz="1400" b="1" dirty="0" smtClean="0"/>
              <a:t>            "Ronald Reagan",       "George H. W. Bush",</a:t>
            </a:r>
          </a:p>
          <a:p>
            <a:pPr>
              <a:buNone/>
            </a:pPr>
            <a:r>
              <a:rPr lang="en-US" sz="1400" b="1" dirty="0" smtClean="0"/>
              <a:t>            "Bill Clinton",         "George W. Bush",</a:t>
            </a:r>
          </a:p>
          <a:p>
            <a:pPr>
              <a:buNone/>
            </a:pPr>
            <a:r>
              <a:rPr lang="en-US" sz="1400" b="1" dirty="0" smtClean="0"/>
              <a:t>            "</a:t>
            </a:r>
            <a:r>
              <a:rPr lang="en-US" sz="1400" b="1" dirty="0" err="1" smtClean="0"/>
              <a:t>Barack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Obama</a:t>
            </a:r>
            <a:r>
              <a:rPr lang="en-US" sz="1400" b="1" dirty="0" smtClean="0"/>
              <a:t>"</a:t>
            </a:r>
          </a:p>
          <a:p>
            <a:pPr>
              <a:buNone/>
            </a:pPr>
            <a:r>
              <a:rPr lang="en-US" sz="1400" b="1" dirty="0" smtClean="0"/>
              <a:t>    };</a:t>
            </a:r>
            <a:endParaRPr lang="en-US" sz="900" b="1" dirty="0" smtClean="0"/>
          </a:p>
          <a:p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1371600"/>
            <a:ext cx="50292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@Override  </a:t>
            </a:r>
          </a:p>
          <a:p>
            <a:r>
              <a:rPr lang="en-US" sz="1400" b="1" dirty="0" smtClean="0"/>
              <a:t>    </a:t>
            </a:r>
            <a:r>
              <a:rPr lang="en-US" sz="1400" b="1" dirty="0" smtClean="0">
                <a:solidFill>
                  <a:srgbClr val="0070C0"/>
                </a:solidFill>
              </a:rPr>
              <a:t>public void </a:t>
            </a:r>
            <a:r>
              <a:rPr lang="en-US" sz="1400" b="1" dirty="0" err="1" smtClean="0">
                <a:solidFill>
                  <a:srgbClr val="0070C0"/>
                </a:solidFill>
              </a:rPr>
              <a:t>onCreate</a:t>
            </a:r>
            <a:r>
              <a:rPr lang="en-US" sz="1400" b="1" dirty="0" smtClean="0">
                <a:solidFill>
                  <a:srgbClr val="0070C0"/>
                </a:solidFill>
              </a:rPr>
              <a:t>(Bundle </a:t>
            </a:r>
            <a:r>
              <a:rPr lang="en-US" sz="1400" b="1" dirty="0" err="1" smtClean="0">
                <a:solidFill>
                  <a:srgbClr val="0070C0"/>
                </a:solidFill>
              </a:rPr>
              <a:t>savedInstanceState</a:t>
            </a:r>
            <a:r>
              <a:rPr lang="en-US" sz="1400" b="1" dirty="0" smtClean="0">
                <a:solidFill>
                  <a:srgbClr val="0070C0"/>
                </a:solidFill>
              </a:rPr>
              <a:t>) </a:t>
            </a:r>
          </a:p>
          <a:p>
            <a:r>
              <a:rPr lang="en-US" sz="1400" b="1" dirty="0" smtClean="0"/>
              <a:t>    {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super.onCreate</a:t>
            </a:r>
            <a:r>
              <a:rPr lang="en-US" sz="1400" dirty="0" smtClean="0"/>
              <a:t>(</a:t>
            </a:r>
            <a:r>
              <a:rPr lang="en-US" sz="1400" dirty="0" err="1" smtClean="0"/>
              <a:t>savedInstanceState</a:t>
            </a:r>
            <a:r>
              <a:rPr lang="en-US" sz="1400" dirty="0" smtClean="0"/>
              <a:t>);  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setContentView</a:t>
            </a:r>
            <a:r>
              <a:rPr lang="en-US" sz="1400" dirty="0" smtClean="0"/>
              <a:t>(</a:t>
            </a:r>
            <a:r>
              <a:rPr lang="en-US" sz="1400" dirty="0" err="1" smtClean="0"/>
              <a:t>R.layout.listview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/>
              <a:t>        </a:t>
            </a:r>
            <a:r>
              <a:rPr lang="en-US" sz="1400" b="1" dirty="0" err="1" smtClean="0">
                <a:solidFill>
                  <a:srgbClr val="00B050"/>
                </a:solidFill>
              </a:rPr>
              <a:t>setListAdapter</a:t>
            </a:r>
            <a:r>
              <a:rPr lang="en-US" sz="1400" b="1" dirty="0" smtClean="0">
                <a:solidFill>
                  <a:srgbClr val="00B050"/>
                </a:solidFill>
              </a:rPr>
              <a:t>(new </a:t>
            </a:r>
            <a:r>
              <a:rPr lang="en-US" sz="1400" b="1" dirty="0" err="1" smtClean="0">
                <a:solidFill>
                  <a:srgbClr val="00B050"/>
                </a:solidFill>
              </a:rPr>
              <a:t>ArrayAdapter</a:t>
            </a:r>
            <a:r>
              <a:rPr lang="en-US" sz="1400" b="1" dirty="0" smtClean="0">
                <a:solidFill>
                  <a:srgbClr val="00B050"/>
                </a:solidFill>
              </a:rPr>
              <a:t>&lt;String&gt;(this,</a:t>
            </a:r>
          </a:p>
          <a:p>
            <a:r>
              <a:rPr lang="en-US" sz="1400" b="1" dirty="0" smtClean="0">
                <a:solidFill>
                  <a:srgbClr val="00B050"/>
                </a:solidFill>
              </a:rPr>
              <a:t>            android.R.layout.simple_list_item_1, presidents));</a:t>
            </a:r>
          </a:p>
          <a:p>
            <a:r>
              <a:rPr lang="en-US" sz="1400" dirty="0" smtClean="0"/>
              <a:t>    }    </a:t>
            </a:r>
          </a:p>
          <a:p>
            <a:r>
              <a:rPr lang="en-US" sz="1400" dirty="0" smtClean="0"/>
              <a:t> 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    </a:t>
            </a:r>
            <a:r>
              <a:rPr lang="en-US" sz="1400" b="1" dirty="0" smtClean="0">
                <a:solidFill>
                  <a:srgbClr val="0070C0"/>
                </a:solidFill>
              </a:rPr>
              <a:t>public void </a:t>
            </a:r>
            <a:r>
              <a:rPr lang="en-US" sz="1400" b="1" dirty="0" err="1" smtClean="0">
                <a:solidFill>
                  <a:srgbClr val="0070C0"/>
                </a:solidFill>
              </a:rPr>
              <a:t>onListItemClick</a:t>
            </a:r>
            <a:r>
              <a:rPr lang="en-US" sz="1400" b="1" dirty="0" smtClean="0">
                <a:solidFill>
                  <a:srgbClr val="0070C0"/>
                </a:solidFill>
              </a:rPr>
              <a:t>(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 </a:t>
            </a:r>
            <a:r>
              <a:rPr lang="en-US" sz="1400" b="1" dirty="0" err="1" smtClean="0">
                <a:solidFill>
                  <a:srgbClr val="0070C0"/>
                </a:solidFill>
              </a:rPr>
              <a:t>ListView</a:t>
            </a:r>
            <a:r>
              <a:rPr lang="en-US" sz="1400" b="1" dirty="0" smtClean="0">
                <a:solidFill>
                  <a:srgbClr val="0070C0"/>
                </a:solidFill>
              </a:rPr>
              <a:t> parent, View v,</a:t>
            </a:r>
          </a:p>
          <a:p>
            <a:r>
              <a:rPr lang="en-US" sz="1400" b="1" dirty="0" smtClean="0">
                <a:solidFill>
                  <a:srgbClr val="0070C0"/>
                </a:solidFill>
              </a:rPr>
              <a:t>    </a:t>
            </a:r>
            <a:r>
              <a:rPr lang="en-US" sz="1400" b="1" dirty="0" err="1" smtClean="0">
                <a:solidFill>
                  <a:srgbClr val="0070C0"/>
                </a:solidFill>
              </a:rPr>
              <a:t>int</a:t>
            </a:r>
            <a:r>
              <a:rPr lang="en-US" sz="1400" b="1" dirty="0" smtClean="0">
                <a:solidFill>
                  <a:srgbClr val="0070C0"/>
                </a:solidFill>
              </a:rPr>
              <a:t> position, long id) </a:t>
            </a:r>
          </a:p>
          <a:p>
            <a:r>
              <a:rPr lang="en-US" sz="1400" dirty="0" smtClean="0"/>
              <a:t>    {   </a:t>
            </a:r>
          </a:p>
          <a:p>
            <a:r>
              <a:rPr lang="en-US" sz="1400" dirty="0" smtClean="0"/>
              <a:t>        </a:t>
            </a:r>
            <a:r>
              <a:rPr lang="en-US" sz="1400" dirty="0" err="1" smtClean="0"/>
              <a:t>Toast.makeText</a:t>
            </a:r>
            <a:r>
              <a:rPr lang="en-US" sz="1400" dirty="0" smtClean="0"/>
              <a:t>(this, </a:t>
            </a:r>
          </a:p>
          <a:p>
            <a:r>
              <a:rPr lang="en-US" sz="1400" dirty="0" smtClean="0"/>
              <a:t>            "You have selected " + presidents[position], </a:t>
            </a:r>
          </a:p>
          <a:p>
            <a:r>
              <a:rPr lang="en-US" sz="1400" dirty="0" smtClean="0"/>
              <a:t>            </a:t>
            </a:r>
            <a:r>
              <a:rPr lang="en-US" sz="1400" dirty="0" err="1" smtClean="0"/>
              <a:t>Toast.LENGTH_SHORT</a:t>
            </a:r>
            <a:r>
              <a:rPr lang="en-US" sz="1400" dirty="0" smtClean="0"/>
              <a:t>).show();</a:t>
            </a:r>
          </a:p>
          <a:p>
            <a:r>
              <a:rPr lang="en-US" sz="1400" dirty="0" smtClean="0"/>
              <a:t>    }  </a:t>
            </a:r>
          </a:p>
          <a:p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</a:t>
            </a:r>
            <a:br>
              <a:rPr lang="en-US" dirty="0" smtClean="0"/>
            </a:br>
            <a:r>
              <a:rPr lang="en-US" dirty="0" smtClean="0"/>
              <a:t>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sz="3300" b="1" dirty="0" smtClean="0"/>
              <a:t>Example 1: A simple list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3300" dirty="0" smtClean="0"/>
              <a:t>Modify the AndroidManifest.xml file to register the new activity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&lt;?xml version="1.0" encoding="utf-8"?&gt;</a:t>
            </a:r>
          </a:p>
          <a:p>
            <a:pPr>
              <a:buNone/>
            </a:pPr>
            <a:r>
              <a:rPr lang="en-US" sz="2800" dirty="0" smtClean="0"/>
              <a:t>&lt;manifest </a:t>
            </a:r>
            <a:r>
              <a:rPr lang="en-US" sz="2800" dirty="0" err="1" smtClean="0"/>
              <a:t>xmlns:android</a:t>
            </a:r>
            <a:r>
              <a:rPr lang="en-US" sz="2800" dirty="0" smtClean="0"/>
              <a:t>="http://schemas.android.com/apk/res/android"</a:t>
            </a:r>
          </a:p>
          <a:p>
            <a:pPr>
              <a:buNone/>
            </a:pPr>
            <a:r>
              <a:rPr lang="en-US" sz="2800" dirty="0" smtClean="0"/>
              <a:t>      package="net.learn2develop.AndroidViews"</a:t>
            </a:r>
          </a:p>
          <a:p>
            <a:pPr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android:versionCode</a:t>
            </a:r>
            <a:r>
              <a:rPr lang="en-US" sz="2800" dirty="0" smtClean="0"/>
              <a:t>="1"</a:t>
            </a:r>
          </a:p>
          <a:p>
            <a:pPr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android:versionName</a:t>
            </a:r>
            <a:r>
              <a:rPr lang="en-US" sz="2800" dirty="0" smtClean="0"/>
              <a:t>="1.0.0"&gt;</a:t>
            </a:r>
          </a:p>
          <a:p>
            <a:pPr>
              <a:buNone/>
            </a:pPr>
            <a:r>
              <a:rPr lang="en-US" sz="2800" dirty="0" smtClean="0"/>
              <a:t>    &lt;application </a:t>
            </a:r>
            <a:r>
              <a:rPr lang="en-US" sz="2800" dirty="0" err="1" smtClean="0"/>
              <a:t>android:icon</a:t>
            </a:r>
            <a:r>
              <a:rPr lang="en-US" sz="2800" dirty="0" smtClean="0"/>
              <a:t>="@</a:t>
            </a:r>
            <a:r>
              <a:rPr lang="en-US" sz="2800" dirty="0" err="1" smtClean="0"/>
              <a:t>drawable</a:t>
            </a:r>
            <a:r>
              <a:rPr lang="en-US" sz="2800" dirty="0" smtClean="0"/>
              <a:t>/icon" </a:t>
            </a:r>
            <a:r>
              <a:rPr lang="en-US" sz="2800" dirty="0" err="1" smtClean="0"/>
              <a:t>android:label</a:t>
            </a:r>
            <a:r>
              <a:rPr lang="en-US" sz="2800" dirty="0" smtClean="0"/>
              <a:t>="@string/</a:t>
            </a:r>
            <a:r>
              <a:rPr lang="en-US" sz="2800" dirty="0" err="1" smtClean="0"/>
              <a:t>app_name</a:t>
            </a:r>
            <a:r>
              <a:rPr lang="en-US" sz="2800" dirty="0" smtClean="0"/>
              <a:t>"&gt;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        </a:t>
            </a:r>
            <a:r>
              <a:rPr lang="en-US" sz="2800" b="1" dirty="0" smtClean="0">
                <a:solidFill>
                  <a:srgbClr val="0070C0"/>
                </a:solidFill>
              </a:rPr>
              <a:t>&lt;activity </a:t>
            </a:r>
            <a:r>
              <a:rPr lang="en-US" sz="2800" b="1" dirty="0" err="1" smtClean="0">
                <a:solidFill>
                  <a:srgbClr val="0070C0"/>
                </a:solidFill>
              </a:rPr>
              <a:t>android:name</a:t>
            </a:r>
            <a:r>
              <a:rPr lang="en-US" sz="2800" b="1" dirty="0" smtClean="0">
                <a:solidFill>
                  <a:srgbClr val="0070C0"/>
                </a:solidFill>
              </a:rPr>
              <a:t>=".</a:t>
            </a:r>
            <a:r>
              <a:rPr lang="en-US" sz="2800" b="1" dirty="0" err="1" smtClean="0">
                <a:solidFill>
                  <a:srgbClr val="0070C0"/>
                </a:solidFill>
              </a:rPr>
              <a:t>ViewsActivity</a:t>
            </a:r>
            <a:r>
              <a:rPr lang="en-US" sz="2800" b="1" dirty="0" smtClean="0">
                <a:solidFill>
                  <a:srgbClr val="0070C0"/>
                </a:solidFill>
              </a:rPr>
              <a:t>"</a:t>
            </a:r>
          </a:p>
          <a:p>
            <a:pPr>
              <a:buNone/>
            </a:pPr>
            <a:r>
              <a:rPr lang="en-US" sz="2800" dirty="0" smtClean="0"/>
              <a:t>                  </a:t>
            </a:r>
            <a:r>
              <a:rPr lang="en-US" sz="2800" dirty="0" err="1" smtClean="0"/>
              <a:t>android:label</a:t>
            </a:r>
            <a:r>
              <a:rPr lang="en-US" sz="2800" dirty="0" smtClean="0"/>
              <a:t>="@string/</a:t>
            </a:r>
            <a:r>
              <a:rPr lang="en-US" sz="2800" dirty="0" err="1" smtClean="0"/>
              <a:t>app_name</a:t>
            </a:r>
            <a:r>
              <a:rPr lang="en-US" sz="2800" dirty="0" smtClean="0"/>
              <a:t>"&gt;</a:t>
            </a:r>
          </a:p>
          <a:p>
            <a:pPr>
              <a:buNone/>
            </a:pPr>
            <a:r>
              <a:rPr lang="en-US" sz="2800" dirty="0" smtClean="0"/>
              <a:t>            &lt;intent-filter&gt;</a:t>
            </a:r>
          </a:p>
          <a:p>
            <a:pPr>
              <a:buNone/>
            </a:pPr>
            <a:r>
              <a:rPr lang="en-US" sz="2800" dirty="0" smtClean="0"/>
              <a:t>                &lt;action </a:t>
            </a:r>
            <a:r>
              <a:rPr lang="en-US" sz="2800" dirty="0" err="1" smtClean="0"/>
              <a:t>android:name</a:t>
            </a:r>
            <a:r>
              <a:rPr lang="en-US" sz="2800" dirty="0" smtClean="0"/>
              <a:t>="</a:t>
            </a:r>
            <a:r>
              <a:rPr lang="en-US" sz="2800" dirty="0" err="1" smtClean="0"/>
              <a:t>android.intent.action.MAIN</a:t>
            </a:r>
            <a:r>
              <a:rPr lang="en-US" sz="2800" dirty="0" smtClean="0"/>
              <a:t>" /&gt;</a:t>
            </a:r>
          </a:p>
          <a:p>
            <a:pPr>
              <a:buNone/>
            </a:pPr>
            <a:r>
              <a:rPr lang="en-US" sz="2800" dirty="0" smtClean="0"/>
              <a:t>                &lt;category </a:t>
            </a:r>
            <a:r>
              <a:rPr lang="en-US" sz="2800" dirty="0" err="1" smtClean="0"/>
              <a:t>android:name</a:t>
            </a:r>
            <a:r>
              <a:rPr lang="en-US" sz="2800" dirty="0" smtClean="0"/>
              <a:t>="</a:t>
            </a:r>
            <a:r>
              <a:rPr lang="en-US" sz="2800" dirty="0" err="1" smtClean="0"/>
              <a:t>android.intent.category.LAUNCHER</a:t>
            </a:r>
            <a:r>
              <a:rPr lang="en-US" sz="2800" dirty="0" smtClean="0"/>
              <a:t>" /&gt;</a:t>
            </a:r>
          </a:p>
          <a:p>
            <a:pPr>
              <a:buNone/>
            </a:pPr>
            <a:r>
              <a:rPr lang="en-US" sz="2800" dirty="0" smtClean="0"/>
              <a:t>            &lt;/intent-filter&gt;</a:t>
            </a:r>
          </a:p>
          <a:p>
            <a:pPr>
              <a:buNone/>
            </a:pPr>
            <a:r>
              <a:rPr lang="en-US" sz="2800" dirty="0" smtClean="0"/>
              <a:t>        &lt;/activity&gt;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        </a:t>
            </a:r>
            <a:r>
              <a:rPr lang="en-US" sz="2800" b="1" dirty="0" smtClean="0">
                <a:solidFill>
                  <a:srgbClr val="0070C0"/>
                </a:solidFill>
              </a:rPr>
              <a:t>&lt;activity </a:t>
            </a:r>
            <a:r>
              <a:rPr lang="en-US" sz="2800" b="1" dirty="0" err="1" smtClean="0">
                <a:solidFill>
                  <a:srgbClr val="0070C0"/>
                </a:solidFill>
              </a:rPr>
              <a:t>android:name</a:t>
            </a:r>
            <a:r>
              <a:rPr lang="en-US" sz="2800" b="1" dirty="0" smtClean="0">
                <a:solidFill>
                  <a:srgbClr val="0070C0"/>
                </a:solidFill>
              </a:rPr>
              <a:t>=".</a:t>
            </a:r>
            <a:r>
              <a:rPr lang="en-US" sz="2800" b="1" dirty="0" err="1" smtClean="0">
                <a:solidFill>
                  <a:srgbClr val="0070C0"/>
                </a:solidFill>
              </a:rPr>
              <a:t>ListViewExample</a:t>
            </a:r>
            <a:r>
              <a:rPr lang="en-US" sz="2800" b="1" dirty="0" smtClean="0">
                <a:solidFill>
                  <a:srgbClr val="0070C0"/>
                </a:solidFill>
              </a:rPr>
              <a:t>"</a:t>
            </a:r>
          </a:p>
          <a:p>
            <a:pPr>
              <a:buNone/>
            </a:pPr>
            <a:r>
              <a:rPr lang="en-US" sz="2800" dirty="0" smtClean="0"/>
              <a:t>                  </a:t>
            </a:r>
            <a:r>
              <a:rPr lang="en-US" sz="2800" dirty="0" err="1" smtClean="0"/>
              <a:t>android:label</a:t>
            </a:r>
            <a:r>
              <a:rPr lang="en-US" sz="2800" dirty="0" smtClean="0"/>
              <a:t>="@string/</a:t>
            </a:r>
            <a:r>
              <a:rPr lang="en-US" sz="2800" dirty="0" err="1" smtClean="0"/>
              <a:t>app_name</a:t>
            </a:r>
            <a:r>
              <a:rPr lang="en-US" sz="2800" dirty="0" smtClean="0"/>
              <a:t>" /&gt; </a:t>
            </a:r>
          </a:p>
          <a:p>
            <a:pPr>
              <a:buNone/>
            </a:pPr>
            <a:r>
              <a:rPr lang="en-US" sz="2800" dirty="0" smtClean="0"/>
              <a:t>    &lt;/application&gt;</a:t>
            </a:r>
          </a:p>
          <a:p>
            <a:pPr>
              <a:buNone/>
            </a:pPr>
            <a:r>
              <a:rPr lang="en-US" sz="2800" dirty="0" smtClean="0"/>
              <a:t>&lt;/manifest&gt;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</a:t>
            </a:r>
            <a:br>
              <a:rPr lang="en-US" dirty="0" smtClean="0"/>
            </a:br>
            <a:r>
              <a:rPr lang="en-US" dirty="0" smtClean="0"/>
              <a:t>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dirty="0" smtClean="0"/>
              <a:t>Example 1: A simple list</a:t>
            </a:r>
          </a:p>
          <a:p>
            <a:pPr>
              <a:buNone/>
            </a:pPr>
            <a:r>
              <a:rPr lang="en-US" sz="2900" dirty="0" smtClean="0"/>
              <a:t>	Modify the ViewsActivity.java file as follows to start the </a:t>
            </a:r>
            <a:r>
              <a:rPr lang="en-US" sz="2900" dirty="0" err="1" smtClean="0"/>
              <a:t>ListViewExample</a:t>
            </a:r>
            <a:r>
              <a:rPr lang="en-US" sz="2900" dirty="0" smtClean="0"/>
              <a:t> activity: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3300" dirty="0" smtClean="0"/>
              <a:t>package net.learn2develop.AndroidViews;</a:t>
            </a:r>
          </a:p>
          <a:p>
            <a:pPr>
              <a:buNone/>
            </a:pPr>
            <a:r>
              <a:rPr lang="en-US" sz="3300" dirty="0" smtClean="0"/>
              <a:t>import </a:t>
            </a:r>
            <a:r>
              <a:rPr lang="en-US" sz="3300" dirty="0" err="1" smtClean="0"/>
              <a:t>android.app.Activity</a:t>
            </a:r>
            <a:r>
              <a:rPr lang="en-US" sz="3300" dirty="0" smtClean="0"/>
              <a:t>;</a:t>
            </a:r>
          </a:p>
          <a:p>
            <a:pPr>
              <a:buNone/>
            </a:pPr>
            <a:r>
              <a:rPr lang="en-US" sz="3300" dirty="0" smtClean="0"/>
              <a:t>import </a:t>
            </a:r>
            <a:r>
              <a:rPr lang="en-US" sz="3300" dirty="0" err="1" smtClean="0"/>
              <a:t>android.content.Intent</a:t>
            </a:r>
            <a:r>
              <a:rPr lang="en-US" sz="3300" dirty="0" smtClean="0"/>
              <a:t>;</a:t>
            </a:r>
          </a:p>
          <a:p>
            <a:pPr>
              <a:buNone/>
            </a:pPr>
            <a:r>
              <a:rPr lang="en-US" sz="3300" dirty="0" smtClean="0"/>
              <a:t>import </a:t>
            </a:r>
            <a:r>
              <a:rPr lang="en-US" sz="3300" dirty="0" err="1" smtClean="0"/>
              <a:t>android.os.Bundle</a:t>
            </a:r>
            <a:r>
              <a:rPr lang="en-US" sz="3300" dirty="0" smtClean="0"/>
              <a:t>;</a:t>
            </a:r>
          </a:p>
          <a:p>
            <a:pPr>
              <a:buNone/>
            </a:pPr>
            <a:r>
              <a:rPr lang="en-US" sz="3300" dirty="0" smtClean="0"/>
              <a:t> </a:t>
            </a:r>
          </a:p>
          <a:p>
            <a:pPr>
              <a:buNone/>
            </a:pPr>
            <a:r>
              <a:rPr lang="en-US" sz="3300" b="1" dirty="0" smtClean="0"/>
              <a:t>public class </a:t>
            </a:r>
            <a:r>
              <a:rPr lang="en-US" sz="3300" b="1" dirty="0" err="1" smtClean="0"/>
              <a:t>ViewsActivity</a:t>
            </a:r>
            <a:r>
              <a:rPr lang="en-US" sz="3300" b="1" dirty="0" smtClean="0"/>
              <a:t> extends Activity </a:t>
            </a:r>
          </a:p>
          <a:p>
            <a:pPr>
              <a:buNone/>
            </a:pPr>
            <a:r>
              <a:rPr lang="en-US" sz="3300" dirty="0" smtClean="0"/>
              <a:t>{</a:t>
            </a:r>
          </a:p>
          <a:p>
            <a:pPr>
              <a:buNone/>
            </a:pPr>
            <a:r>
              <a:rPr lang="en-US" sz="3300" dirty="0" smtClean="0"/>
              <a:t>    /** Called when the activity is first created. */</a:t>
            </a:r>
          </a:p>
          <a:p>
            <a:pPr>
              <a:buNone/>
            </a:pPr>
            <a:r>
              <a:rPr lang="en-US" sz="3300" dirty="0" smtClean="0"/>
              <a:t>    @Override</a:t>
            </a:r>
          </a:p>
          <a:p>
            <a:pPr>
              <a:buNone/>
            </a:pPr>
            <a:r>
              <a:rPr lang="en-US" sz="3300" dirty="0" smtClean="0"/>
              <a:t>    public void </a:t>
            </a:r>
            <a:r>
              <a:rPr lang="en-US" sz="3300" dirty="0" err="1" smtClean="0"/>
              <a:t>onCreate</a:t>
            </a:r>
            <a:r>
              <a:rPr lang="en-US" sz="3300" dirty="0" smtClean="0"/>
              <a:t>(Bundle </a:t>
            </a:r>
            <a:r>
              <a:rPr lang="en-US" sz="3300" dirty="0" err="1" smtClean="0"/>
              <a:t>savedInstanceState</a:t>
            </a:r>
            <a:r>
              <a:rPr lang="en-US" sz="3300" dirty="0" smtClean="0"/>
              <a:t>) {</a:t>
            </a:r>
          </a:p>
          <a:p>
            <a:pPr>
              <a:buNone/>
            </a:pPr>
            <a:r>
              <a:rPr lang="en-US" sz="3300" dirty="0" smtClean="0"/>
              <a:t>        </a:t>
            </a:r>
            <a:r>
              <a:rPr lang="en-US" sz="3300" dirty="0" err="1" smtClean="0"/>
              <a:t>super.onCreate</a:t>
            </a:r>
            <a:r>
              <a:rPr lang="en-US" sz="3300" dirty="0" smtClean="0"/>
              <a:t>(</a:t>
            </a:r>
            <a:r>
              <a:rPr lang="en-US" sz="3300" dirty="0" err="1" smtClean="0"/>
              <a:t>savedInstanceState</a:t>
            </a:r>
            <a:r>
              <a:rPr lang="en-US" sz="3300" dirty="0" smtClean="0"/>
              <a:t>);</a:t>
            </a:r>
          </a:p>
          <a:p>
            <a:pPr>
              <a:buNone/>
            </a:pPr>
            <a:r>
              <a:rPr lang="en-US" sz="3300" dirty="0" smtClean="0"/>
              <a:t>        </a:t>
            </a:r>
            <a:r>
              <a:rPr lang="en-US" sz="3300" dirty="0" err="1" smtClean="0"/>
              <a:t>setContentView</a:t>
            </a:r>
            <a:r>
              <a:rPr lang="en-US" sz="3300" dirty="0" smtClean="0"/>
              <a:t>(</a:t>
            </a:r>
            <a:r>
              <a:rPr lang="en-US" sz="3300" dirty="0" err="1" smtClean="0"/>
              <a:t>R.layout.main</a:t>
            </a:r>
            <a:r>
              <a:rPr lang="en-US" sz="3300" dirty="0" smtClean="0"/>
              <a:t>); </a:t>
            </a:r>
          </a:p>
          <a:p>
            <a:pPr>
              <a:buNone/>
            </a:pPr>
            <a:r>
              <a:rPr lang="en-US" sz="3300" dirty="0" smtClean="0"/>
              <a:t>        </a:t>
            </a:r>
            <a:r>
              <a:rPr lang="en-US" sz="3600" b="1" dirty="0" err="1" smtClean="0"/>
              <a:t>startActivity</a:t>
            </a:r>
            <a:r>
              <a:rPr lang="en-US" sz="3600" b="1" dirty="0" smtClean="0"/>
              <a:t>(new Intent( this, </a:t>
            </a:r>
            <a:r>
              <a:rPr lang="en-US" sz="3600" b="1" dirty="0" err="1" smtClean="0"/>
              <a:t>ListViewExample.class</a:t>
            </a:r>
            <a:r>
              <a:rPr lang="en-US" sz="3600" b="1" dirty="0" smtClean="0"/>
              <a:t>)); </a:t>
            </a:r>
            <a:endParaRPr lang="en-US" sz="3300" b="1" dirty="0" smtClean="0"/>
          </a:p>
          <a:p>
            <a:pPr>
              <a:buNone/>
            </a:pPr>
            <a:r>
              <a:rPr lang="en-US" sz="3300" dirty="0" smtClean="0"/>
              <a:t>    }</a:t>
            </a:r>
          </a:p>
          <a:p>
            <a:pPr>
              <a:buNone/>
            </a:pPr>
            <a:r>
              <a:rPr lang="en-US" sz="3300" dirty="0" smtClean="0"/>
              <a:t>}</a:t>
            </a:r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100" b="1" dirty="0" smtClean="0"/>
              <a:t>Spinner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In Android, the </a:t>
            </a:r>
            <a:r>
              <a:rPr lang="en-US" b="1" dirty="0" smtClean="0">
                <a:solidFill>
                  <a:srgbClr val="0070C0"/>
                </a:solidFill>
              </a:rPr>
              <a:t>Spinner</a:t>
            </a:r>
            <a:r>
              <a:rPr lang="en-US" b="1" dirty="0" smtClean="0"/>
              <a:t> </a:t>
            </a:r>
            <a:r>
              <a:rPr lang="en-US" dirty="0" smtClean="0"/>
              <a:t>is the equivalent of the drop-down selector. </a:t>
            </a:r>
          </a:p>
          <a:p>
            <a:r>
              <a:rPr lang="en-US" dirty="0" smtClean="0"/>
              <a:t>The Spinner view displays an item at a time from a list and lets the users choose among them.</a:t>
            </a:r>
          </a:p>
          <a:p>
            <a:r>
              <a:rPr lang="en-US" dirty="0" smtClean="0"/>
              <a:t>Spinners have the same functionality of a </a:t>
            </a:r>
            <a:r>
              <a:rPr lang="en-US" dirty="0" err="1" smtClean="0"/>
              <a:t>ListView</a:t>
            </a:r>
            <a:r>
              <a:rPr lang="en-US" dirty="0" smtClean="0"/>
              <a:t> but take less space.</a:t>
            </a:r>
          </a:p>
          <a:p>
            <a:r>
              <a:rPr lang="en-US" dirty="0" smtClean="0"/>
              <a:t>As with </a:t>
            </a:r>
            <a:r>
              <a:rPr lang="en-US" dirty="0" err="1" smtClean="0"/>
              <a:t>ListView</a:t>
            </a:r>
            <a:r>
              <a:rPr lang="en-US" dirty="0" smtClean="0"/>
              <a:t>, you provide the adapter for linking data to child views using </a:t>
            </a:r>
            <a:r>
              <a:rPr lang="en-US" b="1" i="1" dirty="0" err="1" smtClean="0">
                <a:solidFill>
                  <a:srgbClr val="0070C0"/>
                </a:solidFill>
              </a:rPr>
              <a:t>setAdapter</a:t>
            </a:r>
            <a:r>
              <a:rPr lang="en-US" b="1" i="1" dirty="0" smtClean="0">
                <a:solidFill>
                  <a:srgbClr val="0070C0"/>
                </a:solidFill>
              </a:rPr>
              <a:t>()</a:t>
            </a:r>
          </a:p>
          <a:p>
            <a:r>
              <a:rPr lang="en-US" dirty="0" smtClean="0"/>
              <a:t>Add a listener object to capture selections made from the list with </a:t>
            </a:r>
            <a:r>
              <a:rPr lang="en-US" b="1" i="1" dirty="0" err="1" smtClean="0">
                <a:solidFill>
                  <a:srgbClr val="0070C0"/>
                </a:solidFill>
              </a:rPr>
              <a:t>setOnItemSelectedListener</a:t>
            </a:r>
            <a:r>
              <a:rPr lang="en-US" b="1" i="1" dirty="0" smtClean="0">
                <a:solidFill>
                  <a:srgbClr val="0070C0"/>
                </a:solidFill>
              </a:rPr>
              <a:t>().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828800"/>
            <a:ext cx="3124200" cy="43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Example 2. Using the Spinner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905000"/>
            <a:ext cx="5257800" cy="458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81000" y="2286000"/>
            <a:ext cx="2819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When an item in the Spinner view is selected, you will use the Toast class to display the item selected.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</a:t>
            </a:r>
            <a:br>
              <a:rPr lang="en-US" dirty="0" smtClean="0"/>
            </a:br>
            <a:r>
              <a:rPr lang="en-US" sz="3600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410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4400" b="1" dirty="0" smtClean="0"/>
              <a:t>Example 2. Using the Spinner</a:t>
            </a:r>
          </a:p>
          <a:p>
            <a:pPr indent="-61913">
              <a:buNone/>
            </a:pPr>
            <a:r>
              <a:rPr lang="en-US" sz="3800" dirty="0" smtClean="0"/>
              <a:t>Add a new file to the res/layout folder and name it as spinner.xml</a:t>
            </a:r>
          </a:p>
          <a:p>
            <a:pPr indent="-61913">
              <a:buNone/>
            </a:pPr>
            <a:endParaRPr lang="en-US" sz="2800" dirty="0" smtClean="0"/>
          </a:p>
          <a:p>
            <a:pPr indent="-61913">
              <a:buNone/>
            </a:pPr>
            <a:r>
              <a:rPr lang="en-US" sz="3600" dirty="0" smtClean="0"/>
              <a:t>&lt;?xml version="1.0" encoding="utf-8"?&gt;</a:t>
            </a:r>
          </a:p>
          <a:p>
            <a:pPr indent="-61913">
              <a:buNone/>
            </a:pPr>
            <a:r>
              <a:rPr lang="en-US" sz="3600" dirty="0" smtClean="0"/>
              <a:t>&lt;</a:t>
            </a:r>
            <a:r>
              <a:rPr lang="en-US" sz="3600" dirty="0" err="1" smtClean="0"/>
              <a:t>LinearLayout</a:t>
            </a:r>
            <a:r>
              <a:rPr lang="en-US" sz="3600" dirty="0" smtClean="0"/>
              <a:t> </a:t>
            </a:r>
            <a:r>
              <a:rPr lang="en-US" sz="3600" dirty="0" err="1" smtClean="0"/>
              <a:t>xmlns:android</a:t>
            </a:r>
            <a:r>
              <a:rPr lang="en-US" sz="3600" dirty="0" smtClean="0"/>
              <a:t>="http://schemas.android.com/apk/res/android"</a:t>
            </a:r>
          </a:p>
          <a:p>
            <a:pPr indent="-61913">
              <a:buNone/>
            </a:pPr>
            <a:r>
              <a:rPr lang="en-US" sz="3600" dirty="0" smtClean="0"/>
              <a:t>    </a:t>
            </a:r>
            <a:r>
              <a:rPr lang="en-US" sz="3600" dirty="0" err="1" smtClean="0"/>
              <a:t>android:orientation</a:t>
            </a:r>
            <a:r>
              <a:rPr lang="en-US" sz="3600" dirty="0" smtClean="0"/>
              <a:t>="vertical"</a:t>
            </a:r>
          </a:p>
          <a:p>
            <a:pPr indent="-61913">
              <a:buNone/>
            </a:pPr>
            <a:r>
              <a:rPr lang="en-US" sz="3600" dirty="0" smtClean="0"/>
              <a:t>    </a:t>
            </a:r>
            <a:r>
              <a:rPr lang="en-US" sz="3600" dirty="0" err="1" smtClean="0"/>
              <a:t>android:layout_width</a:t>
            </a:r>
            <a:r>
              <a:rPr lang="en-US" sz="3600" dirty="0" smtClean="0"/>
              <a:t>="</a:t>
            </a:r>
            <a:r>
              <a:rPr lang="en-US" sz="3600" dirty="0" err="1" smtClean="0"/>
              <a:t>fill_parent</a:t>
            </a:r>
            <a:r>
              <a:rPr lang="en-US" sz="3600" dirty="0" smtClean="0"/>
              <a:t>"</a:t>
            </a:r>
          </a:p>
          <a:p>
            <a:pPr indent="-61913">
              <a:buNone/>
            </a:pPr>
            <a:r>
              <a:rPr lang="en-US" sz="3600" dirty="0" smtClean="0"/>
              <a:t>    </a:t>
            </a:r>
            <a:r>
              <a:rPr lang="en-US" sz="3600" dirty="0" err="1" smtClean="0"/>
              <a:t>android:layout_height</a:t>
            </a:r>
            <a:r>
              <a:rPr lang="en-US" sz="3600" dirty="0" smtClean="0"/>
              <a:t>="</a:t>
            </a:r>
            <a:r>
              <a:rPr lang="en-US" sz="3600" dirty="0" err="1" smtClean="0"/>
              <a:t>fill_parent</a:t>
            </a:r>
            <a:r>
              <a:rPr lang="en-US" sz="3600" dirty="0" smtClean="0"/>
              <a:t>"</a:t>
            </a:r>
          </a:p>
          <a:p>
            <a:pPr indent="-61913">
              <a:buNone/>
            </a:pPr>
            <a:r>
              <a:rPr lang="en-US" sz="3600" dirty="0" smtClean="0"/>
              <a:t>    &gt;</a:t>
            </a:r>
          </a:p>
          <a:p>
            <a:pPr indent="-61913">
              <a:buNone/>
            </a:pPr>
            <a:r>
              <a:rPr lang="en-US" sz="3600" dirty="0" smtClean="0"/>
              <a:t>    </a:t>
            </a:r>
            <a:r>
              <a:rPr lang="en-US" sz="4400" b="1" dirty="0" smtClean="0">
                <a:solidFill>
                  <a:srgbClr val="0070C0"/>
                </a:solidFill>
              </a:rPr>
              <a:t>&lt;Spinner 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indent="-61913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        </a:t>
            </a:r>
            <a:r>
              <a:rPr lang="en-US" sz="3600" b="1" dirty="0" err="1" smtClean="0">
                <a:solidFill>
                  <a:srgbClr val="0070C0"/>
                </a:solidFill>
              </a:rPr>
              <a:t>android:id</a:t>
            </a:r>
            <a:r>
              <a:rPr lang="en-US" sz="3600" b="1" dirty="0" smtClean="0">
                <a:solidFill>
                  <a:srgbClr val="0070C0"/>
                </a:solidFill>
              </a:rPr>
              <a:t>="@+id/spinner1"</a:t>
            </a:r>
          </a:p>
          <a:p>
            <a:pPr indent="-61913">
              <a:buNone/>
            </a:pPr>
            <a:r>
              <a:rPr lang="en-US" sz="3600" dirty="0" smtClean="0"/>
              <a:t>        </a:t>
            </a:r>
            <a:r>
              <a:rPr lang="en-US" sz="3600" dirty="0" err="1" smtClean="0"/>
              <a:t>android:layout_width</a:t>
            </a:r>
            <a:r>
              <a:rPr lang="en-US" sz="3600" dirty="0" smtClean="0"/>
              <a:t>="</a:t>
            </a:r>
            <a:r>
              <a:rPr lang="en-US" sz="3600" dirty="0" err="1" smtClean="0"/>
              <a:t>wrap_content</a:t>
            </a:r>
            <a:r>
              <a:rPr lang="en-US" sz="3600" dirty="0" smtClean="0"/>
              <a:t>"</a:t>
            </a:r>
          </a:p>
          <a:p>
            <a:pPr indent="-61913">
              <a:buNone/>
            </a:pPr>
            <a:r>
              <a:rPr lang="en-US" sz="3600" dirty="0" smtClean="0"/>
              <a:t>        </a:t>
            </a:r>
            <a:r>
              <a:rPr lang="en-US" sz="3600" dirty="0" err="1" smtClean="0"/>
              <a:t>android:layout_height</a:t>
            </a:r>
            <a:r>
              <a:rPr lang="en-US" sz="3600" dirty="0" smtClean="0"/>
              <a:t>="</a:t>
            </a:r>
            <a:r>
              <a:rPr lang="en-US" sz="3600" dirty="0" err="1" smtClean="0"/>
              <a:t>wrap_content</a:t>
            </a:r>
            <a:r>
              <a:rPr lang="en-US" sz="3600" dirty="0" smtClean="0"/>
              <a:t>"</a:t>
            </a:r>
          </a:p>
          <a:p>
            <a:pPr indent="-61913">
              <a:buNone/>
            </a:pPr>
            <a:r>
              <a:rPr lang="en-US" sz="3600" dirty="0" smtClean="0"/>
              <a:t>        </a:t>
            </a:r>
            <a:r>
              <a:rPr lang="en-US" sz="3600" dirty="0" err="1" smtClean="0"/>
              <a:t>android:drawSelectorOnTop</a:t>
            </a:r>
            <a:r>
              <a:rPr lang="en-US" sz="3600" dirty="0" smtClean="0"/>
              <a:t>="true" /&gt;         </a:t>
            </a:r>
          </a:p>
          <a:p>
            <a:pPr indent="-61913">
              <a:buNone/>
            </a:pPr>
            <a:r>
              <a:rPr lang="en-US" sz="3600" dirty="0" smtClean="0"/>
              <a:t>&lt;/</a:t>
            </a:r>
            <a:r>
              <a:rPr lang="en-US" sz="3600" dirty="0" err="1" smtClean="0"/>
              <a:t>LinearLayout</a:t>
            </a:r>
            <a:r>
              <a:rPr lang="en-US" sz="3600" dirty="0" smtClean="0"/>
              <a:t>&gt;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</a:t>
            </a:r>
            <a:br>
              <a:rPr lang="en-US" dirty="0" smtClean="0"/>
            </a:br>
            <a:r>
              <a:rPr lang="en-US" sz="3600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Example 2. Using the Spinner</a:t>
            </a:r>
            <a:endParaRPr lang="en-US" sz="2800" dirty="0" smtClean="0"/>
          </a:p>
          <a:p>
            <a:pPr>
              <a:buNone/>
            </a:pPr>
            <a:r>
              <a:rPr lang="en-US" sz="1400" b="1" dirty="0" smtClean="0"/>
              <a:t>package net.learn2develop.AndroidViews;</a:t>
            </a:r>
          </a:p>
          <a:p>
            <a:pPr>
              <a:buNone/>
            </a:pPr>
            <a:r>
              <a:rPr lang="en-US" sz="1400" b="1" dirty="0" smtClean="0"/>
              <a:t> import </a:t>
            </a:r>
            <a:r>
              <a:rPr lang="en-US" sz="1400" b="1" dirty="0" err="1" smtClean="0"/>
              <a:t>android.app.Activity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import </a:t>
            </a:r>
            <a:r>
              <a:rPr lang="en-US" sz="1400" b="1" dirty="0" err="1" smtClean="0"/>
              <a:t>android.os.Bundle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import </a:t>
            </a:r>
            <a:r>
              <a:rPr lang="en-US" sz="1400" b="1" dirty="0" err="1" smtClean="0"/>
              <a:t>android.view.View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import </a:t>
            </a:r>
            <a:r>
              <a:rPr lang="en-US" sz="1400" b="1" dirty="0" err="1" smtClean="0"/>
              <a:t>android.widget.AdapterView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import </a:t>
            </a:r>
            <a:r>
              <a:rPr lang="en-US" sz="1400" b="1" dirty="0" err="1" smtClean="0"/>
              <a:t>android.widget.ArrayAdapter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import </a:t>
            </a:r>
            <a:r>
              <a:rPr lang="en-US" sz="1400" b="1" dirty="0" err="1" smtClean="0"/>
              <a:t>android.widget.Spinner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import </a:t>
            </a:r>
            <a:r>
              <a:rPr lang="en-US" sz="1400" b="1" dirty="0" err="1" smtClean="0"/>
              <a:t>android.widget.Toast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import </a:t>
            </a:r>
            <a:r>
              <a:rPr lang="en-US" sz="1400" b="1" dirty="0" err="1" smtClean="0"/>
              <a:t>android.widget.AdapterView.OnItemSelectedListener</a:t>
            </a:r>
            <a:r>
              <a:rPr lang="en-US" sz="1400" b="1" dirty="0" smtClean="0"/>
              <a:t>;</a:t>
            </a:r>
          </a:p>
          <a:p>
            <a:pPr>
              <a:buNone/>
            </a:pPr>
            <a:r>
              <a:rPr lang="en-US" sz="1400" b="1" dirty="0" smtClean="0"/>
              <a:t> </a:t>
            </a:r>
          </a:p>
          <a:p>
            <a:pPr>
              <a:buNone/>
            </a:pPr>
            <a:r>
              <a:rPr lang="en-US" sz="1800" b="1" dirty="0" smtClean="0"/>
              <a:t>public class </a:t>
            </a:r>
            <a:r>
              <a:rPr lang="en-US" sz="1800" b="1" dirty="0" err="1" smtClean="0"/>
              <a:t>SpinnerExample</a:t>
            </a:r>
            <a:r>
              <a:rPr lang="en-US" sz="1800" b="1" dirty="0" smtClean="0"/>
              <a:t> extends Activity </a:t>
            </a:r>
          </a:p>
          <a:p>
            <a:pPr>
              <a:buNone/>
            </a:pPr>
            <a:r>
              <a:rPr lang="en-US" sz="1400" b="1" dirty="0" smtClean="0"/>
              <a:t>{    String[] presidents = {</a:t>
            </a:r>
          </a:p>
          <a:p>
            <a:pPr>
              <a:buNone/>
            </a:pPr>
            <a:r>
              <a:rPr lang="en-US" sz="1400" b="1" dirty="0" smtClean="0"/>
              <a:t>            "Dwight D. Eisenhower",  "John F. Kennedy",</a:t>
            </a:r>
          </a:p>
          <a:p>
            <a:pPr>
              <a:buNone/>
            </a:pPr>
            <a:r>
              <a:rPr lang="en-US" sz="1400" b="1" dirty="0" smtClean="0"/>
              <a:t>            "Lyndon B. Johnson",   "Richard Nixon",</a:t>
            </a:r>
          </a:p>
          <a:p>
            <a:pPr>
              <a:buNone/>
            </a:pPr>
            <a:r>
              <a:rPr lang="en-US" sz="1400" b="1" dirty="0" smtClean="0"/>
              <a:t>            "Gerald Ford",   "Jimmy Carter",</a:t>
            </a:r>
          </a:p>
          <a:p>
            <a:pPr>
              <a:buNone/>
            </a:pPr>
            <a:r>
              <a:rPr lang="en-US" sz="1400" b="1" dirty="0" smtClean="0"/>
              <a:t>            "Ronald Reagan",   "George H. W. Bush",</a:t>
            </a:r>
          </a:p>
          <a:p>
            <a:pPr>
              <a:buNone/>
            </a:pPr>
            <a:r>
              <a:rPr lang="en-US" sz="1400" b="1" dirty="0" smtClean="0"/>
              <a:t>            "Bill Clinton",  "George W. Bush",</a:t>
            </a:r>
          </a:p>
          <a:p>
            <a:pPr>
              <a:buNone/>
            </a:pPr>
            <a:r>
              <a:rPr lang="en-US" sz="1400" b="1" dirty="0" smtClean="0"/>
              <a:t>            "</a:t>
            </a:r>
            <a:r>
              <a:rPr lang="en-US" sz="1400" b="1" dirty="0" err="1" smtClean="0"/>
              <a:t>Barack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Obama</a:t>
            </a:r>
            <a:r>
              <a:rPr lang="en-US" sz="1400" b="1" dirty="0" smtClean="0"/>
              <a:t>"</a:t>
            </a:r>
          </a:p>
          <a:p>
            <a:pPr>
              <a:buNone/>
            </a:pPr>
            <a:r>
              <a:rPr lang="en-US" sz="1400" b="1" dirty="0" smtClean="0"/>
              <a:t>         } ;   </a:t>
            </a: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Selection Widgets</a:t>
            </a:r>
            <a:br>
              <a:rPr lang="en-US" dirty="0" smtClean="0"/>
            </a:br>
            <a:r>
              <a:rPr lang="en-US" sz="3600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40386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Example 2. Using the Spinner</a:t>
            </a:r>
            <a:endParaRPr lang="en-US" sz="24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Spinner s1;</a:t>
            </a:r>
          </a:p>
          <a:p>
            <a:pPr>
              <a:buNone/>
            </a:pPr>
            <a:r>
              <a:rPr lang="en-US" sz="1600" dirty="0" smtClean="0"/>
              <a:t>    @Override    </a:t>
            </a:r>
          </a:p>
          <a:p>
            <a:pPr>
              <a:buNone/>
            </a:pPr>
            <a:r>
              <a:rPr lang="en-US" sz="1600" dirty="0" smtClean="0"/>
              <a:t>    public void </a:t>
            </a:r>
            <a:r>
              <a:rPr lang="en-US" sz="1600" dirty="0" err="1" smtClean="0"/>
              <a:t>onCreate</a:t>
            </a:r>
            <a:r>
              <a:rPr lang="en-US" sz="1600" dirty="0" smtClean="0"/>
              <a:t>(Bundle </a:t>
            </a:r>
            <a:r>
              <a:rPr lang="en-US" sz="1600" dirty="0" err="1" smtClean="0"/>
              <a:t>savedInstanceState</a:t>
            </a:r>
            <a:r>
              <a:rPr lang="en-US" sz="1600" dirty="0" smtClean="0"/>
              <a:t>) </a:t>
            </a:r>
          </a:p>
          <a:p>
            <a:pPr>
              <a:buNone/>
            </a:pPr>
            <a:r>
              <a:rPr lang="en-US" sz="1600" dirty="0" smtClean="0"/>
              <a:t>    {</a:t>
            </a:r>
          </a:p>
          <a:p>
            <a:pPr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super.onCreate</a:t>
            </a:r>
            <a:r>
              <a:rPr lang="en-US" sz="1600" dirty="0" smtClean="0"/>
              <a:t>(</a:t>
            </a:r>
            <a:r>
              <a:rPr lang="en-US" sz="1600" dirty="0" err="1" smtClean="0"/>
              <a:t>savedInstanceState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setContentView</a:t>
            </a:r>
            <a:r>
              <a:rPr lang="en-US" sz="1600" dirty="0" smtClean="0"/>
              <a:t>(</a:t>
            </a:r>
            <a:r>
              <a:rPr lang="en-US" sz="1600" dirty="0" err="1" smtClean="0"/>
              <a:t>R.layout.spinner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        s1 = (Spinner) </a:t>
            </a:r>
            <a:r>
              <a:rPr lang="en-US" sz="1600" dirty="0" err="1" smtClean="0"/>
              <a:t>findViewById</a:t>
            </a:r>
            <a:r>
              <a:rPr lang="en-US" sz="1600" dirty="0" smtClean="0"/>
              <a:t>(R.id.spinner1);</a:t>
            </a:r>
          </a:p>
          <a:p>
            <a:pPr>
              <a:buNone/>
            </a:pP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        </a:t>
            </a:r>
            <a:r>
              <a:rPr lang="en-US" sz="1600" b="1" dirty="0" err="1" smtClean="0">
                <a:solidFill>
                  <a:srgbClr val="0070C0"/>
                </a:solidFill>
              </a:rPr>
              <a:t>ArrayAdapter</a:t>
            </a:r>
            <a:r>
              <a:rPr lang="en-US" sz="1600" b="1" dirty="0" smtClean="0">
                <a:solidFill>
                  <a:srgbClr val="0070C0"/>
                </a:solidFill>
              </a:rPr>
              <a:t>&lt;String&gt; adapter = new </a:t>
            </a:r>
            <a:r>
              <a:rPr lang="en-US" sz="1600" b="1" dirty="0" err="1" smtClean="0">
                <a:solidFill>
                  <a:srgbClr val="0070C0"/>
                </a:solidFill>
              </a:rPr>
              <a:t>ArrayAdapter</a:t>
            </a:r>
            <a:r>
              <a:rPr lang="en-US" sz="1600" b="1" dirty="0" smtClean="0">
                <a:solidFill>
                  <a:srgbClr val="0070C0"/>
                </a:solidFill>
              </a:rPr>
              <a:t>&lt;String&gt;(this,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       </a:t>
            </a:r>
            <a:r>
              <a:rPr lang="en-US" sz="1600" b="1" dirty="0" err="1" smtClean="0">
                <a:solidFill>
                  <a:srgbClr val="0070C0"/>
                </a:solidFill>
              </a:rPr>
              <a:t>android.R.layout.simple_spinner_item</a:t>
            </a:r>
            <a:r>
              <a:rPr lang="en-US" sz="1600" b="1" dirty="0" smtClean="0">
                <a:solidFill>
                  <a:srgbClr val="0070C0"/>
                </a:solidFill>
              </a:rPr>
              <a:t>, presidents);</a:t>
            </a:r>
          </a:p>
          <a:p>
            <a:pPr>
              <a:buNone/>
            </a:pP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        s1.setAdapter(adapter);</a:t>
            </a:r>
          </a:p>
        </p:txBody>
      </p:sp>
      <p:sp>
        <p:nvSpPr>
          <p:cNvPr id="5" name="Rectangle 4"/>
          <p:cNvSpPr/>
          <p:nvPr/>
        </p:nvSpPr>
        <p:spPr>
          <a:xfrm>
            <a:off x="4038600" y="1066800"/>
            <a:ext cx="4876800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s1.setOnItemSelectedListener(new </a:t>
            </a:r>
            <a:r>
              <a:rPr lang="en-US" sz="1600" dirty="0" err="1" smtClean="0">
                <a:solidFill>
                  <a:srgbClr val="0070C0"/>
                </a:solidFill>
              </a:rPr>
              <a:t>OnItemSelectedListener</a:t>
            </a:r>
            <a:r>
              <a:rPr lang="en-US" sz="1600" dirty="0" smtClean="0">
                <a:solidFill>
                  <a:srgbClr val="0070C0"/>
                </a:solidFill>
              </a:rPr>
              <a:t>()</a:t>
            </a:r>
          </a:p>
          <a:p>
            <a:pPr>
              <a:buNone/>
            </a:pPr>
            <a:r>
              <a:rPr lang="en-US" sz="1600" dirty="0" smtClean="0"/>
              <a:t>        {</a:t>
            </a:r>
          </a:p>
          <a:p>
            <a:pPr>
              <a:buNone/>
            </a:pPr>
            <a:r>
              <a:rPr lang="en-US" sz="1600" dirty="0" smtClean="0"/>
              <a:t>            public void </a:t>
            </a:r>
            <a:r>
              <a:rPr lang="en-US" sz="1600" dirty="0" err="1" smtClean="0"/>
              <a:t>onItemSelected</a:t>
            </a:r>
            <a:r>
              <a:rPr lang="en-US" sz="1600" dirty="0" smtClean="0"/>
              <a:t>(</a:t>
            </a:r>
            <a:r>
              <a:rPr lang="en-US" sz="1600" dirty="0" err="1" smtClean="0"/>
              <a:t>AdapterView</a:t>
            </a:r>
            <a:r>
              <a:rPr lang="en-US" sz="1600" dirty="0" smtClean="0"/>
              <a:t>&lt;?&gt; arg0, </a:t>
            </a:r>
          </a:p>
          <a:p>
            <a:pPr>
              <a:buNone/>
            </a:pPr>
            <a:r>
              <a:rPr lang="en-US" sz="1600" dirty="0" smtClean="0"/>
              <a:t>            View arg1, </a:t>
            </a:r>
            <a:r>
              <a:rPr lang="en-US" sz="1600" dirty="0" err="1" smtClean="0"/>
              <a:t>int</a:t>
            </a:r>
            <a:r>
              <a:rPr lang="en-US" sz="1600" dirty="0" smtClean="0"/>
              <a:t> arg2, long arg3) </a:t>
            </a:r>
          </a:p>
          <a:p>
            <a:pPr>
              <a:buNone/>
            </a:pPr>
            <a:r>
              <a:rPr lang="en-US" sz="1600" dirty="0" smtClean="0"/>
              <a:t>            {</a:t>
            </a:r>
          </a:p>
          <a:p>
            <a:pPr>
              <a:buNone/>
            </a:pPr>
            <a:r>
              <a:rPr lang="en-US" sz="1600" dirty="0" smtClean="0"/>
              <a:t>                </a:t>
            </a:r>
            <a:r>
              <a:rPr lang="en-US" sz="1600" dirty="0" err="1" smtClean="0"/>
              <a:t>int</a:t>
            </a:r>
            <a:r>
              <a:rPr lang="en-US" sz="1600" dirty="0" smtClean="0"/>
              <a:t> index = s1.getSelectedItemPosition();</a:t>
            </a:r>
          </a:p>
          <a:p>
            <a:pPr>
              <a:buNone/>
            </a:pPr>
            <a:r>
              <a:rPr lang="en-US" sz="1600" dirty="0" smtClean="0"/>
              <a:t>                </a:t>
            </a:r>
            <a:r>
              <a:rPr lang="en-US" sz="1600" dirty="0" err="1" smtClean="0"/>
              <a:t>Toast.makeText</a:t>
            </a:r>
            <a:r>
              <a:rPr lang="en-US" sz="1600" dirty="0" smtClean="0"/>
              <a:t>(</a:t>
            </a:r>
            <a:r>
              <a:rPr lang="en-US" sz="1600" dirty="0" err="1" smtClean="0"/>
              <a:t>getBaseContext</a:t>
            </a:r>
            <a:r>
              <a:rPr lang="en-US" sz="1600" dirty="0" smtClean="0"/>
              <a:t>(), </a:t>
            </a:r>
          </a:p>
          <a:p>
            <a:pPr>
              <a:buNone/>
            </a:pPr>
            <a:r>
              <a:rPr lang="en-US" sz="1600" dirty="0" smtClean="0"/>
              <a:t>                    "You have selected item : " + presidents[index], </a:t>
            </a:r>
          </a:p>
          <a:p>
            <a:pPr>
              <a:buNone/>
            </a:pPr>
            <a:r>
              <a:rPr lang="en-US" sz="1600" dirty="0" smtClean="0"/>
              <a:t>                    </a:t>
            </a:r>
            <a:r>
              <a:rPr lang="en-US" sz="1600" dirty="0" err="1" smtClean="0"/>
              <a:t>Toast.LENGTH_SHORT</a:t>
            </a:r>
            <a:r>
              <a:rPr lang="en-US" sz="1600" dirty="0" smtClean="0"/>
              <a:t>).show();                </a:t>
            </a:r>
          </a:p>
          <a:p>
            <a:pPr>
              <a:buNone/>
            </a:pPr>
            <a:r>
              <a:rPr lang="en-US" sz="1600" dirty="0" smtClean="0"/>
              <a:t>            }</a:t>
            </a:r>
          </a:p>
          <a:p>
            <a:pPr>
              <a:buNone/>
            </a:pP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 smtClean="0"/>
              <a:t>            public void </a:t>
            </a:r>
            <a:r>
              <a:rPr lang="en-US" sz="1600" dirty="0" err="1" smtClean="0"/>
              <a:t>onNothingSelected</a:t>
            </a:r>
            <a:r>
              <a:rPr lang="en-US" sz="1600" dirty="0" smtClean="0"/>
              <a:t>(</a:t>
            </a:r>
            <a:r>
              <a:rPr lang="en-US" sz="1600" dirty="0" err="1" smtClean="0"/>
              <a:t>AdapterView</a:t>
            </a:r>
            <a:r>
              <a:rPr lang="en-US" sz="1600" dirty="0" smtClean="0"/>
              <a:t>&lt;?&gt; arg0) {}</a:t>
            </a:r>
          </a:p>
          <a:p>
            <a:pPr>
              <a:buNone/>
            </a:pPr>
            <a:r>
              <a:rPr lang="en-US" sz="1600" dirty="0" smtClean="0"/>
              <a:t>        });</a:t>
            </a:r>
          </a:p>
          <a:p>
            <a:pPr>
              <a:buNone/>
            </a:pPr>
            <a:r>
              <a:rPr lang="en-US" sz="1600" dirty="0" smtClean="0"/>
              <a:t>    }</a:t>
            </a:r>
          </a:p>
          <a:p>
            <a:pPr>
              <a:buNone/>
            </a:pPr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572000" y="5029200"/>
            <a:ext cx="4572000" cy="1477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spAutoFit/>
          </a:bodyPr>
          <a:lstStyle/>
          <a:p>
            <a:r>
              <a:rPr lang="en-US" dirty="0" smtClean="0"/>
              <a:t>The above program creates an </a:t>
            </a:r>
            <a:r>
              <a:rPr lang="en-US" dirty="0" err="1" smtClean="0"/>
              <a:t>ArrayAdapter</a:t>
            </a:r>
            <a:r>
              <a:rPr lang="en-US" dirty="0" smtClean="0"/>
              <a:t> object and associates it with the Spinner view. When an item in the Spinner view is selected, you will use the Toast class to display the item selected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</a:t>
            </a:r>
            <a:br>
              <a:rPr lang="en-US" dirty="0" smtClean="0"/>
            </a:br>
            <a:r>
              <a:rPr lang="en-US" sz="3600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sz="5000" dirty="0" smtClean="0"/>
              <a:t>Modify the AndroidManifest.xml</a:t>
            </a:r>
          </a:p>
          <a:p>
            <a:pPr>
              <a:buNone/>
            </a:pPr>
            <a:r>
              <a:rPr lang="en-US" dirty="0" smtClean="0"/>
              <a:t>&lt;?xml version="1.0" encoding="utf-8"?&gt;</a:t>
            </a:r>
          </a:p>
          <a:p>
            <a:pPr>
              <a:buNone/>
            </a:pPr>
            <a:r>
              <a:rPr lang="en-US" dirty="0" smtClean="0"/>
              <a:t>&lt;manifest </a:t>
            </a:r>
            <a:r>
              <a:rPr lang="en-US" dirty="0" err="1" smtClean="0"/>
              <a:t>xmlns:android</a:t>
            </a:r>
            <a:r>
              <a:rPr lang="en-US" dirty="0" smtClean="0"/>
              <a:t>="http://schemas.android.com/apk/res/android"</a:t>
            </a:r>
          </a:p>
          <a:p>
            <a:pPr>
              <a:buNone/>
            </a:pPr>
            <a:r>
              <a:rPr lang="en-US" dirty="0" smtClean="0"/>
              <a:t>      package="net.learn2develop.AndroidViews"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android:versionCode</a:t>
            </a:r>
            <a:r>
              <a:rPr lang="en-US" dirty="0" smtClean="0"/>
              <a:t>="1"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android:versionName</a:t>
            </a:r>
            <a:r>
              <a:rPr lang="en-US" dirty="0" smtClean="0"/>
              <a:t>="1.0.0"&gt;</a:t>
            </a:r>
          </a:p>
          <a:p>
            <a:pPr>
              <a:buNone/>
            </a:pPr>
            <a:r>
              <a:rPr lang="en-US" dirty="0" smtClean="0"/>
              <a:t>    &lt;application </a:t>
            </a:r>
            <a:r>
              <a:rPr lang="en-US" dirty="0" err="1" smtClean="0"/>
              <a:t>android:icon</a:t>
            </a:r>
            <a:r>
              <a:rPr lang="en-US" dirty="0" smtClean="0"/>
              <a:t>="@</a:t>
            </a:r>
            <a:r>
              <a:rPr lang="en-US" dirty="0" err="1" smtClean="0"/>
              <a:t>drawable</a:t>
            </a:r>
            <a:r>
              <a:rPr lang="en-US" dirty="0" smtClean="0"/>
              <a:t>/icon" </a:t>
            </a:r>
            <a:r>
              <a:rPr lang="en-US" dirty="0" err="1" smtClean="0"/>
              <a:t>android:label</a:t>
            </a:r>
            <a:r>
              <a:rPr lang="en-US" dirty="0" smtClean="0"/>
              <a:t>="@string/</a:t>
            </a:r>
            <a:r>
              <a:rPr lang="en-US" dirty="0" err="1" smtClean="0"/>
              <a:t>app_name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b="1" dirty="0" smtClean="0">
                <a:solidFill>
                  <a:srgbClr val="0070C0"/>
                </a:solidFill>
              </a:rPr>
              <a:t>&lt;activity </a:t>
            </a:r>
            <a:r>
              <a:rPr lang="en-US" b="1" dirty="0" err="1" smtClean="0">
                <a:solidFill>
                  <a:srgbClr val="0070C0"/>
                </a:solidFill>
              </a:rPr>
              <a:t>android:name</a:t>
            </a:r>
            <a:r>
              <a:rPr lang="en-US" b="1" dirty="0" smtClean="0">
                <a:solidFill>
                  <a:srgbClr val="0070C0"/>
                </a:solidFill>
              </a:rPr>
              <a:t>=".</a:t>
            </a:r>
            <a:r>
              <a:rPr lang="en-US" b="1" dirty="0" err="1" smtClean="0">
                <a:solidFill>
                  <a:srgbClr val="0070C0"/>
                </a:solidFill>
              </a:rPr>
              <a:t>ViewsActivity</a:t>
            </a:r>
            <a:r>
              <a:rPr lang="en-US" b="1" dirty="0" smtClean="0">
                <a:solidFill>
                  <a:srgbClr val="0070C0"/>
                </a:solidFill>
              </a:rPr>
              <a:t>"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android:label</a:t>
            </a:r>
            <a:r>
              <a:rPr lang="en-US" dirty="0" smtClean="0"/>
              <a:t>="@string/</a:t>
            </a:r>
            <a:r>
              <a:rPr lang="en-US" dirty="0" err="1" smtClean="0"/>
              <a:t>app_name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           &lt;intent-filter&gt;</a:t>
            </a:r>
          </a:p>
          <a:p>
            <a:pPr>
              <a:buNone/>
            </a:pPr>
            <a:r>
              <a:rPr lang="en-US" dirty="0" smtClean="0"/>
              <a:t>                &lt;action </a:t>
            </a:r>
            <a:r>
              <a:rPr lang="en-US" dirty="0" err="1" smtClean="0"/>
              <a:t>android:name</a:t>
            </a:r>
            <a:r>
              <a:rPr lang="en-US" dirty="0" smtClean="0"/>
              <a:t>="</a:t>
            </a:r>
            <a:r>
              <a:rPr lang="en-US" dirty="0" err="1" smtClean="0"/>
              <a:t>android.intent.action.MAIN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dirty="0" smtClean="0"/>
              <a:t>                &lt;category </a:t>
            </a:r>
            <a:r>
              <a:rPr lang="en-US" dirty="0" err="1" smtClean="0"/>
              <a:t>android:name</a:t>
            </a:r>
            <a:r>
              <a:rPr lang="en-US" dirty="0" smtClean="0"/>
              <a:t>="</a:t>
            </a:r>
            <a:r>
              <a:rPr lang="en-US" dirty="0" err="1" smtClean="0"/>
              <a:t>android.intent.category.LAUNCHER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dirty="0" smtClean="0"/>
              <a:t>            &lt;/intent-filter&gt;</a:t>
            </a:r>
          </a:p>
          <a:p>
            <a:pPr>
              <a:buNone/>
            </a:pPr>
            <a:r>
              <a:rPr lang="en-US" dirty="0" smtClean="0"/>
              <a:t>        &lt;/activity&gt; </a:t>
            </a:r>
          </a:p>
          <a:p>
            <a:pPr>
              <a:buNone/>
            </a:pPr>
            <a:r>
              <a:rPr lang="en-US" sz="3400" dirty="0" smtClean="0"/>
              <a:t>        </a:t>
            </a:r>
            <a:r>
              <a:rPr lang="en-US" sz="2900" b="1" dirty="0" smtClean="0">
                <a:solidFill>
                  <a:srgbClr val="0070C0"/>
                </a:solidFill>
              </a:rPr>
              <a:t>&lt;activity </a:t>
            </a:r>
            <a:r>
              <a:rPr lang="en-US" sz="2900" b="1" dirty="0" err="1" smtClean="0">
                <a:solidFill>
                  <a:srgbClr val="0070C0"/>
                </a:solidFill>
              </a:rPr>
              <a:t>android:name</a:t>
            </a:r>
            <a:r>
              <a:rPr lang="en-US" sz="2900" b="1" dirty="0" smtClean="0">
                <a:solidFill>
                  <a:srgbClr val="0070C0"/>
                </a:solidFill>
              </a:rPr>
              <a:t>=".</a:t>
            </a:r>
            <a:r>
              <a:rPr lang="en-US" sz="2900" b="1" dirty="0" err="1" smtClean="0">
                <a:solidFill>
                  <a:srgbClr val="0070C0"/>
                </a:solidFill>
              </a:rPr>
              <a:t>SpinnerExample</a:t>
            </a:r>
            <a:r>
              <a:rPr lang="en-US" sz="2900" b="1" dirty="0" smtClean="0">
                <a:solidFill>
                  <a:srgbClr val="0070C0"/>
                </a:solidFill>
              </a:rPr>
              <a:t>"</a:t>
            </a:r>
            <a:endParaRPr lang="en-US" sz="3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android:label</a:t>
            </a:r>
            <a:r>
              <a:rPr lang="en-US" dirty="0" smtClean="0"/>
              <a:t>="@string/</a:t>
            </a:r>
            <a:r>
              <a:rPr lang="en-US" dirty="0" err="1" smtClean="0"/>
              <a:t>app_name</a:t>
            </a:r>
            <a:r>
              <a:rPr lang="en-US" dirty="0" smtClean="0"/>
              <a:t>" /&gt; </a:t>
            </a:r>
          </a:p>
          <a:p>
            <a:pPr>
              <a:buNone/>
            </a:pPr>
            <a:r>
              <a:rPr lang="en-US" dirty="0" smtClean="0"/>
              <a:t>    &lt;/application&gt;</a:t>
            </a:r>
          </a:p>
          <a:p>
            <a:pPr>
              <a:buNone/>
            </a:pPr>
            <a:r>
              <a:rPr lang="en-US" dirty="0" smtClean="0"/>
              <a:t>&lt;/manifest&gt;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900" dirty="0" smtClean="0"/>
              <a:t>Modify the ViewsActivity.java file to start the </a:t>
            </a:r>
            <a:r>
              <a:rPr lang="en-US" sz="2900" dirty="0" err="1" smtClean="0"/>
              <a:t>SpinnerExample</a:t>
            </a:r>
            <a:r>
              <a:rPr lang="en-US" sz="2900" dirty="0" smtClean="0"/>
              <a:t> activity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package net.learn2develop.AndroidViews;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android.app.Activity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android.content.Intent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android.os.Bundle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600" b="1" dirty="0" smtClean="0"/>
              <a:t>public class </a:t>
            </a:r>
            <a:r>
              <a:rPr lang="en-US" sz="2600" b="1" dirty="0" err="1" smtClean="0"/>
              <a:t>ViewsActivity</a:t>
            </a:r>
            <a:r>
              <a:rPr lang="en-US" sz="2600" b="1" dirty="0" smtClean="0"/>
              <a:t> extends Activity </a:t>
            </a:r>
          </a:p>
          <a:p>
            <a:pPr>
              <a:buNone/>
            </a:pP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    /** Called when the activity is first created. */</a:t>
            </a:r>
          </a:p>
          <a:p>
            <a:pPr>
              <a:buNone/>
            </a:pPr>
            <a:r>
              <a:rPr lang="en-US" sz="2400" dirty="0" smtClean="0"/>
              <a:t>    @Override</a:t>
            </a:r>
          </a:p>
          <a:p>
            <a:pPr>
              <a:buNone/>
            </a:pPr>
            <a:r>
              <a:rPr lang="en-US" sz="2400" dirty="0" smtClean="0"/>
              <a:t>    public void </a:t>
            </a:r>
            <a:r>
              <a:rPr lang="en-US" sz="2400" dirty="0" err="1" smtClean="0"/>
              <a:t>onCreate</a:t>
            </a:r>
            <a:r>
              <a:rPr lang="en-US" sz="2400" dirty="0" smtClean="0"/>
              <a:t>(Bundle </a:t>
            </a:r>
            <a:r>
              <a:rPr lang="en-US" sz="2400" dirty="0" err="1" smtClean="0"/>
              <a:t>savedInstanceState</a:t>
            </a:r>
            <a:r>
              <a:rPr lang="en-US" sz="2400" dirty="0" smtClean="0"/>
              <a:t>) {</a:t>
            </a:r>
          </a:p>
          <a:p>
            <a:pPr>
              <a:buNone/>
            </a:pPr>
            <a:r>
              <a:rPr lang="en-US" sz="2400" dirty="0" smtClean="0"/>
              <a:t>        </a:t>
            </a:r>
            <a:r>
              <a:rPr lang="en-US" sz="2400" dirty="0" err="1" smtClean="0"/>
              <a:t>super.onCreate</a:t>
            </a:r>
            <a:r>
              <a:rPr lang="en-US" sz="2400" dirty="0" smtClean="0"/>
              <a:t>(</a:t>
            </a:r>
            <a:r>
              <a:rPr lang="en-US" sz="2400" dirty="0" err="1" smtClean="0"/>
              <a:t>savedInstanceState</a:t>
            </a:r>
            <a:r>
              <a:rPr lang="en-US" sz="2400" dirty="0" smtClean="0"/>
              <a:t>);  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       </a:t>
            </a:r>
            <a:r>
              <a:rPr lang="en-US" sz="2400" dirty="0" smtClean="0"/>
              <a:t> </a:t>
            </a:r>
            <a:r>
              <a:rPr lang="en-US" sz="2600" b="1" dirty="0" err="1" smtClean="0">
                <a:solidFill>
                  <a:srgbClr val="0070C0"/>
                </a:solidFill>
              </a:rPr>
              <a:t>startActivity</a:t>
            </a:r>
            <a:r>
              <a:rPr lang="en-US" sz="2600" b="1" dirty="0" smtClean="0">
                <a:solidFill>
                  <a:srgbClr val="0070C0"/>
                </a:solidFill>
              </a:rPr>
              <a:t>(new Intent(this, </a:t>
            </a:r>
            <a:r>
              <a:rPr lang="en-US" sz="2600" b="1" dirty="0" err="1" smtClean="0">
                <a:solidFill>
                  <a:srgbClr val="0070C0"/>
                </a:solidFill>
              </a:rPr>
              <a:t>SpinnerExample.class</a:t>
            </a:r>
            <a:r>
              <a:rPr lang="en-US" sz="2600" b="1" dirty="0" smtClean="0">
                <a:solidFill>
                  <a:srgbClr val="0070C0"/>
                </a:solidFill>
              </a:rPr>
              <a:t>));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}</a:t>
            </a:r>
          </a:p>
          <a:p>
            <a:pPr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ListView</a:t>
            </a:r>
            <a:endParaRPr lang="en-US" dirty="0" smtClean="0"/>
          </a:p>
          <a:p>
            <a:r>
              <a:rPr lang="en-US" dirty="0" smtClean="0"/>
              <a:t>Spinner</a:t>
            </a:r>
          </a:p>
          <a:p>
            <a:r>
              <a:rPr lang="en-US" dirty="0" err="1" smtClean="0"/>
              <a:t>AutoCompleteTextView</a:t>
            </a:r>
            <a:endParaRPr lang="en-US" dirty="0" smtClean="0"/>
          </a:p>
          <a:p>
            <a:r>
              <a:rPr lang="en-US" dirty="0" smtClean="0"/>
              <a:t>Gallery View</a:t>
            </a:r>
          </a:p>
          <a:p>
            <a:r>
              <a:rPr lang="en-US" dirty="0" err="1" smtClean="0"/>
              <a:t>GridView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Surabaya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pPr marL="0" indent="0">
              <a:buNone/>
              <a:tabLst>
                <a:tab pos="0" algn="l"/>
              </a:tabLst>
            </a:pPr>
            <a:r>
              <a:rPr lang="en-US" dirty="0" smtClean="0"/>
              <a:t>	Display item in Spinner using radio buttons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en-US" dirty="0" smtClean="0"/>
              <a:t>	</a:t>
            </a:r>
            <a:r>
              <a:rPr lang="en-US" sz="1800" b="1" dirty="0" err="1" smtClean="0">
                <a:solidFill>
                  <a:srgbClr val="0070C0"/>
                </a:solidFill>
              </a:rPr>
              <a:t>ArrayAdapter</a:t>
            </a:r>
            <a:r>
              <a:rPr lang="en-US" sz="1800" b="1" dirty="0" smtClean="0">
                <a:solidFill>
                  <a:srgbClr val="0070C0"/>
                </a:solidFill>
              </a:rPr>
              <a:t>&lt;String&gt; adapter  = new </a:t>
            </a:r>
            <a:r>
              <a:rPr lang="en-US" sz="1800" b="1" dirty="0" err="1" smtClean="0">
                <a:solidFill>
                  <a:srgbClr val="0070C0"/>
                </a:solidFill>
              </a:rPr>
              <a:t>ArrayAdapter</a:t>
            </a:r>
            <a:r>
              <a:rPr lang="en-US" sz="1800" b="1" dirty="0" smtClean="0">
                <a:solidFill>
                  <a:srgbClr val="0070C0"/>
                </a:solidFill>
              </a:rPr>
              <a:t>&lt;String&gt;(this, </a:t>
            </a:r>
            <a:r>
              <a:rPr lang="en-US" sz="1800" b="1" dirty="0" err="1" smtClean="0">
                <a:solidFill>
                  <a:srgbClr val="0070C0"/>
                </a:solidFill>
              </a:rPr>
              <a:t>android.R.layout.simple_spinner_dropdown_item</a:t>
            </a:r>
            <a:r>
              <a:rPr lang="en-US" sz="1800" b="1" dirty="0" smtClean="0">
                <a:solidFill>
                  <a:srgbClr val="0070C0"/>
                </a:solidFill>
              </a:rPr>
              <a:t>, presidents);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151256"/>
            <a:ext cx="3200400" cy="557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800" b="1" dirty="0" err="1" smtClean="0"/>
              <a:t>AutoCompleteTextView</a:t>
            </a:r>
            <a:endParaRPr lang="en-US" sz="3800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With </a:t>
            </a:r>
            <a:r>
              <a:rPr lang="en-US" b="1" dirty="0" smtClean="0">
                <a:solidFill>
                  <a:srgbClr val="0070C0"/>
                </a:solidFill>
              </a:rPr>
              <a:t>auto-completio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n-US" dirty="0" smtClean="0"/>
              <a:t>, as the user types, the text is treated as a prefix filter, comparing the entered text as a prefix against a list of candidates. </a:t>
            </a:r>
          </a:p>
          <a:p>
            <a:r>
              <a:rPr lang="en-US" dirty="0" smtClean="0"/>
              <a:t>Matches are shown in a </a:t>
            </a:r>
            <a:r>
              <a:rPr lang="en-US" b="1" i="1" dirty="0" smtClean="0">
                <a:solidFill>
                  <a:srgbClr val="0070C0"/>
                </a:solidFill>
              </a:rPr>
              <a:t>selection list </a:t>
            </a:r>
            <a:r>
              <a:rPr lang="en-US" dirty="0" smtClean="0"/>
              <a:t>that, like with Spinner, folds down from the field. </a:t>
            </a:r>
          </a:p>
          <a:p>
            <a:r>
              <a:rPr lang="en-US" dirty="0" smtClean="0"/>
              <a:t>The user can either  type out a </a:t>
            </a:r>
            <a:r>
              <a:rPr lang="en-US" i="1" dirty="0" smtClean="0"/>
              <a:t>new entry </a:t>
            </a:r>
            <a:r>
              <a:rPr lang="en-US" dirty="0" smtClean="0"/>
              <a:t>(e.g., something not in the list) or </a:t>
            </a:r>
            <a:r>
              <a:rPr lang="en-US" i="1" dirty="0" smtClean="0"/>
              <a:t>choose an entry from the list</a:t>
            </a:r>
            <a:r>
              <a:rPr lang="en-US" dirty="0" smtClean="0"/>
              <a:t> to be the value of the field.</a:t>
            </a:r>
          </a:p>
          <a:p>
            <a:r>
              <a:rPr lang="en-US" dirty="0" err="1" smtClean="0"/>
              <a:t>AutoCompleteTextView</a:t>
            </a:r>
            <a:r>
              <a:rPr lang="en-US" dirty="0" smtClean="0"/>
              <a:t> subclasses </a:t>
            </a:r>
            <a:r>
              <a:rPr lang="en-US" dirty="0" err="1" smtClean="0"/>
              <a:t>EditText</a:t>
            </a:r>
            <a:r>
              <a:rPr lang="en-US" dirty="0" smtClean="0"/>
              <a:t>, so you can configure all the standard look-and-feel aspects, such as font face and color.</a:t>
            </a:r>
          </a:p>
          <a:p>
            <a:r>
              <a:rPr lang="en-US" dirty="0" err="1" smtClean="0"/>
              <a:t>AutoCompleteTextView</a:t>
            </a:r>
            <a:r>
              <a:rPr lang="en-US" dirty="0" smtClean="0"/>
              <a:t> has </a:t>
            </a:r>
            <a:r>
              <a:rPr lang="en-US" dirty="0" smtClean="0"/>
              <a:t>a  </a:t>
            </a:r>
            <a:r>
              <a:rPr lang="en-US" b="1" i="1" dirty="0" err="1" smtClean="0">
                <a:solidFill>
                  <a:srgbClr val="0070C0"/>
                </a:solidFill>
              </a:rPr>
              <a:t>android:completionThreshold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property, to indicate the minimum number of characters a user must enter before the list filtering begins.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/>
              <a:t>AutoCompleteTextView</a:t>
            </a:r>
            <a:r>
              <a:rPr lang="en-US" sz="2800" b="1" dirty="0" smtClean="0"/>
              <a:t> </a:t>
            </a:r>
            <a:endParaRPr lang="en-US" sz="28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09800"/>
            <a:ext cx="2641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2133600"/>
            <a:ext cx="2590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2057400"/>
            <a:ext cx="269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/>
          <p:nvPr/>
        </p:nvCxnSpPr>
        <p:spPr>
          <a:xfrm rot="10800000">
            <a:off x="4876800" y="4573588"/>
            <a:ext cx="16002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53000" y="4191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Example </a:t>
            </a:r>
            <a:r>
              <a:rPr lang="en-US" sz="2800" b="1" dirty="0" smtClean="0"/>
              <a:t>3. </a:t>
            </a:r>
            <a:r>
              <a:rPr lang="en-US" sz="2800" b="1" dirty="0" err="1" smtClean="0"/>
              <a:t>AutoCompleteTextView</a:t>
            </a:r>
            <a:endParaRPr lang="en-US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05000"/>
            <a:ext cx="8376397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Example </a:t>
            </a:r>
            <a:r>
              <a:rPr lang="en-US" sz="2800" b="1" dirty="0" smtClean="0"/>
              <a:t>3. </a:t>
            </a:r>
            <a:r>
              <a:rPr lang="en-US" sz="2800" b="1" dirty="0" err="1" smtClean="0"/>
              <a:t>AutoCompleteTextView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05000"/>
            <a:ext cx="70389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Example </a:t>
            </a:r>
            <a:r>
              <a:rPr lang="en-US" sz="2800" b="1" dirty="0" smtClean="0"/>
              <a:t>3. </a:t>
            </a:r>
            <a:r>
              <a:rPr lang="en-US" sz="2800" b="1" dirty="0" err="1" smtClean="0"/>
              <a:t>AutoCompleteTextView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05000"/>
            <a:ext cx="782002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Selection Widgets</a:t>
            </a:r>
            <a:br>
              <a:rPr lang="en-US" sz="4900" dirty="0" smtClean="0"/>
            </a:br>
            <a:r>
              <a:rPr lang="en-US" dirty="0" smtClean="0"/>
              <a:t>Gallery </a:t>
            </a:r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 Gallery widget provides a set of options depicted as images.</a:t>
            </a:r>
          </a:p>
          <a:p>
            <a:r>
              <a:rPr lang="en-US" sz="2800" dirty="0" smtClean="0"/>
              <a:t>Image </a:t>
            </a:r>
            <a:r>
              <a:rPr lang="en-US" sz="2800" dirty="0" smtClean="0"/>
              <a:t>choices are offered on a contiguous horizontal mode, you may scroll across the image-set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programmer must supply an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ImageAdapter</a:t>
            </a:r>
            <a:r>
              <a:rPr lang="en-US" sz="2800" dirty="0" smtClean="0"/>
              <a:t> to </a:t>
            </a:r>
            <a:r>
              <a:rPr lang="en-US" sz="2800" dirty="0" smtClean="0"/>
              <a:t>indicate what to do when an individual image i</a:t>
            </a:r>
            <a:r>
              <a:rPr lang="en-US" sz="2800" b="1" dirty="0" smtClean="0"/>
              <a:t>s selected/clicked.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76400"/>
            <a:ext cx="3962400" cy="2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sz="3200" dirty="0" smtClean="0"/>
              <a:t>Gallery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4 </a:t>
            </a:r>
            <a:r>
              <a:rPr lang="en-US" dirty="0" smtClean="0"/>
              <a:t>: </a:t>
            </a:r>
            <a:r>
              <a:rPr lang="en-US" sz="2000" dirty="0" smtClean="0"/>
              <a:t>The Gallery is a view that shows items (such as images) in a center-locked, horizontal scrolling list.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362200"/>
            <a:ext cx="2895600" cy="4303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819400"/>
            <a:ext cx="3238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Selection Widgets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Gallery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To see how the Gallery view works, add a new file to the res/layout folder and name it as displayview.xml</a:t>
            </a:r>
          </a:p>
          <a:p>
            <a:pPr>
              <a:buNone/>
            </a:pPr>
            <a:r>
              <a:rPr lang="en-US" sz="1800" dirty="0" smtClean="0"/>
              <a:t>&lt;?xml version="1.0" encoding="utf-8"?&gt;</a:t>
            </a:r>
          </a:p>
          <a:p>
            <a:pPr>
              <a:buNone/>
            </a:pPr>
            <a:r>
              <a:rPr lang="en-US" sz="1800" dirty="0" smtClean="0"/>
              <a:t>&lt;</a:t>
            </a:r>
            <a:r>
              <a:rPr lang="en-US" sz="1800" dirty="0" err="1" smtClean="0"/>
              <a:t>LinearLayout</a:t>
            </a:r>
            <a:r>
              <a:rPr lang="en-US" sz="1800" dirty="0" smtClean="0"/>
              <a:t> </a:t>
            </a:r>
            <a:r>
              <a:rPr lang="en-US" sz="1800" dirty="0" err="1" smtClean="0"/>
              <a:t>xmlns:android</a:t>
            </a:r>
            <a:r>
              <a:rPr lang="en-US" sz="1800" dirty="0" smtClean="0"/>
              <a:t>="http://schemas.android.com/apk/res/android"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android:orientation</a:t>
            </a:r>
            <a:r>
              <a:rPr lang="en-US" sz="1800" dirty="0" smtClean="0"/>
              <a:t>="vertical"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android:layout_width</a:t>
            </a:r>
            <a:r>
              <a:rPr lang="en-US" sz="1800" dirty="0" smtClean="0"/>
              <a:t>="</a:t>
            </a:r>
            <a:r>
              <a:rPr lang="en-US" sz="1800" dirty="0" err="1" smtClean="0"/>
              <a:t>fill_parent</a:t>
            </a:r>
            <a:r>
              <a:rPr lang="en-US" sz="1800" dirty="0" smtClean="0"/>
              <a:t>"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err="1" smtClean="0"/>
              <a:t>android:layout_height</a:t>
            </a:r>
            <a:r>
              <a:rPr lang="en-US" sz="1800" dirty="0" smtClean="0"/>
              <a:t>="</a:t>
            </a:r>
            <a:r>
              <a:rPr lang="en-US" sz="1800" dirty="0" err="1" smtClean="0"/>
              <a:t>fill_parent</a:t>
            </a:r>
            <a:r>
              <a:rPr lang="en-US" sz="1800" dirty="0" smtClean="0"/>
              <a:t>"</a:t>
            </a:r>
          </a:p>
          <a:p>
            <a:pPr>
              <a:buNone/>
            </a:pPr>
            <a:r>
              <a:rPr lang="en-US" sz="1800" dirty="0" smtClean="0"/>
              <a:t>    &gt;   </a:t>
            </a:r>
          </a:p>
          <a:p>
            <a:pPr>
              <a:buNone/>
            </a:pPr>
            <a:r>
              <a:rPr lang="en-US" sz="1800" dirty="0" smtClean="0"/>
              <a:t>    &lt;</a:t>
            </a:r>
            <a:r>
              <a:rPr lang="en-US" sz="1800" dirty="0" err="1" smtClean="0"/>
              <a:t>TextView</a:t>
            </a:r>
            <a:r>
              <a:rPr lang="en-US" sz="1800" dirty="0" smtClean="0"/>
              <a:t>   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android:layout_width</a:t>
            </a:r>
            <a:r>
              <a:rPr lang="en-US" sz="1800" dirty="0" smtClean="0"/>
              <a:t>="</a:t>
            </a:r>
            <a:r>
              <a:rPr lang="en-US" sz="1800" dirty="0" err="1" smtClean="0"/>
              <a:t>fill_parent</a:t>
            </a:r>
            <a:r>
              <a:rPr lang="en-US" sz="1800" dirty="0" smtClean="0"/>
              <a:t>" 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android:layout_height</a:t>
            </a:r>
            <a:r>
              <a:rPr lang="en-US" sz="1800" dirty="0" smtClean="0"/>
              <a:t>="</a:t>
            </a:r>
            <a:r>
              <a:rPr lang="en-US" sz="1800" dirty="0" err="1" smtClean="0"/>
              <a:t>wrap_content</a:t>
            </a:r>
            <a:r>
              <a:rPr lang="en-US" sz="1800" dirty="0" smtClean="0"/>
              <a:t>" 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android:text</a:t>
            </a:r>
            <a:r>
              <a:rPr lang="en-US" sz="1800" dirty="0" smtClean="0"/>
              <a:t>="Images of San Francisco" /&gt;  </a:t>
            </a:r>
          </a:p>
          <a:p>
            <a:pPr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    </a:t>
            </a:r>
            <a:r>
              <a:rPr lang="en-US" sz="2000" b="1" dirty="0" smtClean="0">
                <a:solidFill>
                  <a:srgbClr val="0070C0"/>
                </a:solidFill>
              </a:rPr>
              <a:t>&lt;Gallery</a:t>
            </a:r>
            <a:endParaRPr lang="en-US" sz="1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        </a:t>
            </a:r>
            <a:r>
              <a:rPr lang="en-US" sz="1800" b="1" dirty="0" err="1" smtClean="0">
                <a:solidFill>
                  <a:srgbClr val="0070C0"/>
                </a:solidFill>
              </a:rPr>
              <a:t>android:id</a:t>
            </a:r>
            <a:r>
              <a:rPr lang="en-US" sz="1800" b="1" dirty="0" smtClean="0">
                <a:solidFill>
                  <a:srgbClr val="0070C0"/>
                </a:solidFill>
              </a:rPr>
              <a:t>="@+id/gallery1"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android:layout_width</a:t>
            </a:r>
            <a:r>
              <a:rPr lang="en-US" sz="1800" dirty="0" smtClean="0"/>
              <a:t>="</a:t>
            </a:r>
            <a:r>
              <a:rPr lang="en-US" sz="1800" dirty="0" err="1" smtClean="0"/>
              <a:t>fill_parent</a:t>
            </a:r>
            <a:r>
              <a:rPr lang="en-US" sz="1800" dirty="0" smtClean="0"/>
              <a:t>" </a:t>
            </a:r>
          </a:p>
          <a:p>
            <a:pPr>
              <a:buNone/>
            </a:pPr>
            <a:r>
              <a:rPr lang="en-US" sz="1800" dirty="0" smtClean="0"/>
              <a:t>        </a:t>
            </a:r>
            <a:r>
              <a:rPr lang="en-US" sz="1800" dirty="0" err="1" smtClean="0"/>
              <a:t>android:layout_height</a:t>
            </a:r>
            <a:r>
              <a:rPr lang="en-US" sz="1800" dirty="0" smtClean="0"/>
              <a:t>="</a:t>
            </a:r>
            <a:r>
              <a:rPr lang="en-US" sz="1800" dirty="0" err="1" smtClean="0"/>
              <a:t>wrap_content</a:t>
            </a:r>
            <a:r>
              <a:rPr lang="en-US" sz="1800" dirty="0" smtClean="0"/>
              <a:t>" /&gt;          </a:t>
            </a:r>
          </a:p>
          <a:p>
            <a:pPr>
              <a:buNone/>
            </a:pPr>
            <a:r>
              <a:rPr lang="en-US" sz="1800" dirty="0" smtClean="0"/>
              <a:t>    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5029200" y="4648200"/>
            <a:ext cx="3733800" cy="175432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ImageView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android:id</a:t>
            </a:r>
            <a:r>
              <a:rPr lang="en-US" dirty="0" smtClean="0"/>
              <a:t>="@+id/image1"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android:layout_width</a:t>
            </a:r>
            <a:r>
              <a:rPr lang="en-US" dirty="0" smtClean="0"/>
              <a:t>="320px"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android:layout_height</a:t>
            </a:r>
            <a:r>
              <a:rPr lang="en-US" dirty="0" smtClean="0"/>
              <a:t>="250px"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android:scaleType</a:t>
            </a:r>
            <a:r>
              <a:rPr lang="en-US" dirty="0" smtClean="0"/>
              <a:t>="</a:t>
            </a:r>
            <a:r>
              <a:rPr lang="en-US" dirty="0" err="1" smtClean="0"/>
              <a:t>fitXY</a:t>
            </a:r>
            <a:r>
              <a:rPr lang="en-US" dirty="0" smtClean="0"/>
              <a:t>" /&gt; 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LinearLayout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sz="3200" dirty="0" smtClean="0"/>
              <a:t>Gallery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a new file to the res/values folder and name it as attrs.xml</a:t>
            </a:r>
          </a:p>
          <a:p>
            <a:pPr>
              <a:buNone/>
            </a:pPr>
            <a:r>
              <a:rPr lang="en-US" sz="2400" dirty="0" smtClean="0"/>
              <a:t>&lt;?xml version="1.0" encoding="utf-8"?&gt;</a:t>
            </a:r>
          </a:p>
          <a:p>
            <a:pPr>
              <a:buNone/>
            </a:pPr>
            <a:r>
              <a:rPr lang="en-US" sz="2400" dirty="0" smtClean="0"/>
              <a:t>&lt;resources&gt;</a:t>
            </a:r>
          </a:p>
          <a:p>
            <a:pPr>
              <a:buNone/>
            </a:pPr>
            <a:r>
              <a:rPr lang="en-US" sz="2400" dirty="0" smtClean="0"/>
              <a:t>    &lt;declare-</a:t>
            </a:r>
            <a:r>
              <a:rPr lang="en-US" sz="2400" dirty="0" err="1" smtClean="0"/>
              <a:t>styleable</a:t>
            </a:r>
            <a:r>
              <a:rPr lang="en-US" sz="2400" dirty="0" smtClean="0"/>
              <a:t> name="Gallery1"&gt;</a:t>
            </a:r>
          </a:p>
          <a:p>
            <a:pPr>
              <a:buNone/>
            </a:pPr>
            <a:r>
              <a:rPr lang="en-US" sz="2400" dirty="0" smtClean="0"/>
              <a:t>        &lt;</a:t>
            </a:r>
            <a:r>
              <a:rPr lang="en-US" sz="2400" dirty="0" err="1" smtClean="0"/>
              <a:t>attr</a:t>
            </a:r>
            <a:r>
              <a:rPr lang="en-US" sz="2400" dirty="0" smtClean="0"/>
              <a:t> name="</a:t>
            </a:r>
            <a:r>
              <a:rPr lang="en-US" sz="2400" dirty="0" err="1" smtClean="0"/>
              <a:t>android:galleryItemBackground</a:t>
            </a:r>
            <a:r>
              <a:rPr lang="en-US" sz="2400" dirty="0" smtClean="0"/>
              <a:t>" /&gt;</a:t>
            </a:r>
          </a:p>
          <a:p>
            <a:pPr>
              <a:buNone/>
            </a:pPr>
            <a:r>
              <a:rPr lang="en-US" sz="2400" dirty="0" smtClean="0"/>
              <a:t>    &lt;/declare-</a:t>
            </a:r>
            <a:r>
              <a:rPr lang="en-US" sz="2400" dirty="0" err="1" smtClean="0"/>
              <a:t>styleable</a:t>
            </a:r>
            <a:r>
              <a:rPr lang="en-US" sz="2400" dirty="0" smtClean="0"/>
              <a:t>&gt;</a:t>
            </a:r>
          </a:p>
          <a:p>
            <a:pPr>
              <a:buNone/>
            </a:pPr>
            <a:r>
              <a:rPr lang="en-US" sz="2400" dirty="0" smtClean="0"/>
              <a:t>&lt;/resources&gt;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RadioButtons</a:t>
            </a:r>
            <a:r>
              <a:rPr lang="en-US" dirty="0" smtClean="0"/>
              <a:t> and </a:t>
            </a:r>
            <a:r>
              <a:rPr lang="en-US" dirty="0" err="1" smtClean="0"/>
              <a:t>CheckButtons</a:t>
            </a:r>
            <a:r>
              <a:rPr lang="en-US" dirty="0" smtClean="0"/>
              <a:t> are suitable for selecting from a </a:t>
            </a:r>
            <a:r>
              <a:rPr lang="en-US" i="1" dirty="0" err="1" smtClean="0"/>
              <a:t>smallset</a:t>
            </a:r>
            <a:r>
              <a:rPr lang="en-US" i="1" dirty="0" smtClean="0"/>
              <a:t> of options.</a:t>
            </a:r>
          </a:p>
          <a:p>
            <a:r>
              <a:rPr lang="en-US" dirty="0" smtClean="0"/>
              <a:t>When the pool of choices is larger other widgets are more appropriate, those include classic UI controls such </a:t>
            </a:r>
            <a:r>
              <a:rPr lang="en-US" dirty="0" err="1" smtClean="0"/>
              <a:t>as</a:t>
            </a:r>
            <a:r>
              <a:rPr lang="en-US" dirty="0" err="1" smtClean="0">
                <a:solidFill>
                  <a:srgbClr val="0070C0"/>
                </a:solidFill>
              </a:rPr>
              <a:t>:</a:t>
            </a:r>
            <a:r>
              <a:rPr lang="en-US" i="1" dirty="0" err="1" smtClean="0">
                <a:solidFill>
                  <a:srgbClr val="0070C0"/>
                </a:solidFill>
              </a:rPr>
              <a:t>listboxes</a:t>
            </a:r>
            <a:r>
              <a:rPr lang="en-US" i="1" dirty="0" smtClean="0">
                <a:solidFill>
                  <a:srgbClr val="0070C0"/>
                </a:solidFill>
              </a:rPr>
              <a:t>, </a:t>
            </a:r>
            <a:r>
              <a:rPr lang="en-US" i="1" dirty="0" err="1" smtClean="0">
                <a:solidFill>
                  <a:srgbClr val="0070C0"/>
                </a:solidFill>
              </a:rPr>
              <a:t>comboboxes</a:t>
            </a:r>
            <a:r>
              <a:rPr lang="en-US" i="1" dirty="0" smtClean="0">
                <a:solidFill>
                  <a:srgbClr val="0070C0"/>
                </a:solidFill>
              </a:rPr>
              <a:t>, drop-down lists, picture galleries, etc.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Android offers a framework of </a:t>
            </a:r>
            <a:r>
              <a:rPr lang="en-US" i="1" dirty="0" smtClean="0">
                <a:solidFill>
                  <a:srgbClr val="0070C0"/>
                </a:solidFill>
              </a:rPr>
              <a:t>data adapters </a:t>
            </a:r>
            <a:r>
              <a:rPr lang="en-US" i="1" dirty="0" smtClean="0"/>
              <a:t>that provide a common interface to selection lists ranging from static arrays to database contents. </a:t>
            </a:r>
          </a:p>
          <a:p>
            <a:r>
              <a:rPr lang="en-US" i="1" dirty="0" smtClean="0">
                <a:solidFill>
                  <a:srgbClr val="0070C0"/>
                </a:solidFill>
              </a:rPr>
              <a:t>Selection views </a:t>
            </a:r>
            <a:r>
              <a:rPr lang="en-US" i="1" dirty="0" smtClean="0"/>
              <a:t>–widgets for presenting lists of choices –are handed an adapter to supply the actual choices.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sz="3200" dirty="0" smtClean="0"/>
              <a:t>Gallery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few images to the res/</a:t>
            </a:r>
            <a:r>
              <a:rPr lang="en-US" dirty="0" err="1" smtClean="0"/>
              <a:t>drawable</a:t>
            </a:r>
            <a:r>
              <a:rPr lang="en-US" dirty="0" smtClean="0"/>
              <a:t> folder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438400"/>
            <a:ext cx="368126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sz="3200" dirty="0" smtClean="0"/>
              <a:t>Gallery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r>
              <a:rPr lang="en-US" sz="4300" dirty="0" smtClean="0"/>
              <a:t>Add a new class to the </a:t>
            </a:r>
            <a:r>
              <a:rPr lang="en-US" sz="4300" dirty="0" err="1" smtClean="0"/>
              <a:t>src</a:t>
            </a:r>
            <a:r>
              <a:rPr lang="en-US" sz="4300" dirty="0" smtClean="0"/>
              <a:t>/net.learn2develop.AndroidViews folder and name it as DisplayViewsExample.java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package net.learn2develop.AndroidViews;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android.app.Activity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android.content.Context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android.content.res.TypedArray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android.os.Bundle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android.view.View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android.view.ViewGroup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android.widget.AdapterView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android.widget.BaseAdapter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android.widget.Gallery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android.widget.ImageView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android.widget.Toast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import </a:t>
            </a:r>
            <a:r>
              <a:rPr lang="en-US" sz="2400" dirty="0" err="1" smtClean="0"/>
              <a:t>android.widget.AdapterView.OnItemClickListener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5105400" y="2590800"/>
            <a:ext cx="3505200" cy="36933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/>
              <a:t>public class </a:t>
            </a:r>
            <a:r>
              <a:rPr lang="en-US" b="1" dirty="0" err="1" smtClean="0"/>
              <a:t>DisplayViewsExample</a:t>
            </a:r>
            <a:r>
              <a:rPr lang="en-US" b="1" dirty="0" smtClean="0"/>
              <a:t> extends Activity</a:t>
            </a:r>
          </a:p>
          <a:p>
            <a:pPr>
              <a:buNone/>
            </a:pPr>
            <a:r>
              <a:rPr lang="en-US" dirty="0" smtClean="0"/>
              <a:t>{    </a:t>
            </a:r>
          </a:p>
          <a:p>
            <a:pPr>
              <a:buNone/>
            </a:pPr>
            <a:r>
              <a:rPr lang="en-US" dirty="0" smtClean="0"/>
              <a:t>    //---the images to display---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Integer[] </a:t>
            </a:r>
            <a:r>
              <a:rPr lang="en-US" b="1" dirty="0" err="1" smtClean="0">
                <a:solidFill>
                  <a:srgbClr val="0070C0"/>
                </a:solidFill>
              </a:rPr>
              <a:t>imageIDs</a:t>
            </a:r>
            <a:r>
              <a:rPr lang="en-US" b="1" dirty="0" smtClean="0">
                <a:solidFill>
                  <a:srgbClr val="0070C0"/>
                </a:solidFill>
              </a:rPr>
              <a:t> = {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R.drawable.pic1,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R.drawable.pic2,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R.drawable.pic3,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R.drawable.pic4,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R.drawable.pic5,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R.drawable.pic6,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        R.drawable.pic7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  };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sz="3200" dirty="0" smtClean="0"/>
              <a:t>Gallery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/>
              <a:t> </a:t>
            </a:r>
            <a:r>
              <a:rPr lang="en-US" sz="1600" dirty="0" smtClean="0"/>
              <a:t>@Override    </a:t>
            </a:r>
          </a:p>
          <a:p>
            <a:pPr>
              <a:buNone/>
            </a:pPr>
            <a:r>
              <a:rPr lang="en-US" sz="1600" b="1" dirty="0" smtClean="0"/>
              <a:t>    public void </a:t>
            </a:r>
            <a:r>
              <a:rPr lang="en-US" sz="1600" b="1" dirty="0" err="1" smtClean="0"/>
              <a:t>onCreate</a:t>
            </a:r>
            <a:r>
              <a:rPr lang="en-US" sz="1600" b="1" dirty="0" smtClean="0"/>
              <a:t>(Bundle </a:t>
            </a:r>
            <a:r>
              <a:rPr lang="en-US" sz="1600" b="1" dirty="0" err="1" smtClean="0"/>
              <a:t>savedInstanceState</a:t>
            </a:r>
            <a:r>
              <a:rPr lang="en-US" sz="1600" b="1" dirty="0" smtClean="0"/>
              <a:t>) </a:t>
            </a:r>
          </a:p>
          <a:p>
            <a:pPr>
              <a:buNone/>
            </a:pPr>
            <a:r>
              <a:rPr lang="en-US" sz="1600" b="1" dirty="0" smtClean="0"/>
              <a:t>    {</a:t>
            </a:r>
            <a:r>
              <a:rPr lang="en-US" sz="1600" dirty="0" smtClean="0"/>
              <a:t>  </a:t>
            </a:r>
            <a:r>
              <a:rPr lang="en-US" sz="1600" dirty="0" err="1" smtClean="0"/>
              <a:t>super.onCreate</a:t>
            </a:r>
            <a:r>
              <a:rPr lang="en-US" sz="1600" dirty="0" smtClean="0"/>
              <a:t>(</a:t>
            </a:r>
            <a:r>
              <a:rPr lang="en-US" sz="1600" dirty="0" err="1" smtClean="0"/>
              <a:t>savedInstanceState</a:t>
            </a:r>
            <a:r>
              <a:rPr lang="en-US" sz="1600" dirty="0" smtClean="0"/>
              <a:t>);</a:t>
            </a:r>
          </a:p>
          <a:p>
            <a:pPr>
              <a:buNone/>
            </a:pPr>
            <a:r>
              <a:rPr lang="en-US" sz="1600" dirty="0" smtClean="0"/>
              <a:t>        </a:t>
            </a:r>
            <a:r>
              <a:rPr lang="en-US" sz="1600" dirty="0" err="1" smtClean="0"/>
              <a:t>setContentView</a:t>
            </a:r>
            <a:r>
              <a:rPr lang="en-US" sz="1600" dirty="0" smtClean="0"/>
              <a:t>(</a:t>
            </a:r>
            <a:r>
              <a:rPr lang="en-US" sz="1600" dirty="0" err="1" smtClean="0"/>
              <a:t>R.layout.displayview</a:t>
            </a:r>
            <a:r>
              <a:rPr lang="en-US" sz="1600" dirty="0" smtClean="0"/>
              <a:t>);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   Gallery </a:t>
            </a:r>
            <a:r>
              <a:rPr lang="en-US" sz="1600" b="1" dirty="0" err="1" smtClean="0">
                <a:solidFill>
                  <a:srgbClr val="0070C0"/>
                </a:solidFill>
              </a:rPr>
              <a:t>gallery</a:t>
            </a:r>
            <a:r>
              <a:rPr lang="en-US" sz="1600" b="1" dirty="0" smtClean="0">
                <a:solidFill>
                  <a:srgbClr val="0070C0"/>
                </a:solidFill>
              </a:rPr>
              <a:t> = (Gallery) </a:t>
            </a:r>
            <a:r>
              <a:rPr lang="en-US" sz="1600" b="1" dirty="0" err="1" smtClean="0">
                <a:solidFill>
                  <a:srgbClr val="0070C0"/>
                </a:solidFill>
              </a:rPr>
              <a:t>findViewById</a:t>
            </a:r>
            <a:r>
              <a:rPr lang="en-US" sz="1600" b="1" dirty="0" smtClean="0">
                <a:solidFill>
                  <a:srgbClr val="0070C0"/>
                </a:solidFill>
              </a:rPr>
              <a:t>(R.id.gallery1);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   </a:t>
            </a:r>
            <a:r>
              <a:rPr lang="en-US" sz="1600" b="1" dirty="0" err="1" smtClean="0">
                <a:solidFill>
                  <a:srgbClr val="0070C0"/>
                </a:solidFill>
              </a:rPr>
              <a:t>gallery.setAdapter</a:t>
            </a:r>
            <a:r>
              <a:rPr lang="en-US" sz="1600" b="1" dirty="0" smtClean="0">
                <a:solidFill>
                  <a:srgbClr val="0070C0"/>
                </a:solidFill>
              </a:rPr>
              <a:t>(new </a:t>
            </a:r>
            <a:r>
              <a:rPr lang="en-US" sz="1600" b="1" dirty="0" err="1" smtClean="0">
                <a:solidFill>
                  <a:srgbClr val="0070C0"/>
                </a:solidFill>
              </a:rPr>
              <a:t>ImageAdapter</a:t>
            </a:r>
            <a:r>
              <a:rPr lang="en-US" sz="1600" b="1" dirty="0" smtClean="0">
                <a:solidFill>
                  <a:srgbClr val="0070C0"/>
                </a:solidFill>
              </a:rPr>
              <a:t>(this));       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   </a:t>
            </a:r>
            <a:r>
              <a:rPr lang="en-US" sz="1600" b="1" dirty="0" err="1" smtClean="0">
                <a:solidFill>
                  <a:srgbClr val="0070C0"/>
                </a:solidFill>
              </a:rPr>
              <a:t>gallery.setOnItemClickListener</a:t>
            </a:r>
            <a:r>
              <a:rPr lang="en-US" sz="1600" b="1" dirty="0" smtClean="0">
                <a:solidFill>
                  <a:srgbClr val="0070C0"/>
                </a:solidFill>
              </a:rPr>
              <a:t>(new </a:t>
            </a:r>
            <a:r>
              <a:rPr lang="en-US" sz="1600" b="1" dirty="0" err="1" smtClean="0">
                <a:solidFill>
                  <a:srgbClr val="0070C0"/>
                </a:solidFill>
              </a:rPr>
              <a:t>OnItemClickListener</a:t>
            </a:r>
            <a:r>
              <a:rPr lang="en-US" sz="1600" b="1" dirty="0" smtClean="0">
                <a:solidFill>
                  <a:srgbClr val="0070C0"/>
                </a:solidFill>
              </a:rPr>
              <a:t>() </a:t>
            </a:r>
          </a:p>
          <a:p>
            <a:pPr>
              <a:buNone/>
            </a:pPr>
            <a:r>
              <a:rPr lang="en-US" sz="1600" dirty="0" smtClean="0"/>
              <a:t>        {</a:t>
            </a:r>
          </a:p>
          <a:p>
            <a:pPr>
              <a:buNone/>
            </a:pPr>
            <a:r>
              <a:rPr lang="en-US" sz="1600" dirty="0" smtClean="0"/>
              <a:t>            </a:t>
            </a:r>
            <a:r>
              <a:rPr lang="en-US" sz="1600" b="1" dirty="0" smtClean="0">
                <a:solidFill>
                  <a:srgbClr val="0070C0"/>
                </a:solidFill>
              </a:rPr>
              <a:t>public void </a:t>
            </a:r>
            <a:r>
              <a:rPr lang="en-US" sz="1600" b="1" dirty="0" err="1" smtClean="0">
                <a:solidFill>
                  <a:srgbClr val="0070C0"/>
                </a:solidFill>
              </a:rPr>
              <a:t>onItemClick</a:t>
            </a:r>
            <a:r>
              <a:rPr lang="en-US" sz="1600" b="1" dirty="0" smtClean="0">
                <a:solidFill>
                  <a:srgbClr val="0070C0"/>
                </a:solidFill>
              </a:rPr>
              <a:t>(</a:t>
            </a:r>
            <a:r>
              <a:rPr lang="en-US" sz="1600" b="1" dirty="0" err="1" smtClean="0">
                <a:solidFill>
                  <a:srgbClr val="0070C0"/>
                </a:solidFill>
              </a:rPr>
              <a:t>AdapterView</a:t>
            </a:r>
            <a:r>
              <a:rPr lang="en-US" sz="1600" b="1" dirty="0" smtClean="0">
                <a:solidFill>
                  <a:srgbClr val="0070C0"/>
                </a:solidFill>
              </a:rPr>
              <a:t> parent,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       View v, </a:t>
            </a:r>
            <a:r>
              <a:rPr lang="en-US" sz="1600" b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</a:rPr>
              <a:t> position, long id) </a:t>
            </a:r>
          </a:p>
          <a:p>
            <a:pPr>
              <a:buNone/>
            </a:pPr>
            <a:r>
              <a:rPr lang="en-US" sz="1600" dirty="0" smtClean="0"/>
              <a:t>            {                </a:t>
            </a:r>
          </a:p>
          <a:p>
            <a:pPr>
              <a:buNone/>
            </a:pPr>
            <a:r>
              <a:rPr lang="en-US" sz="1600" dirty="0" smtClean="0"/>
              <a:t>                       //</a:t>
            </a:r>
            <a:r>
              <a:rPr lang="en-US" sz="1600" dirty="0" err="1" smtClean="0"/>
              <a:t>Toast.makeText</a:t>
            </a:r>
            <a:r>
              <a:rPr lang="en-US" sz="1600" dirty="0" smtClean="0"/>
              <a:t>(</a:t>
            </a:r>
            <a:r>
              <a:rPr lang="en-US" sz="1600" dirty="0" err="1" smtClean="0"/>
              <a:t>getBaseContext</a:t>
            </a:r>
            <a:r>
              <a:rPr lang="en-US" sz="1600" dirty="0" smtClean="0"/>
              <a:t>(), "</a:t>
            </a:r>
            <a:r>
              <a:rPr lang="en-US" sz="1600" dirty="0" err="1" smtClean="0"/>
              <a:t>pic</a:t>
            </a:r>
            <a:r>
              <a:rPr lang="en-US" sz="1600" dirty="0" smtClean="0"/>
              <a:t>" + (position + 1) + " selected",               //</a:t>
            </a:r>
            <a:r>
              <a:rPr lang="en-US" sz="1600" dirty="0" err="1" smtClean="0"/>
              <a:t>Toast.LENGTH_SHORT</a:t>
            </a:r>
            <a:r>
              <a:rPr lang="en-US" sz="1600" dirty="0" smtClean="0"/>
              <a:t>).show();</a:t>
            </a:r>
          </a:p>
          <a:p>
            <a:pPr>
              <a:buNone/>
            </a:pPr>
            <a:r>
              <a:rPr lang="en-US" sz="1600" dirty="0" smtClean="0"/>
              <a:t>		</a:t>
            </a:r>
            <a:r>
              <a:rPr lang="en-US" sz="1600" b="1" dirty="0" smtClean="0"/>
              <a:t>//---display the images selected---</a:t>
            </a:r>
          </a:p>
          <a:p>
            <a:pPr>
              <a:buNone/>
            </a:pPr>
            <a:r>
              <a:rPr lang="en-US" sz="1600" dirty="0" smtClean="0"/>
              <a:t>               	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</a:rPr>
              <a:t>ImageView</a:t>
            </a:r>
            <a:r>
              <a:rPr lang="en-US" sz="1800" b="1" dirty="0" smtClean="0">
                <a:solidFill>
                  <a:srgbClr val="00B050"/>
                </a:solidFill>
              </a:rPr>
              <a:t> </a:t>
            </a:r>
            <a:r>
              <a:rPr lang="en-US" sz="1800" b="1" dirty="0" err="1" smtClean="0">
                <a:solidFill>
                  <a:srgbClr val="00B050"/>
                </a:solidFill>
              </a:rPr>
              <a:t>imageView</a:t>
            </a:r>
            <a:r>
              <a:rPr lang="en-US" sz="1800" b="1" dirty="0" smtClean="0">
                <a:solidFill>
                  <a:srgbClr val="00B050"/>
                </a:solidFill>
              </a:rPr>
              <a:t> = (</a:t>
            </a:r>
            <a:r>
              <a:rPr lang="en-US" sz="1800" b="1" dirty="0" err="1" smtClean="0">
                <a:solidFill>
                  <a:srgbClr val="00B050"/>
                </a:solidFill>
              </a:rPr>
              <a:t>ImageView</a:t>
            </a:r>
            <a:r>
              <a:rPr lang="en-US" sz="1800" b="1" dirty="0" smtClean="0">
                <a:solidFill>
                  <a:srgbClr val="00B050"/>
                </a:solidFill>
              </a:rPr>
              <a:t>)  </a:t>
            </a:r>
            <a:r>
              <a:rPr lang="en-US" sz="1800" b="1" dirty="0" err="1" smtClean="0">
                <a:solidFill>
                  <a:srgbClr val="00B050"/>
                </a:solidFill>
              </a:rPr>
              <a:t>findViewById</a:t>
            </a:r>
            <a:r>
              <a:rPr lang="en-US" sz="1800" b="1" dirty="0" smtClean="0">
                <a:solidFill>
                  <a:srgbClr val="00B050"/>
                </a:solidFill>
              </a:rPr>
              <a:t>(R.id.image1);               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B050"/>
                </a:solidFill>
              </a:rPr>
              <a:t>               	 </a:t>
            </a:r>
            <a:r>
              <a:rPr lang="en-US" sz="1800" b="1" dirty="0" err="1" smtClean="0">
                <a:solidFill>
                  <a:srgbClr val="00B050"/>
                </a:solidFill>
              </a:rPr>
              <a:t>imageView.setImageResource</a:t>
            </a:r>
            <a:r>
              <a:rPr lang="en-US" sz="1800" b="1" dirty="0" smtClean="0">
                <a:solidFill>
                  <a:srgbClr val="00B050"/>
                </a:solidFill>
              </a:rPr>
              <a:t>(</a:t>
            </a:r>
            <a:r>
              <a:rPr lang="en-US" sz="1800" b="1" dirty="0" err="1" smtClean="0">
                <a:solidFill>
                  <a:srgbClr val="00B050"/>
                </a:solidFill>
              </a:rPr>
              <a:t>imageIDs</a:t>
            </a:r>
            <a:r>
              <a:rPr lang="en-US" sz="1800" b="1" dirty="0" smtClean="0">
                <a:solidFill>
                  <a:srgbClr val="00B050"/>
                </a:solidFill>
              </a:rPr>
              <a:t>[position]);</a:t>
            </a:r>
          </a:p>
          <a:p>
            <a:pPr>
              <a:buNone/>
            </a:pPr>
            <a:r>
              <a:rPr lang="en-US" sz="1600" dirty="0" smtClean="0"/>
              <a:t>            }</a:t>
            </a:r>
          </a:p>
          <a:p>
            <a:pPr>
              <a:buNone/>
            </a:pPr>
            <a:r>
              <a:rPr lang="en-US" sz="1600" dirty="0" smtClean="0"/>
              <a:t>        });</a:t>
            </a:r>
          </a:p>
          <a:p>
            <a:pPr>
              <a:buNone/>
            </a:pPr>
            <a:r>
              <a:rPr lang="en-US" sz="1600" dirty="0" smtClean="0"/>
              <a:t>    }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Surabaya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sz="3200" dirty="0" smtClean="0"/>
              <a:t>Gallery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3400" b="1" dirty="0" smtClean="0"/>
              <a:t> </a:t>
            </a:r>
            <a:r>
              <a:rPr lang="en-US" sz="3800" b="1" dirty="0" smtClean="0">
                <a:solidFill>
                  <a:srgbClr val="0070C0"/>
                </a:solidFill>
              </a:rPr>
              <a:t>public class </a:t>
            </a:r>
            <a:r>
              <a:rPr lang="en-US" sz="3800" b="1" dirty="0" err="1" smtClean="0">
                <a:solidFill>
                  <a:srgbClr val="0070C0"/>
                </a:solidFill>
              </a:rPr>
              <a:t>ImageAdapter</a:t>
            </a:r>
            <a:r>
              <a:rPr lang="en-US" sz="3800" b="1" dirty="0" smtClean="0">
                <a:solidFill>
                  <a:srgbClr val="0070C0"/>
                </a:solidFill>
              </a:rPr>
              <a:t> extends </a:t>
            </a:r>
            <a:r>
              <a:rPr lang="en-US" sz="3800" b="1" dirty="0" err="1" smtClean="0">
                <a:solidFill>
                  <a:srgbClr val="0070C0"/>
                </a:solidFill>
              </a:rPr>
              <a:t>BaseAdapter</a:t>
            </a:r>
            <a:r>
              <a:rPr lang="en-US" sz="3800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70C0"/>
                </a:solidFill>
              </a:rPr>
              <a:t>    {</a:t>
            </a:r>
          </a:p>
          <a:p>
            <a:pPr>
              <a:buNone/>
            </a:pPr>
            <a:r>
              <a:rPr lang="en-US" sz="3400" dirty="0" smtClean="0"/>
              <a:t>        private Context </a:t>
            </a:r>
            <a:r>
              <a:rPr lang="en-US" sz="3400" dirty="0" err="1" smtClean="0"/>
              <a:t>context</a:t>
            </a:r>
            <a:r>
              <a:rPr lang="en-US" sz="3400" dirty="0" smtClean="0"/>
              <a:t>;</a:t>
            </a:r>
          </a:p>
          <a:p>
            <a:pPr>
              <a:buNone/>
            </a:pPr>
            <a:r>
              <a:rPr lang="en-US" sz="3400" dirty="0" smtClean="0"/>
              <a:t>        private </a:t>
            </a:r>
            <a:r>
              <a:rPr lang="en-US" sz="3400" dirty="0" err="1" smtClean="0"/>
              <a:t>int</a:t>
            </a:r>
            <a:r>
              <a:rPr lang="en-US" sz="3400" dirty="0" smtClean="0"/>
              <a:t> </a:t>
            </a:r>
            <a:r>
              <a:rPr lang="en-US" sz="3400" dirty="0" err="1" smtClean="0"/>
              <a:t>itemBackground</a:t>
            </a:r>
            <a:r>
              <a:rPr lang="en-US" sz="3400" dirty="0" smtClean="0"/>
              <a:t>;</a:t>
            </a:r>
          </a:p>
          <a:p>
            <a:pPr>
              <a:buNone/>
            </a:pPr>
            <a:r>
              <a:rPr lang="en-US" sz="3400" dirty="0" smtClean="0"/>
              <a:t> </a:t>
            </a:r>
            <a:endParaRPr lang="en-US" sz="3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        </a:t>
            </a:r>
            <a:r>
              <a:rPr lang="en-US" sz="3800" b="1" dirty="0" smtClean="0">
                <a:solidFill>
                  <a:srgbClr val="0070C0"/>
                </a:solidFill>
              </a:rPr>
              <a:t>public </a:t>
            </a:r>
            <a:r>
              <a:rPr lang="en-US" sz="3800" b="1" dirty="0" err="1" smtClean="0">
                <a:solidFill>
                  <a:srgbClr val="0070C0"/>
                </a:solidFill>
              </a:rPr>
              <a:t>ImageAdapter</a:t>
            </a:r>
            <a:r>
              <a:rPr lang="en-US" sz="3800" b="1" dirty="0" smtClean="0">
                <a:solidFill>
                  <a:srgbClr val="0070C0"/>
                </a:solidFill>
              </a:rPr>
              <a:t>(Context c) </a:t>
            </a:r>
            <a:endParaRPr lang="en-US" sz="3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400" dirty="0" smtClean="0"/>
              <a:t>        {</a:t>
            </a:r>
          </a:p>
          <a:p>
            <a:pPr>
              <a:buNone/>
            </a:pPr>
            <a:r>
              <a:rPr lang="en-US" sz="3400" dirty="0" smtClean="0"/>
              <a:t>            context = c;</a:t>
            </a:r>
          </a:p>
          <a:p>
            <a:pPr>
              <a:buNone/>
            </a:pPr>
            <a:r>
              <a:rPr lang="en-US" sz="3400" dirty="0" smtClean="0"/>
              <a:t>            //---setting the style---</a:t>
            </a:r>
          </a:p>
          <a:p>
            <a:pPr>
              <a:buNone/>
            </a:pPr>
            <a:r>
              <a:rPr lang="en-US" sz="3400" dirty="0" smtClean="0"/>
              <a:t>            </a:t>
            </a:r>
            <a:r>
              <a:rPr lang="en-US" sz="3400" dirty="0" err="1" smtClean="0"/>
              <a:t>TypedArray</a:t>
            </a:r>
            <a:r>
              <a:rPr lang="en-US" sz="3400" dirty="0" smtClean="0"/>
              <a:t> a = </a:t>
            </a:r>
            <a:r>
              <a:rPr lang="en-US" sz="3400" dirty="0" err="1" smtClean="0"/>
              <a:t>obtainStyledAttributes</a:t>
            </a:r>
            <a:r>
              <a:rPr lang="en-US" sz="3400" dirty="0" smtClean="0"/>
              <a:t>(R.styleable.Gallery1);</a:t>
            </a:r>
          </a:p>
          <a:p>
            <a:pPr>
              <a:buNone/>
            </a:pPr>
            <a:r>
              <a:rPr lang="en-US" sz="3400" dirty="0" smtClean="0"/>
              <a:t>            </a:t>
            </a:r>
            <a:r>
              <a:rPr lang="en-US" sz="3400" dirty="0" err="1" smtClean="0"/>
              <a:t>itemBackground</a:t>
            </a:r>
            <a:r>
              <a:rPr lang="en-US" sz="3400" dirty="0" smtClean="0"/>
              <a:t> = </a:t>
            </a:r>
            <a:r>
              <a:rPr lang="en-US" sz="3400" dirty="0" err="1" smtClean="0"/>
              <a:t>a.getResourceId</a:t>
            </a:r>
            <a:r>
              <a:rPr lang="en-US" sz="3400" dirty="0" smtClean="0"/>
              <a:t>(</a:t>
            </a:r>
          </a:p>
          <a:p>
            <a:pPr>
              <a:buNone/>
            </a:pPr>
            <a:r>
              <a:rPr lang="en-US" sz="3400" dirty="0" smtClean="0"/>
              <a:t>                R.styleable.Gallery1_android_galleryItemBackground, 0);</a:t>
            </a:r>
          </a:p>
          <a:p>
            <a:pPr>
              <a:buNone/>
            </a:pPr>
            <a:r>
              <a:rPr lang="en-US" sz="3400" dirty="0" smtClean="0"/>
              <a:t>            </a:t>
            </a:r>
            <a:r>
              <a:rPr lang="en-US" sz="3400" dirty="0" err="1" smtClean="0"/>
              <a:t>a.recycle</a:t>
            </a:r>
            <a:r>
              <a:rPr lang="en-US" sz="3400" dirty="0" smtClean="0"/>
              <a:t>();                    </a:t>
            </a:r>
          </a:p>
          <a:p>
            <a:pPr>
              <a:buNone/>
            </a:pPr>
            <a:r>
              <a:rPr lang="en-US" sz="3400" dirty="0" smtClean="0"/>
              <a:t>        }</a:t>
            </a:r>
          </a:p>
          <a:p>
            <a:pPr>
              <a:buNone/>
            </a:pPr>
            <a:r>
              <a:rPr lang="en-US" sz="3400" dirty="0" smtClean="0"/>
              <a:t> </a:t>
            </a:r>
          </a:p>
          <a:p>
            <a:pPr>
              <a:buNone/>
            </a:pPr>
            <a:r>
              <a:rPr lang="en-US" sz="3400" dirty="0" smtClean="0"/>
              <a:t>        //---returns the number of images---</a:t>
            </a:r>
          </a:p>
          <a:p>
            <a:pPr>
              <a:buNone/>
            </a:pPr>
            <a:r>
              <a:rPr lang="en-US" sz="3400" b="1" dirty="0" smtClean="0"/>
              <a:t>        </a:t>
            </a:r>
            <a:r>
              <a:rPr lang="en-US" sz="3800" b="1" dirty="0" smtClean="0">
                <a:solidFill>
                  <a:srgbClr val="0070C0"/>
                </a:solidFill>
              </a:rPr>
              <a:t>public </a:t>
            </a:r>
            <a:r>
              <a:rPr lang="en-US" sz="3800" b="1" dirty="0" err="1" smtClean="0">
                <a:solidFill>
                  <a:srgbClr val="0070C0"/>
                </a:solidFill>
              </a:rPr>
              <a:t>int</a:t>
            </a:r>
            <a:r>
              <a:rPr lang="en-US" sz="3800" b="1" dirty="0" smtClean="0">
                <a:solidFill>
                  <a:srgbClr val="0070C0"/>
                </a:solidFill>
              </a:rPr>
              <a:t> </a:t>
            </a:r>
            <a:r>
              <a:rPr lang="en-US" sz="3800" b="1" dirty="0" err="1" smtClean="0">
                <a:solidFill>
                  <a:srgbClr val="0070C0"/>
                </a:solidFill>
              </a:rPr>
              <a:t>getCount</a:t>
            </a:r>
            <a:r>
              <a:rPr lang="en-US" sz="3800" b="1" dirty="0" smtClean="0">
                <a:solidFill>
                  <a:srgbClr val="0070C0"/>
                </a:solidFill>
              </a:rPr>
              <a:t>() {</a:t>
            </a:r>
            <a:endParaRPr lang="en-US" sz="34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400" dirty="0" smtClean="0"/>
              <a:t>            return </a:t>
            </a:r>
            <a:r>
              <a:rPr lang="en-US" sz="3400" dirty="0" err="1" smtClean="0"/>
              <a:t>imageIDs.length</a:t>
            </a:r>
            <a:r>
              <a:rPr lang="en-US" sz="3400" dirty="0" smtClean="0"/>
              <a:t>;</a:t>
            </a:r>
          </a:p>
          <a:p>
            <a:pPr>
              <a:buNone/>
            </a:pPr>
            <a:r>
              <a:rPr lang="en-US" sz="3400" dirty="0" smtClean="0"/>
              <a:t>        }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sz="3200" dirty="0" smtClean="0"/>
              <a:t>Gallery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//---returns the ID of an item--- </a:t>
            </a:r>
          </a:p>
          <a:p>
            <a:pPr>
              <a:buNone/>
            </a:pPr>
            <a:r>
              <a:rPr lang="en-US" sz="1600" b="1" dirty="0" smtClean="0"/>
              <a:t>        </a:t>
            </a:r>
            <a:r>
              <a:rPr lang="en-US" sz="1600" b="1" dirty="0" smtClean="0">
                <a:solidFill>
                  <a:srgbClr val="0070C0"/>
                </a:solidFill>
              </a:rPr>
              <a:t>public Object </a:t>
            </a:r>
            <a:r>
              <a:rPr lang="en-US" sz="1600" b="1" dirty="0" err="1" smtClean="0">
                <a:solidFill>
                  <a:srgbClr val="0070C0"/>
                </a:solidFill>
              </a:rPr>
              <a:t>getItem</a:t>
            </a:r>
            <a:r>
              <a:rPr lang="en-US" sz="1600" b="1" dirty="0" smtClean="0">
                <a:solidFill>
                  <a:srgbClr val="0070C0"/>
                </a:solidFill>
              </a:rPr>
              <a:t>(</a:t>
            </a:r>
            <a:r>
              <a:rPr lang="en-US" sz="1600" b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</a:rPr>
              <a:t> position) {</a:t>
            </a:r>
          </a:p>
          <a:p>
            <a:pPr>
              <a:buNone/>
            </a:pPr>
            <a:r>
              <a:rPr lang="en-US" sz="1400" dirty="0" smtClean="0"/>
              <a:t>            return position;</a:t>
            </a:r>
          </a:p>
          <a:p>
            <a:pPr>
              <a:buNone/>
            </a:pPr>
            <a:r>
              <a:rPr lang="en-US" sz="1400" b="1" dirty="0" smtClean="0"/>
              <a:t>        }            </a:t>
            </a:r>
          </a:p>
          <a:p>
            <a:pPr>
              <a:buNone/>
            </a:pPr>
            <a:r>
              <a:rPr lang="en-US" sz="1400" dirty="0" smtClean="0"/>
              <a:t>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   public long </a:t>
            </a:r>
            <a:r>
              <a:rPr lang="en-US" sz="1600" b="1" dirty="0" err="1" smtClean="0">
                <a:solidFill>
                  <a:srgbClr val="0070C0"/>
                </a:solidFill>
              </a:rPr>
              <a:t>getItemId</a:t>
            </a:r>
            <a:r>
              <a:rPr lang="en-US" sz="1600" b="1" dirty="0" smtClean="0">
                <a:solidFill>
                  <a:srgbClr val="0070C0"/>
                </a:solidFill>
              </a:rPr>
              <a:t>(</a:t>
            </a:r>
            <a:r>
              <a:rPr lang="en-US" sz="1600" b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</a:rPr>
              <a:t> position) {</a:t>
            </a:r>
          </a:p>
          <a:p>
            <a:pPr>
              <a:buNone/>
            </a:pPr>
            <a:r>
              <a:rPr lang="en-US" sz="1400" dirty="0" smtClean="0"/>
              <a:t>            return position;</a:t>
            </a:r>
          </a:p>
          <a:p>
            <a:pPr>
              <a:buNone/>
            </a:pPr>
            <a:r>
              <a:rPr lang="en-US" sz="1400" dirty="0" smtClean="0"/>
              <a:t>        }</a:t>
            </a:r>
          </a:p>
          <a:p>
            <a:pPr>
              <a:buNone/>
            </a:pPr>
            <a:r>
              <a:rPr lang="en-US" sz="1400" dirty="0" smtClean="0"/>
              <a:t> </a:t>
            </a:r>
          </a:p>
          <a:p>
            <a:pPr>
              <a:buNone/>
            </a:pPr>
            <a:r>
              <a:rPr lang="en-US" sz="1400" dirty="0" smtClean="0"/>
              <a:t>        //---returns an </a:t>
            </a:r>
            <a:r>
              <a:rPr lang="en-US" sz="1400" dirty="0" err="1" smtClean="0"/>
              <a:t>ImageView</a:t>
            </a:r>
            <a:r>
              <a:rPr lang="en-US" sz="1400" dirty="0" smtClean="0"/>
              <a:t> view---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   public View </a:t>
            </a:r>
            <a:r>
              <a:rPr lang="en-US" sz="1600" b="1" dirty="0" err="1" smtClean="0">
                <a:solidFill>
                  <a:srgbClr val="0070C0"/>
                </a:solidFill>
              </a:rPr>
              <a:t>getView</a:t>
            </a:r>
            <a:r>
              <a:rPr lang="en-US" sz="1600" b="1" dirty="0" smtClean="0">
                <a:solidFill>
                  <a:srgbClr val="0070C0"/>
                </a:solidFill>
              </a:rPr>
              <a:t>(</a:t>
            </a:r>
            <a:r>
              <a:rPr lang="en-US" sz="1600" b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</a:rPr>
              <a:t> position, View </a:t>
            </a:r>
            <a:r>
              <a:rPr lang="en-US" sz="1600" b="1" dirty="0" err="1" smtClean="0">
                <a:solidFill>
                  <a:srgbClr val="0070C0"/>
                </a:solidFill>
              </a:rPr>
              <a:t>convertView</a:t>
            </a:r>
            <a:r>
              <a:rPr lang="en-US" sz="1600" b="1" dirty="0" smtClean="0">
                <a:solidFill>
                  <a:srgbClr val="0070C0"/>
                </a:solidFill>
              </a:rPr>
              <a:t>, </a:t>
            </a:r>
            <a:r>
              <a:rPr lang="en-US" sz="1600" b="1" dirty="0" err="1" smtClean="0">
                <a:solidFill>
                  <a:srgbClr val="0070C0"/>
                </a:solidFill>
              </a:rPr>
              <a:t>ViewGroup</a:t>
            </a:r>
            <a:r>
              <a:rPr lang="en-US" sz="1600" b="1" dirty="0" smtClean="0">
                <a:solidFill>
                  <a:srgbClr val="0070C0"/>
                </a:solidFill>
              </a:rPr>
              <a:t> parent) {</a:t>
            </a:r>
          </a:p>
          <a:p>
            <a:pPr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ImageView</a:t>
            </a:r>
            <a:r>
              <a:rPr lang="en-US" sz="1400" dirty="0" smtClean="0"/>
              <a:t> </a:t>
            </a:r>
            <a:r>
              <a:rPr lang="en-US" sz="1400" dirty="0" err="1" smtClean="0"/>
              <a:t>imageView</a:t>
            </a:r>
            <a:r>
              <a:rPr lang="en-US" sz="1400" dirty="0" smtClean="0"/>
              <a:t> = new </a:t>
            </a:r>
            <a:r>
              <a:rPr lang="en-US" sz="1400" dirty="0" err="1" smtClean="0"/>
              <a:t>ImageView</a:t>
            </a:r>
            <a:r>
              <a:rPr lang="en-US" sz="1400" dirty="0" smtClean="0"/>
              <a:t>(context);</a:t>
            </a:r>
          </a:p>
          <a:p>
            <a:pPr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imageView.setImageResource</a:t>
            </a:r>
            <a:r>
              <a:rPr lang="en-US" sz="1400" dirty="0" smtClean="0"/>
              <a:t>(</a:t>
            </a:r>
            <a:r>
              <a:rPr lang="en-US" sz="1400" dirty="0" err="1" smtClean="0"/>
              <a:t>imageIDs</a:t>
            </a:r>
            <a:r>
              <a:rPr lang="en-US" sz="1400" dirty="0" smtClean="0"/>
              <a:t>[position]);</a:t>
            </a:r>
          </a:p>
          <a:p>
            <a:pPr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imageView.setScaleType</a:t>
            </a:r>
            <a:r>
              <a:rPr lang="en-US" sz="1400" dirty="0" smtClean="0"/>
              <a:t>(</a:t>
            </a:r>
            <a:r>
              <a:rPr lang="en-US" sz="1400" dirty="0" err="1" smtClean="0"/>
              <a:t>ImageView.ScaleType.FIT_XY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imageView.setLayoutParams</a:t>
            </a:r>
            <a:r>
              <a:rPr lang="en-US" sz="1400" dirty="0" smtClean="0"/>
              <a:t>(new </a:t>
            </a:r>
            <a:r>
              <a:rPr lang="en-US" sz="1400" dirty="0" err="1" smtClean="0"/>
              <a:t>Gallery.LayoutParams</a:t>
            </a:r>
            <a:r>
              <a:rPr lang="en-US" sz="1400" dirty="0" smtClean="0"/>
              <a:t>(150, 120));</a:t>
            </a:r>
          </a:p>
          <a:p>
            <a:pPr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imageView.setBackgroundResource</a:t>
            </a:r>
            <a:r>
              <a:rPr lang="en-US" sz="1400" dirty="0" smtClean="0"/>
              <a:t>(</a:t>
            </a:r>
            <a:r>
              <a:rPr lang="en-US" sz="1400" dirty="0" err="1" smtClean="0"/>
              <a:t>itemBackground</a:t>
            </a:r>
            <a:r>
              <a:rPr lang="en-US" sz="1400" dirty="0" smtClean="0"/>
              <a:t>);</a:t>
            </a:r>
          </a:p>
          <a:p>
            <a:pPr>
              <a:buNone/>
            </a:pPr>
            <a:r>
              <a:rPr lang="en-US" sz="1400" dirty="0" smtClean="0"/>
              <a:t>            return </a:t>
            </a:r>
            <a:r>
              <a:rPr lang="en-US" sz="1400" dirty="0" err="1" smtClean="0"/>
              <a:t>imageView</a:t>
            </a:r>
            <a:r>
              <a:rPr lang="en-US" sz="1400" dirty="0" smtClean="0"/>
              <a:t>;</a:t>
            </a:r>
          </a:p>
          <a:p>
            <a:pPr>
              <a:buNone/>
            </a:pPr>
            <a:r>
              <a:rPr lang="en-US" sz="1400" dirty="0" smtClean="0"/>
              <a:t>        }</a:t>
            </a:r>
          </a:p>
          <a:p>
            <a:pPr>
              <a:buNone/>
            </a:pPr>
            <a:r>
              <a:rPr lang="en-US" sz="1400" dirty="0" smtClean="0"/>
              <a:t>    }    </a:t>
            </a:r>
          </a:p>
          <a:p>
            <a:pPr>
              <a:buNone/>
            </a:pPr>
            <a:r>
              <a:rPr lang="en-US" sz="1400" dirty="0" smtClean="0"/>
              <a:t>}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4191000" y="1447800"/>
            <a:ext cx="4572000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r>
              <a:rPr lang="en-US" dirty="0" smtClean="0"/>
              <a:t>You create the </a:t>
            </a:r>
            <a:r>
              <a:rPr lang="en-US" dirty="0" err="1" smtClean="0"/>
              <a:t>ImageAdapter</a:t>
            </a:r>
            <a:r>
              <a:rPr lang="en-US" dirty="0" smtClean="0"/>
              <a:t> class (which extends the </a:t>
            </a:r>
            <a:r>
              <a:rPr lang="en-US" dirty="0" err="1" smtClean="0"/>
              <a:t>BaseAdapter</a:t>
            </a:r>
            <a:r>
              <a:rPr lang="en-US" dirty="0" smtClean="0"/>
              <a:t> class) so that it can bind to the Gallery view with a series of </a:t>
            </a:r>
            <a:r>
              <a:rPr lang="en-US" dirty="0" err="1" smtClean="0"/>
              <a:t>ImageView</a:t>
            </a:r>
            <a:r>
              <a:rPr lang="en-US" dirty="0" smtClean="0"/>
              <a:t> views.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ImageView</a:t>
            </a:r>
            <a:r>
              <a:rPr lang="en-US" dirty="0" smtClean="0"/>
              <a:t> view is used to display images.</a:t>
            </a:r>
          </a:p>
          <a:p>
            <a:r>
              <a:rPr lang="en-US" dirty="0" smtClean="0"/>
              <a:t> When an image in the Gallery view is selected (or clicked), the position of the image selected is displayed.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sz="3200" dirty="0" smtClean="0"/>
              <a:t>Gallery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Modify the AndroidManifest.xml file to register the new activity</a:t>
            </a:r>
          </a:p>
          <a:p>
            <a:pPr>
              <a:buNone/>
            </a:pPr>
            <a:r>
              <a:rPr lang="en-US" sz="3400" dirty="0" smtClean="0"/>
              <a:t>&lt;?xml version="1.0" encoding="utf-8"?&gt;</a:t>
            </a:r>
          </a:p>
          <a:p>
            <a:pPr>
              <a:buNone/>
            </a:pPr>
            <a:r>
              <a:rPr lang="en-US" sz="3400" dirty="0" smtClean="0"/>
              <a:t>&lt;manifest </a:t>
            </a:r>
            <a:r>
              <a:rPr lang="en-US" sz="3400" dirty="0" err="1" smtClean="0"/>
              <a:t>xmlns:android</a:t>
            </a:r>
            <a:r>
              <a:rPr lang="en-US" sz="3400" dirty="0" smtClean="0"/>
              <a:t>="http://schemas.android.com/apk/res/android"</a:t>
            </a:r>
          </a:p>
          <a:p>
            <a:pPr>
              <a:buNone/>
            </a:pPr>
            <a:r>
              <a:rPr lang="en-US" sz="3400" dirty="0" smtClean="0"/>
              <a:t>      package="net.learn2develop.AndroidViews"</a:t>
            </a:r>
          </a:p>
          <a:p>
            <a:pPr>
              <a:buNone/>
            </a:pPr>
            <a:r>
              <a:rPr lang="en-US" sz="3400" dirty="0" smtClean="0"/>
              <a:t>      </a:t>
            </a:r>
            <a:r>
              <a:rPr lang="en-US" sz="3400" dirty="0" err="1" smtClean="0"/>
              <a:t>android:versionCode</a:t>
            </a:r>
            <a:r>
              <a:rPr lang="en-US" sz="3400" dirty="0" smtClean="0"/>
              <a:t>="1"</a:t>
            </a:r>
          </a:p>
          <a:p>
            <a:pPr>
              <a:buNone/>
            </a:pPr>
            <a:r>
              <a:rPr lang="en-US" sz="3400" dirty="0" smtClean="0"/>
              <a:t>      </a:t>
            </a:r>
            <a:r>
              <a:rPr lang="en-US" sz="3400" dirty="0" err="1" smtClean="0"/>
              <a:t>android:versionName</a:t>
            </a:r>
            <a:r>
              <a:rPr lang="en-US" sz="3400" dirty="0" smtClean="0"/>
              <a:t>="1.0.0"&gt;</a:t>
            </a:r>
          </a:p>
          <a:p>
            <a:pPr>
              <a:buNone/>
            </a:pPr>
            <a:r>
              <a:rPr lang="en-US" sz="3400" dirty="0" smtClean="0"/>
              <a:t>    &lt;application </a:t>
            </a:r>
            <a:r>
              <a:rPr lang="en-US" sz="3400" dirty="0" err="1" smtClean="0"/>
              <a:t>android:icon</a:t>
            </a:r>
            <a:r>
              <a:rPr lang="en-US" sz="3400" dirty="0" smtClean="0"/>
              <a:t>="@</a:t>
            </a:r>
            <a:r>
              <a:rPr lang="en-US" sz="3400" dirty="0" err="1" smtClean="0"/>
              <a:t>drawable</a:t>
            </a:r>
            <a:r>
              <a:rPr lang="en-US" sz="3400" dirty="0" smtClean="0"/>
              <a:t>/icon" </a:t>
            </a:r>
            <a:r>
              <a:rPr lang="en-US" sz="3400" dirty="0" err="1" smtClean="0"/>
              <a:t>android:label</a:t>
            </a:r>
            <a:r>
              <a:rPr lang="en-US" sz="3400" dirty="0" smtClean="0"/>
              <a:t>="@string/</a:t>
            </a:r>
            <a:r>
              <a:rPr lang="en-US" sz="3400" dirty="0" err="1" smtClean="0"/>
              <a:t>app_name</a:t>
            </a:r>
            <a:r>
              <a:rPr lang="en-US" sz="3400" dirty="0" smtClean="0"/>
              <a:t>"&gt;</a:t>
            </a:r>
          </a:p>
          <a:p>
            <a:pPr>
              <a:buNone/>
            </a:pPr>
            <a:r>
              <a:rPr lang="en-US" sz="3400" dirty="0" smtClean="0">
                <a:solidFill>
                  <a:srgbClr val="0070C0"/>
                </a:solidFill>
              </a:rPr>
              <a:t>        </a:t>
            </a:r>
            <a:r>
              <a:rPr lang="en-US" sz="3400" b="1" dirty="0" smtClean="0">
                <a:solidFill>
                  <a:srgbClr val="0070C0"/>
                </a:solidFill>
              </a:rPr>
              <a:t>&lt;activity </a:t>
            </a:r>
            <a:r>
              <a:rPr lang="en-US" sz="3400" b="1" dirty="0" err="1" smtClean="0">
                <a:solidFill>
                  <a:srgbClr val="0070C0"/>
                </a:solidFill>
              </a:rPr>
              <a:t>android:name</a:t>
            </a:r>
            <a:r>
              <a:rPr lang="en-US" sz="3400" b="1" dirty="0" smtClean="0">
                <a:solidFill>
                  <a:srgbClr val="0070C0"/>
                </a:solidFill>
              </a:rPr>
              <a:t>=".</a:t>
            </a:r>
            <a:r>
              <a:rPr lang="en-US" sz="3400" b="1" dirty="0" err="1" smtClean="0">
                <a:solidFill>
                  <a:srgbClr val="0070C0"/>
                </a:solidFill>
              </a:rPr>
              <a:t>ViewsActivity</a:t>
            </a:r>
            <a:r>
              <a:rPr lang="en-US" sz="3400" b="1" dirty="0" smtClean="0">
                <a:solidFill>
                  <a:srgbClr val="0070C0"/>
                </a:solidFill>
              </a:rPr>
              <a:t>" </a:t>
            </a:r>
          </a:p>
          <a:p>
            <a:pPr>
              <a:buNone/>
            </a:pPr>
            <a:r>
              <a:rPr lang="en-US" sz="3400" dirty="0" smtClean="0"/>
              <a:t>                  </a:t>
            </a:r>
            <a:r>
              <a:rPr lang="en-US" sz="3400" dirty="0" err="1" smtClean="0"/>
              <a:t>android:label</a:t>
            </a:r>
            <a:r>
              <a:rPr lang="en-US" sz="3400" dirty="0" smtClean="0"/>
              <a:t>="@string/</a:t>
            </a:r>
            <a:r>
              <a:rPr lang="en-US" sz="3400" dirty="0" err="1" smtClean="0"/>
              <a:t>app_name</a:t>
            </a:r>
            <a:r>
              <a:rPr lang="en-US" sz="3400" dirty="0" smtClean="0"/>
              <a:t>"&gt;</a:t>
            </a:r>
          </a:p>
          <a:p>
            <a:pPr>
              <a:buNone/>
            </a:pPr>
            <a:r>
              <a:rPr lang="en-US" sz="3400" dirty="0" smtClean="0"/>
              <a:t>            &lt;intent-filter&gt;</a:t>
            </a:r>
          </a:p>
          <a:p>
            <a:pPr>
              <a:buNone/>
            </a:pPr>
            <a:r>
              <a:rPr lang="en-US" sz="3400" dirty="0" smtClean="0"/>
              <a:t>                &lt;action </a:t>
            </a:r>
            <a:r>
              <a:rPr lang="en-US" sz="3400" dirty="0" err="1" smtClean="0"/>
              <a:t>android:name</a:t>
            </a:r>
            <a:r>
              <a:rPr lang="en-US" sz="3400" dirty="0" smtClean="0"/>
              <a:t>="</a:t>
            </a:r>
            <a:r>
              <a:rPr lang="en-US" sz="3400" dirty="0" err="1" smtClean="0"/>
              <a:t>android.intent.action.MAIN</a:t>
            </a:r>
            <a:r>
              <a:rPr lang="en-US" sz="3400" dirty="0" smtClean="0"/>
              <a:t>" /&gt;</a:t>
            </a:r>
          </a:p>
          <a:p>
            <a:pPr>
              <a:buNone/>
            </a:pPr>
            <a:r>
              <a:rPr lang="en-US" sz="3400" dirty="0" smtClean="0"/>
              <a:t>                &lt;category </a:t>
            </a:r>
            <a:r>
              <a:rPr lang="en-US" sz="3400" dirty="0" err="1" smtClean="0"/>
              <a:t>android:name</a:t>
            </a:r>
            <a:r>
              <a:rPr lang="en-US" sz="3400" dirty="0" smtClean="0"/>
              <a:t>="</a:t>
            </a:r>
            <a:r>
              <a:rPr lang="en-US" sz="3400" dirty="0" err="1" smtClean="0"/>
              <a:t>android.intent.category.LAUNCHER</a:t>
            </a:r>
            <a:r>
              <a:rPr lang="en-US" sz="3400" dirty="0" smtClean="0"/>
              <a:t>" /&gt;</a:t>
            </a:r>
          </a:p>
          <a:p>
            <a:pPr>
              <a:buNone/>
            </a:pPr>
            <a:r>
              <a:rPr lang="en-US" sz="3400" dirty="0" smtClean="0"/>
              <a:t>            &lt;/intent-filter&gt;</a:t>
            </a:r>
          </a:p>
          <a:p>
            <a:pPr>
              <a:buNone/>
            </a:pPr>
            <a:r>
              <a:rPr lang="en-US" sz="3400" dirty="0" smtClean="0"/>
              <a:t>        &lt;/activity&gt;        </a:t>
            </a:r>
          </a:p>
          <a:p>
            <a:pPr>
              <a:buNone/>
            </a:pPr>
            <a:r>
              <a:rPr lang="en-US" sz="3400" dirty="0" smtClean="0"/>
              <a:t> </a:t>
            </a:r>
          </a:p>
          <a:p>
            <a:pPr>
              <a:buNone/>
            </a:pPr>
            <a:r>
              <a:rPr lang="en-US" sz="3400" dirty="0" smtClean="0">
                <a:solidFill>
                  <a:srgbClr val="0070C0"/>
                </a:solidFill>
              </a:rPr>
              <a:t>        </a:t>
            </a:r>
            <a:r>
              <a:rPr lang="en-US" sz="3400" b="1" dirty="0" smtClean="0">
                <a:solidFill>
                  <a:srgbClr val="0070C0"/>
                </a:solidFill>
              </a:rPr>
              <a:t>&lt;activity </a:t>
            </a:r>
            <a:r>
              <a:rPr lang="en-US" sz="3400" b="1" dirty="0" err="1" smtClean="0">
                <a:solidFill>
                  <a:srgbClr val="0070C0"/>
                </a:solidFill>
              </a:rPr>
              <a:t>android:name</a:t>
            </a:r>
            <a:r>
              <a:rPr lang="en-US" sz="3400" b="1" dirty="0" smtClean="0">
                <a:solidFill>
                  <a:srgbClr val="0070C0"/>
                </a:solidFill>
              </a:rPr>
              <a:t>=".</a:t>
            </a:r>
            <a:r>
              <a:rPr lang="en-US" sz="3400" b="1" dirty="0" err="1" smtClean="0">
                <a:solidFill>
                  <a:srgbClr val="0070C0"/>
                </a:solidFill>
              </a:rPr>
              <a:t>DisplayViewsExample</a:t>
            </a:r>
            <a:r>
              <a:rPr lang="en-US" sz="3400" b="1" dirty="0" smtClean="0">
                <a:solidFill>
                  <a:srgbClr val="0070C0"/>
                </a:solidFill>
              </a:rPr>
              <a:t>"</a:t>
            </a:r>
          </a:p>
          <a:p>
            <a:pPr>
              <a:buNone/>
            </a:pPr>
            <a:r>
              <a:rPr lang="en-US" sz="3400" dirty="0" smtClean="0"/>
              <a:t>                  </a:t>
            </a:r>
            <a:r>
              <a:rPr lang="en-US" sz="3400" dirty="0" err="1" smtClean="0"/>
              <a:t>android:label</a:t>
            </a:r>
            <a:r>
              <a:rPr lang="en-US" sz="3400" dirty="0" smtClean="0"/>
              <a:t>="@string/</a:t>
            </a:r>
            <a:r>
              <a:rPr lang="en-US" sz="3400" dirty="0" err="1" smtClean="0"/>
              <a:t>app_name</a:t>
            </a:r>
            <a:r>
              <a:rPr lang="en-US" sz="3400" dirty="0" smtClean="0"/>
              <a:t>" /&gt;                            </a:t>
            </a:r>
          </a:p>
          <a:p>
            <a:pPr>
              <a:buNone/>
            </a:pPr>
            <a:r>
              <a:rPr lang="en-US" sz="3400" dirty="0" smtClean="0"/>
              <a:t> </a:t>
            </a:r>
          </a:p>
          <a:p>
            <a:pPr>
              <a:buNone/>
            </a:pPr>
            <a:r>
              <a:rPr lang="en-US" sz="3400" dirty="0" smtClean="0"/>
              <a:t>    &lt;/application&gt;</a:t>
            </a:r>
          </a:p>
          <a:p>
            <a:pPr>
              <a:buNone/>
            </a:pPr>
            <a:r>
              <a:rPr lang="en-US" sz="3400" dirty="0" smtClean="0"/>
              <a:t>&lt;/manifest&gt;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sz="3200" dirty="0" smtClean="0"/>
              <a:t>Gallery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500" dirty="0" smtClean="0"/>
              <a:t>Modify the ViewsActivity.java file as follows to start the </a:t>
            </a:r>
            <a:r>
              <a:rPr lang="en-US" sz="4500" dirty="0" err="1" smtClean="0"/>
              <a:t>DisplayViewsExample</a:t>
            </a:r>
            <a:r>
              <a:rPr lang="en-US" sz="4500" dirty="0" smtClean="0"/>
              <a:t> activity</a:t>
            </a:r>
          </a:p>
          <a:p>
            <a:pPr>
              <a:buNone/>
            </a:pPr>
            <a:r>
              <a:rPr lang="en-US" dirty="0" smtClean="0"/>
              <a:t>public class </a:t>
            </a:r>
            <a:r>
              <a:rPr lang="en-US" dirty="0" err="1" smtClean="0"/>
              <a:t>ViewsActivity</a:t>
            </a:r>
            <a:r>
              <a:rPr lang="en-US" dirty="0" smtClean="0"/>
              <a:t> extends Activity 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    /** Called when the activity is first created. */</a:t>
            </a:r>
          </a:p>
          <a:p>
            <a:pPr>
              <a:buNone/>
            </a:pPr>
            <a:r>
              <a:rPr lang="en-US" dirty="0" smtClean="0"/>
              <a:t>    @Override</a:t>
            </a:r>
          </a:p>
          <a:p>
            <a:pPr>
              <a:buNone/>
            </a:pPr>
            <a:r>
              <a:rPr lang="en-US" dirty="0" smtClean="0"/>
              <a:t>    public void </a:t>
            </a:r>
            <a:r>
              <a:rPr lang="en-US" dirty="0" err="1" smtClean="0"/>
              <a:t>onCreate</a:t>
            </a:r>
            <a:r>
              <a:rPr lang="en-US" dirty="0" smtClean="0"/>
              <a:t>(Bundle </a:t>
            </a:r>
            <a:r>
              <a:rPr lang="en-US" dirty="0" err="1" smtClean="0"/>
              <a:t>savedInstanceState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super.onCreate</a:t>
            </a:r>
            <a:r>
              <a:rPr lang="en-US" dirty="0" smtClean="0"/>
              <a:t>(</a:t>
            </a:r>
            <a:r>
              <a:rPr lang="en-US" dirty="0" err="1" smtClean="0"/>
              <a:t>savedInstanceState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setContentView</a:t>
            </a:r>
            <a:r>
              <a:rPr lang="en-US" dirty="0" smtClean="0"/>
              <a:t>(</a:t>
            </a:r>
            <a:r>
              <a:rPr lang="en-US" dirty="0" err="1" smtClean="0"/>
              <a:t>R.layout.main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b="1" dirty="0" err="1" smtClean="0">
                <a:solidFill>
                  <a:srgbClr val="0070C0"/>
                </a:solidFill>
              </a:rPr>
              <a:t>startActivity</a:t>
            </a:r>
            <a:r>
              <a:rPr lang="en-US" b="1" dirty="0" smtClean="0">
                <a:solidFill>
                  <a:srgbClr val="0070C0"/>
                </a:solidFill>
              </a:rPr>
              <a:t>(new Intent(this, </a:t>
            </a:r>
            <a:r>
              <a:rPr lang="en-US" b="1" dirty="0" err="1" smtClean="0">
                <a:solidFill>
                  <a:srgbClr val="0070C0"/>
                </a:solidFill>
              </a:rPr>
              <a:t>DisplayViewsExample.class</a:t>
            </a:r>
            <a:r>
              <a:rPr lang="en-US" b="1" dirty="0" smtClean="0">
                <a:solidFill>
                  <a:srgbClr val="0070C0"/>
                </a:solidFill>
              </a:rPr>
              <a:t>));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Selection Widgets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GridView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GridView</a:t>
            </a:r>
            <a:r>
              <a:rPr lang="en-US" dirty="0" smtClean="0"/>
              <a:t> view shows items in two-dimensional scrolling grid. </a:t>
            </a:r>
          </a:p>
          <a:p>
            <a:r>
              <a:rPr lang="en-US" dirty="0" smtClean="0"/>
              <a:t>You can use the </a:t>
            </a:r>
            <a:r>
              <a:rPr lang="en-US" dirty="0" err="1" smtClean="0"/>
              <a:t>GridView</a:t>
            </a:r>
            <a:r>
              <a:rPr lang="en-US" dirty="0" smtClean="0"/>
              <a:t> view together with </a:t>
            </a:r>
            <a:r>
              <a:rPr lang="en-US" dirty="0" err="1" smtClean="0"/>
              <a:t>ImageView</a:t>
            </a:r>
            <a:r>
              <a:rPr lang="en-US" dirty="0" smtClean="0"/>
              <a:t> views to display a series of images.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dirty="0" err="1" smtClean="0"/>
              <a:t>GridView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GridViewSome</a:t>
            </a:r>
            <a:r>
              <a:rPr lang="en-US" dirty="0" smtClean="0"/>
              <a:t> </a:t>
            </a:r>
            <a:r>
              <a:rPr lang="en-US" dirty="0" smtClean="0"/>
              <a:t>properties used to determine the number of columns and their sizes: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android:numColumns</a:t>
            </a:r>
            <a:r>
              <a:rPr lang="en-US" dirty="0" smtClean="0"/>
              <a:t> spells </a:t>
            </a:r>
            <a:r>
              <a:rPr lang="en-US" dirty="0" smtClean="0"/>
              <a:t>out how many columns there are, or, if you supply a value of </a:t>
            </a:r>
            <a:r>
              <a:rPr lang="en-US" dirty="0" err="1" smtClean="0"/>
              <a:t>auto_fit</a:t>
            </a:r>
            <a:r>
              <a:rPr lang="en-US" dirty="0" smtClean="0"/>
              <a:t>, Android will compute the number of columns based on available space and the properties listed below.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android:vertical</a:t>
            </a:r>
            <a:r>
              <a:rPr lang="en-US" dirty="0" smtClean="0"/>
              <a:t> Spacing and </a:t>
            </a:r>
            <a:r>
              <a:rPr lang="en-US" dirty="0" smtClean="0"/>
              <a:t>its counterpart </a:t>
            </a:r>
            <a:r>
              <a:rPr lang="en-US" dirty="0" err="1" smtClean="0"/>
              <a:t>android:horizontalSpacingindicate</a:t>
            </a:r>
            <a:r>
              <a:rPr lang="en-US" dirty="0" smtClean="0"/>
              <a:t> how much whitespace there should be between items in the grid.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android:columnWidth</a:t>
            </a:r>
            <a:r>
              <a:rPr lang="en-US" dirty="0" smtClean="0"/>
              <a:t> indicates </a:t>
            </a:r>
            <a:r>
              <a:rPr lang="en-US" dirty="0" smtClean="0"/>
              <a:t>how many pixels wide each column should be.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android:stretchMode</a:t>
            </a:r>
            <a:r>
              <a:rPr lang="en-US" dirty="0" smtClean="0"/>
              <a:t> indicates</a:t>
            </a:r>
            <a:r>
              <a:rPr lang="en-US" dirty="0" smtClean="0"/>
              <a:t>, for grids with </a:t>
            </a:r>
            <a:r>
              <a:rPr lang="en-US" b="1" i="1" dirty="0" err="1" smtClean="0">
                <a:solidFill>
                  <a:srgbClr val="0070C0"/>
                </a:solidFill>
              </a:rPr>
              <a:t>auto_fit</a:t>
            </a:r>
            <a:r>
              <a:rPr lang="en-US" dirty="0" smtClean="0"/>
              <a:t> for </a:t>
            </a:r>
            <a:r>
              <a:rPr lang="en-US" b="1" i="1" dirty="0" err="1" smtClean="0">
                <a:solidFill>
                  <a:srgbClr val="0070C0"/>
                </a:solidFill>
              </a:rPr>
              <a:t>android:numColumns</a:t>
            </a:r>
            <a:r>
              <a:rPr lang="en-US" dirty="0" smtClean="0"/>
              <a:t>, what should happen for any available space not taken up by columns or spacing 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dirty="0" err="1" smtClean="0"/>
              <a:t>GridView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Example: Fitting the View</a:t>
            </a:r>
          </a:p>
          <a:p>
            <a:r>
              <a:rPr lang="en-US" dirty="0" smtClean="0"/>
              <a:t>Suppose the screen is </a:t>
            </a:r>
            <a:r>
              <a:rPr lang="en-US" b="1" dirty="0" smtClean="0"/>
              <a:t>320pixels wide, and we have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android:columnWidth</a:t>
            </a:r>
            <a:r>
              <a:rPr lang="en-US" dirty="0" smtClean="0"/>
              <a:t> set </a:t>
            </a:r>
            <a:r>
              <a:rPr lang="en-US" dirty="0" smtClean="0"/>
              <a:t>to </a:t>
            </a:r>
            <a:r>
              <a:rPr lang="en-US" b="1" dirty="0" smtClean="0"/>
              <a:t>100px and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android:horizontalSpacing</a:t>
            </a:r>
            <a:r>
              <a:rPr lang="en-US" dirty="0" smtClean="0"/>
              <a:t> set </a:t>
            </a:r>
            <a:r>
              <a:rPr lang="en-US" dirty="0" smtClean="0"/>
              <a:t>to </a:t>
            </a:r>
            <a:r>
              <a:rPr lang="en-US" b="1" dirty="0" smtClean="0"/>
              <a:t>5px. </a:t>
            </a:r>
          </a:p>
          <a:p>
            <a:r>
              <a:rPr lang="en-US" dirty="0" smtClean="0"/>
              <a:t>Three columns would use </a:t>
            </a:r>
            <a:r>
              <a:rPr lang="en-US" b="1" dirty="0" smtClean="0"/>
              <a:t>310pixels (three columns of 100 pixels and two whitespaces of 5 pixels). </a:t>
            </a:r>
          </a:p>
          <a:p>
            <a:r>
              <a:rPr lang="en-US" dirty="0" smtClean="0"/>
              <a:t>With </a:t>
            </a:r>
            <a:r>
              <a:rPr lang="en-US" b="1" i="1" dirty="0" err="1" smtClean="0">
                <a:solidFill>
                  <a:srgbClr val="0070C0"/>
                </a:solidFill>
              </a:rPr>
              <a:t>android:stretchMode</a:t>
            </a:r>
            <a:r>
              <a:rPr lang="en-US" dirty="0" smtClean="0"/>
              <a:t> set </a:t>
            </a:r>
            <a:r>
              <a:rPr lang="en-US" dirty="0" smtClean="0"/>
              <a:t>to </a:t>
            </a:r>
            <a:r>
              <a:rPr lang="en-US" b="1" i="1" dirty="0" err="1" smtClean="0">
                <a:solidFill>
                  <a:srgbClr val="0070C0"/>
                </a:solidFill>
              </a:rPr>
              <a:t>columnWidth</a:t>
            </a:r>
            <a:r>
              <a:rPr lang="en-US" dirty="0" smtClean="0"/>
              <a:t>, the three columns will each expand by 3-4 pixels to use up the remaining 10 pixels. </a:t>
            </a:r>
          </a:p>
          <a:p>
            <a:r>
              <a:rPr lang="en-US" dirty="0" smtClean="0"/>
              <a:t>With </a:t>
            </a:r>
            <a:r>
              <a:rPr lang="en-US" b="1" i="1" dirty="0" err="1" smtClean="0">
                <a:solidFill>
                  <a:srgbClr val="0070C0"/>
                </a:solidFill>
              </a:rPr>
              <a:t>android:stretchMode</a:t>
            </a:r>
            <a:r>
              <a:rPr lang="en-US" dirty="0" smtClean="0"/>
              <a:t> set </a:t>
            </a:r>
            <a:r>
              <a:rPr lang="en-US" dirty="0" smtClean="0"/>
              <a:t>to </a:t>
            </a:r>
            <a:r>
              <a:rPr lang="en-US" b="1" i="1" dirty="0" err="1" smtClean="0">
                <a:solidFill>
                  <a:srgbClr val="0070C0"/>
                </a:solidFill>
              </a:rPr>
              <a:t>spacingWidth</a:t>
            </a:r>
            <a:r>
              <a:rPr lang="en-US" dirty="0" smtClean="0"/>
              <a:t>, the two internal whitespaces will each grow by 5 pixels to consume the remaining 10 pixels.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Displaying/Selecting Options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676400"/>
            <a:ext cx="2601014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514600" y="5257800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Destination layout </a:t>
            </a:r>
          </a:p>
          <a:p>
            <a:r>
              <a:rPr lang="en-US" dirty="0" smtClean="0"/>
              <a:t>Holding a </a:t>
            </a:r>
            <a:r>
              <a:rPr lang="en-US" b="1" dirty="0" err="1" smtClean="0"/>
              <a:t>ListView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2362200"/>
            <a:ext cx="379435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 flipV="1">
            <a:off x="4800600" y="4724400"/>
            <a:ext cx="10668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dirty="0" err="1" smtClean="0"/>
              <a:t>GridView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524000"/>
            <a:ext cx="2971800" cy="5113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dirty="0" err="1" smtClean="0"/>
              <a:t>GridView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Modify the displayview.xml file</a:t>
            </a:r>
          </a:p>
          <a:p>
            <a:pPr>
              <a:buNone/>
            </a:pPr>
            <a:r>
              <a:rPr lang="en-US" dirty="0" smtClean="0"/>
              <a:t>&lt;?xml version="1.0" encoding="utf-8"?&gt;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&lt;</a:t>
            </a:r>
            <a:r>
              <a:rPr lang="en-US" b="1" dirty="0" err="1" smtClean="0">
                <a:solidFill>
                  <a:srgbClr val="0070C0"/>
                </a:solidFill>
              </a:rPr>
              <a:t>GridView</a:t>
            </a:r>
            <a:r>
              <a:rPr lang="en-US" dirty="0" smtClean="0"/>
              <a:t> </a:t>
            </a:r>
            <a:r>
              <a:rPr lang="en-US" dirty="0" err="1" smtClean="0"/>
              <a:t>xmlns:android</a:t>
            </a:r>
            <a:r>
              <a:rPr lang="en-US" dirty="0" smtClean="0"/>
              <a:t>="http://schemas.android.com/apk/res/android"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android:id</a:t>
            </a:r>
            <a:r>
              <a:rPr lang="en-US" dirty="0" smtClean="0"/>
              <a:t>="@+id/</a:t>
            </a:r>
            <a:r>
              <a:rPr lang="en-US" dirty="0" err="1" smtClean="0"/>
              <a:t>gridview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android:layout_width</a:t>
            </a:r>
            <a:r>
              <a:rPr lang="en-US" dirty="0" smtClean="0"/>
              <a:t>="</a:t>
            </a:r>
            <a:r>
              <a:rPr lang="en-US" dirty="0" err="1" smtClean="0"/>
              <a:t>fill_parent</a:t>
            </a:r>
            <a:r>
              <a:rPr lang="en-US" dirty="0" smtClean="0"/>
              <a:t>"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android:layout_height</a:t>
            </a:r>
            <a:r>
              <a:rPr lang="en-US" dirty="0" smtClean="0"/>
              <a:t>="</a:t>
            </a:r>
            <a:r>
              <a:rPr lang="en-US" dirty="0" err="1" smtClean="0"/>
              <a:t>fill_parent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android:numColumns</a:t>
            </a:r>
            <a:r>
              <a:rPr lang="en-US" dirty="0" smtClean="0"/>
              <a:t>="</a:t>
            </a:r>
            <a:r>
              <a:rPr lang="en-US" dirty="0" err="1" smtClean="0"/>
              <a:t>auto_fit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android:verticalSpacing</a:t>
            </a:r>
            <a:r>
              <a:rPr lang="en-US" dirty="0" smtClean="0"/>
              <a:t>="10dp"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android:horizontalSpacing</a:t>
            </a:r>
            <a:r>
              <a:rPr lang="en-US" dirty="0" smtClean="0"/>
              <a:t>="10dp"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android:columnWidth</a:t>
            </a:r>
            <a:r>
              <a:rPr lang="en-US" dirty="0" smtClean="0"/>
              <a:t>="90dp"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android:stretchMode</a:t>
            </a:r>
            <a:r>
              <a:rPr lang="en-US" dirty="0" smtClean="0"/>
              <a:t>="</a:t>
            </a:r>
            <a:r>
              <a:rPr lang="en-US" dirty="0" err="1" smtClean="0"/>
              <a:t>columnWidth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android:gravity</a:t>
            </a:r>
            <a:r>
              <a:rPr lang="en-US" dirty="0" smtClean="0"/>
              <a:t>="center"</a:t>
            </a:r>
          </a:p>
          <a:p>
            <a:pPr>
              <a:buNone/>
            </a:pPr>
            <a:r>
              <a:rPr lang="en-US" dirty="0" smtClean="0"/>
              <a:t>/&gt;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dirty="0" err="1" smtClean="0"/>
              <a:t>GridView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6388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package net.learn2develop.AndroidViews;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android.app.Activity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android.content.Context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android.os.Bundle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android.view.View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android.view.ViewGroup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android.widget.AdapterView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android.widget.BaseAdapter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android.widget.GridView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android.widget.ImageView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android.widget.Toast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import </a:t>
            </a:r>
            <a:r>
              <a:rPr lang="en-US" dirty="0" err="1" smtClean="0"/>
              <a:t>android.widget.AdapterView.OnItemClickListener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4900" dirty="0" smtClean="0"/>
              <a:t>public class </a:t>
            </a:r>
            <a:r>
              <a:rPr lang="en-US" sz="4900" dirty="0" err="1" smtClean="0"/>
              <a:t>DisplayViewsExample</a:t>
            </a:r>
            <a:r>
              <a:rPr lang="en-US" sz="4900" dirty="0" smtClean="0"/>
              <a:t> extends Activity</a:t>
            </a:r>
          </a:p>
          <a:p>
            <a:pPr>
              <a:buNone/>
            </a:pPr>
            <a:r>
              <a:rPr lang="en-US" sz="4900" dirty="0" smtClean="0"/>
              <a:t>{    </a:t>
            </a:r>
          </a:p>
          <a:p>
            <a:pPr>
              <a:buNone/>
            </a:pPr>
            <a:r>
              <a:rPr lang="en-US" sz="4900" dirty="0" smtClean="0"/>
              <a:t>    //---the images to display---</a:t>
            </a:r>
          </a:p>
          <a:p>
            <a:pPr>
              <a:buNone/>
            </a:pPr>
            <a:r>
              <a:rPr lang="en-US" sz="4900" b="1" dirty="0" smtClean="0">
                <a:solidFill>
                  <a:srgbClr val="0070C0"/>
                </a:solidFill>
              </a:rPr>
              <a:t>    Integer[] </a:t>
            </a:r>
            <a:r>
              <a:rPr lang="en-US" sz="4900" b="1" dirty="0" err="1" smtClean="0">
                <a:solidFill>
                  <a:srgbClr val="0070C0"/>
                </a:solidFill>
              </a:rPr>
              <a:t>imageIDs</a:t>
            </a:r>
            <a:r>
              <a:rPr lang="en-US" sz="4900" b="1" dirty="0" smtClean="0">
                <a:solidFill>
                  <a:srgbClr val="0070C0"/>
                </a:solidFill>
              </a:rPr>
              <a:t> = {</a:t>
            </a:r>
          </a:p>
          <a:p>
            <a:pPr>
              <a:buNone/>
            </a:pPr>
            <a:r>
              <a:rPr lang="en-US" sz="4900" b="1" dirty="0" smtClean="0">
                <a:solidFill>
                  <a:srgbClr val="0070C0"/>
                </a:solidFill>
              </a:rPr>
              <a:t>            R.drawable.pic1,</a:t>
            </a:r>
          </a:p>
          <a:p>
            <a:pPr>
              <a:buNone/>
            </a:pPr>
            <a:r>
              <a:rPr lang="en-US" sz="4900" b="1" dirty="0" smtClean="0">
                <a:solidFill>
                  <a:srgbClr val="0070C0"/>
                </a:solidFill>
              </a:rPr>
              <a:t>            R.drawable.pic2,</a:t>
            </a:r>
          </a:p>
          <a:p>
            <a:pPr>
              <a:buNone/>
            </a:pPr>
            <a:r>
              <a:rPr lang="en-US" sz="4900" b="1" dirty="0" smtClean="0">
                <a:solidFill>
                  <a:srgbClr val="0070C0"/>
                </a:solidFill>
              </a:rPr>
              <a:t>            R.drawable.pic3,</a:t>
            </a:r>
          </a:p>
          <a:p>
            <a:pPr>
              <a:buNone/>
            </a:pPr>
            <a:r>
              <a:rPr lang="en-US" sz="4900" b="1" dirty="0" smtClean="0">
                <a:solidFill>
                  <a:srgbClr val="0070C0"/>
                </a:solidFill>
              </a:rPr>
              <a:t>            R.drawable.pic4,</a:t>
            </a:r>
          </a:p>
          <a:p>
            <a:pPr>
              <a:buNone/>
            </a:pPr>
            <a:r>
              <a:rPr lang="en-US" sz="4900" b="1" dirty="0" smtClean="0">
                <a:solidFill>
                  <a:srgbClr val="0070C0"/>
                </a:solidFill>
              </a:rPr>
              <a:t>            R.drawable.pic5,</a:t>
            </a:r>
          </a:p>
          <a:p>
            <a:pPr>
              <a:buNone/>
            </a:pPr>
            <a:r>
              <a:rPr lang="en-US" sz="4900" b="1" dirty="0" smtClean="0">
                <a:solidFill>
                  <a:srgbClr val="0070C0"/>
                </a:solidFill>
              </a:rPr>
              <a:t>            R.drawable.pic6,</a:t>
            </a:r>
          </a:p>
          <a:p>
            <a:pPr>
              <a:buNone/>
            </a:pPr>
            <a:r>
              <a:rPr lang="en-US" sz="4900" b="1" dirty="0" smtClean="0">
                <a:solidFill>
                  <a:srgbClr val="0070C0"/>
                </a:solidFill>
              </a:rPr>
              <a:t>            R.drawable.pic7   </a:t>
            </a:r>
            <a:r>
              <a:rPr lang="en-US" sz="4900" dirty="0" smtClean="0"/>
              <a:t>                 </a:t>
            </a:r>
          </a:p>
          <a:p>
            <a:pPr>
              <a:buNone/>
            </a:pPr>
            <a:r>
              <a:rPr lang="en-US" sz="4900" dirty="0" smtClean="0"/>
              <a:t>    };</a:t>
            </a:r>
            <a:endParaRPr lang="en-US" sz="4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dirty="0" err="1" smtClean="0"/>
              <a:t>GridView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4000" dirty="0" smtClean="0"/>
              <a:t>@Override    </a:t>
            </a:r>
          </a:p>
          <a:p>
            <a:pPr>
              <a:buNone/>
            </a:pPr>
            <a:r>
              <a:rPr lang="en-US" sz="4000" dirty="0" smtClean="0"/>
              <a:t>    public void </a:t>
            </a:r>
            <a:r>
              <a:rPr lang="en-US" sz="4000" dirty="0" err="1" smtClean="0"/>
              <a:t>onCreate</a:t>
            </a:r>
            <a:r>
              <a:rPr lang="en-US" sz="4000" dirty="0" smtClean="0"/>
              <a:t>(Bundle </a:t>
            </a:r>
            <a:r>
              <a:rPr lang="en-US" sz="4000" dirty="0" err="1" smtClean="0"/>
              <a:t>savedInstanceState</a:t>
            </a:r>
            <a:r>
              <a:rPr lang="en-US" sz="4000" dirty="0" smtClean="0"/>
              <a:t>) </a:t>
            </a:r>
          </a:p>
          <a:p>
            <a:pPr>
              <a:buNone/>
            </a:pPr>
            <a:r>
              <a:rPr lang="en-US" sz="4000" dirty="0" smtClean="0"/>
              <a:t>    {</a:t>
            </a:r>
          </a:p>
          <a:p>
            <a:pPr>
              <a:buNone/>
            </a:pPr>
            <a:r>
              <a:rPr lang="en-US" sz="4000" dirty="0" smtClean="0"/>
              <a:t>        </a:t>
            </a:r>
            <a:r>
              <a:rPr lang="en-US" sz="4000" dirty="0" err="1" smtClean="0"/>
              <a:t>super.onCreate</a:t>
            </a:r>
            <a:r>
              <a:rPr lang="en-US" sz="4000" dirty="0" smtClean="0"/>
              <a:t>(</a:t>
            </a:r>
            <a:r>
              <a:rPr lang="en-US" sz="4000" dirty="0" err="1" smtClean="0"/>
              <a:t>savedInstanceState</a:t>
            </a:r>
            <a:r>
              <a:rPr lang="en-US" sz="4000" dirty="0" smtClean="0"/>
              <a:t>);</a:t>
            </a:r>
          </a:p>
          <a:p>
            <a:pPr>
              <a:buNone/>
            </a:pPr>
            <a:r>
              <a:rPr lang="en-US" sz="4000" dirty="0" smtClean="0"/>
              <a:t>        </a:t>
            </a:r>
            <a:r>
              <a:rPr lang="en-US" sz="4000" dirty="0" err="1" smtClean="0"/>
              <a:t>setContentView</a:t>
            </a:r>
            <a:r>
              <a:rPr lang="en-US" sz="4000" dirty="0" smtClean="0"/>
              <a:t>(</a:t>
            </a:r>
            <a:r>
              <a:rPr lang="en-US" sz="4000" dirty="0" err="1" smtClean="0"/>
              <a:t>R.layout.displayview</a:t>
            </a:r>
            <a:r>
              <a:rPr lang="en-US" sz="4000" dirty="0" smtClean="0"/>
              <a:t>);</a:t>
            </a:r>
          </a:p>
          <a:p>
            <a:pPr>
              <a:buNone/>
            </a:pPr>
            <a:r>
              <a:rPr lang="en-US" sz="4000" dirty="0" smtClean="0"/>
              <a:t> </a:t>
            </a:r>
          </a:p>
          <a:p>
            <a:pPr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        </a:t>
            </a:r>
            <a:r>
              <a:rPr lang="en-US" sz="4500" b="1" dirty="0" err="1" smtClean="0">
                <a:solidFill>
                  <a:srgbClr val="0070C0"/>
                </a:solidFill>
              </a:rPr>
              <a:t>GridView</a:t>
            </a:r>
            <a:r>
              <a:rPr lang="en-US" sz="4500" b="1" dirty="0" smtClean="0">
                <a:solidFill>
                  <a:srgbClr val="0070C0"/>
                </a:solidFill>
              </a:rPr>
              <a:t> </a:t>
            </a:r>
            <a:r>
              <a:rPr lang="en-US" sz="4500" b="1" dirty="0" err="1" smtClean="0">
                <a:solidFill>
                  <a:srgbClr val="0070C0"/>
                </a:solidFill>
              </a:rPr>
              <a:t>gridView</a:t>
            </a:r>
            <a:r>
              <a:rPr lang="en-US" sz="4500" b="1" dirty="0" smtClean="0">
                <a:solidFill>
                  <a:srgbClr val="0070C0"/>
                </a:solidFill>
              </a:rPr>
              <a:t> = (</a:t>
            </a:r>
            <a:r>
              <a:rPr lang="en-US" sz="4500" b="1" dirty="0" err="1" smtClean="0">
                <a:solidFill>
                  <a:srgbClr val="0070C0"/>
                </a:solidFill>
              </a:rPr>
              <a:t>GridView</a:t>
            </a:r>
            <a:r>
              <a:rPr lang="en-US" sz="4500" b="1" dirty="0" smtClean="0">
                <a:solidFill>
                  <a:srgbClr val="0070C0"/>
                </a:solidFill>
              </a:rPr>
              <a:t>) </a:t>
            </a:r>
            <a:r>
              <a:rPr lang="en-US" sz="4500" b="1" dirty="0" err="1" smtClean="0">
                <a:solidFill>
                  <a:srgbClr val="0070C0"/>
                </a:solidFill>
              </a:rPr>
              <a:t>findViewById</a:t>
            </a:r>
            <a:r>
              <a:rPr lang="en-US" sz="4500" b="1" dirty="0" smtClean="0">
                <a:solidFill>
                  <a:srgbClr val="0070C0"/>
                </a:solidFill>
              </a:rPr>
              <a:t>(</a:t>
            </a:r>
            <a:r>
              <a:rPr lang="en-US" sz="4500" b="1" dirty="0" err="1" smtClean="0">
                <a:solidFill>
                  <a:srgbClr val="0070C0"/>
                </a:solidFill>
              </a:rPr>
              <a:t>R.id.gridview</a:t>
            </a:r>
            <a:r>
              <a:rPr lang="en-US" sz="4500" b="1" dirty="0" smtClean="0">
                <a:solidFill>
                  <a:srgbClr val="0070C0"/>
                </a:solidFill>
              </a:rPr>
              <a:t>);</a:t>
            </a:r>
          </a:p>
          <a:p>
            <a:pPr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        </a:t>
            </a:r>
            <a:r>
              <a:rPr lang="en-US" sz="4500" b="1" dirty="0" err="1" smtClean="0">
                <a:solidFill>
                  <a:srgbClr val="0070C0"/>
                </a:solidFill>
              </a:rPr>
              <a:t>gridView.setAdapter</a:t>
            </a:r>
            <a:r>
              <a:rPr lang="en-US" sz="4500" b="1" dirty="0" smtClean="0">
                <a:solidFill>
                  <a:srgbClr val="0070C0"/>
                </a:solidFill>
              </a:rPr>
              <a:t>(new </a:t>
            </a:r>
            <a:r>
              <a:rPr lang="en-US" sz="4500" b="1" dirty="0" err="1" smtClean="0">
                <a:solidFill>
                  <a:srgbClr val="0070C0"/>
                </a:solidFill>
              </a:rPr>
              <a:t>ImageAdapter</a:t>
            </a:r>
            <a:r>
              <a:rPr lang="en-US" sz="4500" b="1" dirty="0" smtClean="0">
                <a:solidFill>
                  <a:srgbClr val="0070C0"/>
                </a:solidFill>
              </a:rPr>
              <a:t>(this));</a:t>
            </a:r>
          </a:p>
          <a:p>
            <a:pPr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        </a:t>
            </a:r>
            <a:r>
              <a:rPr lang="en-US" sz="4500" b="1" dirty="0" err="1" smtClean="0">
                <a:solidFill>
                  <a:srgbClr val="0070C0"/>
                </a:solidFill>
              </a:rPr>
              <a:t>gridView.setOnItemClickListener</a:t>
            </a:r>
            <a:r>
              <a:rPr lang="en-US" sz="4500" b="1" dirty="0" smtClean="0">
                <a:solidFill>
                  <a:srgbClr val="0070C0"/>
                </a:solidFill>
              </a:rPr>
              <a:t>(new </a:t>
            </a:r>
            <a:r>
              <a:rPr lang="en-US" sz="4500" b="1" dirty="0" err="1" smtClean="0">
                <a:solidFill>
                  <a:srgbClr val="0070C0"/>
                </a:solidFill>
              </a:rPr>
              <a:t>OnItemClickListener</a:t>
            </a:r>
            <a:r>
              <a:rPr lang="en-US" sz="4500" b="1" dirty="0" smtClean="0">
                <a:solidFill>
                  <a:srgbClr val="0070C0"/>
                </a:solidFill>
              </a:rPr>
              <a:t>() </a:t>
            </a:r>
          </a:p>
          <a:p>
            <a:pPr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        {</a:t>
            </a:r>
          </a:p>
          <a:p>
            <a:pPr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            public void </a:t>
            </a:r>
            <a:r>
              <a:rPr lang="en-US" sz="4500" b="1" dirty="0" err="1" smtClean="0">
                <a:solidFill>
                  <a:srgbClr val="0070C0"/>
                </a:solidFill>
              </a:rPr>
              <a:t>onItemClick</a:t>
            </a:r>
            <a:r>
              <a:rPr lang="en-US" sz="4500" b="1" dirty="0" smtClean="0">
                <a:solidFill>
                  <a:srgbClr val="0070C0"/>
                </a:solidFill>
              </a:rPr>
              <a:t>(</a:t>
            </a:r>
            <a:r>
              <a:rPr lang="en-US" sz="4500" b="1" dirty="0" err="1" smtClean="0">
                <a:solidFill>
                  <a:srgbClr val="0070C0"/>
                </a:solidFill>
              </a:rPr>
              <a:t>AdapterView</a:t>
            </a:r>
            <a:r>
              <a:rPr lang="en-US" sz="4500" b="1" dirty="0" smtClean="0">
                <a:solidFill>
                  <a:srgbClr val="0070C0"/>
                </a:solidFill>
              </a:rPr>
              <a:t> parent, </a:t>
            </a:r>
          </a:p>
          <a:p>
            <a:pPr>
              <a:buNone/>
            </a:pPr>
            <a:r>
              <a:rPr lang="en-US" sz="4000" dirty="0" smtClean="0"/>
              <a:t>            View v, </a:t>
            </a:r>
            <a:r>
              <a:rPr lang="en-US" sz="4000" dirty="0" err="1" smtClean="0"/>
              <a:t>int</a:t>
            </a:r>
            <a:r>
              <a:rPr lang="en-US" sz="4000" dirty="0" smtClean="0"/>
              <a:t> position, long id) </a:t>
            </a:r>
          </a:p>
          <a:p>
            <a:pPr>
              <a:buNone/>
            </a:pPr>
            <a:r>
              <a:rPr lang="en-US" sz="4000" dirty="0" smtClean="0"/>
              <a:t>            {                </a:t>
            </a:r>
          </a:p>
          <a:p>
            <a:pPr>
              <a:buNone/>
            </a:pPr>
            <a:r>
              <a:rPr lang="en-US" sz="4500" b="1" dirty="0" smtClean="0"/>
              <a:t>                </a:t>
            </a:r>
            <a:r>
              <a:rPr lang="en-US" sz="4500" b="1" dirty="0" err="1" smtClean="0"/>
              <a:t>Toast.makeText</a:t>
            </a:r>
            <a:r>
              <a:rPr lang="en-US" sz="4500" b="1" dirty="0" smtClean="0"/>
              <a:t>(</a:t>
            </a:r>
            <a:r>
              <a:rPr lang="en-US" sz="4500" b="1" dirty="0" err="1" smtClean="0"/>
              <a:t>getBaseContext</a:t>
            </a:r>
            <a:r>
              <a:rPr lang="en-US" sz="4500" b="1" dirty="0" smtClean="0"/>
              <a:t>(),  "</a:t>
            </a:r>
            <a:r>
              <a:rPr lang="en-US" sz="4500" b="1" dirty="0" err="1" smtClean="0"/>
              <a:t>pic</a:t>
            </a:r>
            <a:r>
              <a:rPr lang="en-US" sz="4500" b="1" dirty="0" smtClean="0"/>
              <a:t>" + (position + 1) + " selected",                       </a:t>
            </a:r>
            <a:r>
              <a:rPr lang="en-US" sz="4500" b="1" dirty="0" err="1" smtClean="0"/>
              <a:t>Toast.LENGTH_SHORT</a:t>
            </a:r>
            <a:r>
              <a:rPr lang="en-US" sz="4500" b="1" dirty="0" smtClean="0"/>
              <a:t>).show();</a:t>
            </a:r>
          </a:p>
          <a:p>
            <a:pPr>
              <a:buNone/>
            </a:pPr>
            <a:r>
              <a:rPr lang="en-US" sz="4000" dirty="0" smtClean="0"/>
              <a:t>            }</a:t>
            </a:r>
          </a:p>
          <a:p>
            <a:pPr>
              <a:buNone/>
            </a:pPr>
            <a:r>
              <a:rPr lang="en-US" sz="4000" dirty="0" smtClean="0"/>
              <a:t>        });        </a:t>
            </a:r>
          </a:p>
          <a:p>
            <a:pPr>
              <a:buNone/>
            </a:pPr>
            <a:r>
              <a:rPr lang="en-US" sz="4000" dirty="0" smtClean="0"/>
              <a:t>    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304800"/>
            <a:ext cx="4572000" cy="230832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spAutoFit/>
          </a:bodyPr>
          <a:lstStyle/>
          <a:p>
            <a:r>
              <a:rPr lang="en-US" dirty="0" smtClean="0"/>
              <a:t>You create the </a:t>
            </a:r>
            <a:r>
              <a:rPr lang="en-US" dirty="0" err="1" smtClean="0"/>
              <a:t>ImageAdapter</a:t>
            </a:r>
            <a:r>
              <a:rPr lang="en-US" dirty="0" smtClean="0"/>
              <a:t> class (which extends the </a:t>
            </a:r>
            <a:r>
              <a:rPr lang="en-US" dirty="0" err="1" smtClean="0"/>
              <a:t>BaseAdapter</a:t>
            </a:r>
            <a:r>
              <a:rPr lang="en-US" dirty="0" smtClean="0"/>
              <a:t> class) so that it can bind to the Gallery view with a series of </a:t>
            </a:r>
            <a:r>
              <a:rPr lang="en-US" dirty="0" err="1" smtClean="0"/>
              <a:t>ImageView</a:t>
            </a:r>
            <a:r>
              <a:rPr lang="en-US" dirty="0" smtClean="0"/>
              <a:t> views.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ImageView</a:t>
            </a:r>
            <a:r>
              <a:rPr lang="en-US" dirty="0" smtClean="0"/>
              <a:t> view is used to display images.</a:t>
            </a:r>
          </a:p>
          <a:p>
            <a:r>
              <a:rPr lang="en-US" dirty="0" smtClean="0"/>
              <a:t> When an image in the Gallery view is selected (or clicked), the position of the image selected is displayed.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dirty="0" err="1" smtClean="0"/>
              <a:t>GridView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public class </a:t>
            </a:r>
            <a:r>
              <a:rPr lang="en-US" sz="1800" b="1" dirty="0" err="1" smtClean="0">
                <a:solidFill>
                  <a:srgbClr val="0070C0"/>
                </a:solidFill>
              </a:rPr>
              <a:t>ImageAdapter</a:t>
            </a:r>
            <a:r>
              <a:rPr lang="en-US" sz="1800" b="1" dirty="0" smtClean="0">
                <a:solidFill>
                  <a:srgbClr val="0070C0"/>
                </a:solidFill>
              </a:rPr>
              <a:t> extends </a:t>
            </a:r>
            <a:r>
              <a:rPr lang="en-US" sz="1800" b="1" dirty="0" err="1" smtClean="0">
                <a:solidFill>
                  <a:srgbClr val="0070C0"/>
                </a:solidFill>
              </a:rPr>
              <a:t>BaseAdapter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1600" dirty="0" smtClean="0"/>
              <a:t>    {</a:t>
            </a:r>
          </a:p>
          <a:p>
            <a:pPr>
              <a:buNone/>
            </a:pPr>
            <a:r>
              <a:rPr lang="en-US" sz="1600" dirty="0" smtClean="0"/>
              <a:t>        private Context </a:t>
            </a:r>
            <a:r>
              <a:rPr lang="en-US" sz="1600" dirty="0" err="1" smtClean="0"/>
              <a:t>context</a:t>
            </a:r>
            <a:r>
              <a:rPr lang="en-US" sz="1600" dirty="0" smtClean="0"/>
              <a:t>; </a:t>
            </a:r>
          </a:p>
          <a:p>
            <a:pPr>
              <a:buNone/>
            </a:pPr>
            <a:r>
              <a:rPr lang="en-US" sz="1600" dirty="0" smtClean="0"/>
              <a:t>        </a:t>
            </a:r>
            <a:r>
              <a:rPr lang="en-US" sz="1600" b="1" dirty="0" smtClean="0">
                <a:solidFill>
                  <a:srgbClr val="0070C0"/>
                </a:solidFill>
              </a:rPr>
              <a:t>public </a:t>
            </a:r>
            <a:r>
              <a:rPr lang="en-US" sz="1600" b="1" dirty="0" err="1" smtClean="0">
                <a:solidFill>
                  <a:srgbClr val="0070C0"/>
                </a:solidFill>
              </a:rPr>
              <a:t>ImageAdapter</a:t>
            </a:r>
            <a:r>
              <a:rPr lang="en-US" sz="1600" b="1" dirty="0" smtClean="0">
                <a:solidFill>
                  <a:srgbClr val="0070C0"/>
                </a:solidFill>
              </a:rPr>
              <a:t>(Context c) </a:t>
            </a:r>
          </a:p>
          <a:p>
            <a:pPr>
              <a:buNone/>
            </a:pPr>
            <a:r>
              <a:rPr lang="en-US" sz="1600" dirty="0" smtClean="0"/>
              <a:t>        {</a:t>
            </a:r>
          </a:p>
          <a:p>
            <a:pPr>
              <a:buNone/>
            </a:pPr>
            <a:r>
              <a:rPr lang="en-US" sz="1600" dirty="0" smtClean="0"/>
              <a:t>            context = c;</a:t>
            </a:r>
          </a:p>
          <a:p>
            <a:pPr>
              <a:buNone/>
            </a:pPr>
            <a:r>
              <a:rPr lang="en-US" sz="1600" dirty="0" smtClean="0"/>
              <a:t>        }</a:t>
            </a:r>
          </a:p>
          <a:p>
            <a:pPr>
              <a:buNone/>
            </a:pPr>
            <a:r>
              <a:rPr lang="en-US" sz="1600" dirty="0" smtClean="0"/>
              <a:t>        //---returns the number of images---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   public </a:t>
            </a:r>
            <a:r>
              <a:rPr lang="en-US" sz="1600" b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getCount</a:t>
            </a:r>
            <a:r>
              <a:rPr lang="en-US" sz="1600" b="1" dirty="0" smtClean="0">
                <a:solidFill>
                  <a:srgbClr val="0070C0"/>
                </a:solidFill>
              </a:rPr>
              <a:t>() {</a:t>
            </a:r>
          </a:p>
          <a:p>
            <a:pPr>
              <a:buNone/>
            </a:pPr>
            <a:r>
              <a:rPr lang="en-US" sz="1600" dirty="0" smtClean="0"/>
              <a:t>            return </a:t>
            </a:r>
            <a:r>
              <a:rPr lang="en-US" sz="1600" dirty="0" err="1" smtClean="0"/>
              <a:t>imageIDs.length</a:t>
            </a:r>
            <a:r>
              <a:rPr lang="en-US" sz="1600" dirty="0" smtClean="0"/>
              <a:t>;</a:t>
            </a:r>
          </a:p>
          <a:p>
            <a:pPr>
              <a:buNone/>
            </a:pPr>
            <a:r>
              <a:rPr lang="en-US" sz="1600" dirty="0" smtClean="0"/>
              <a:t>        } </a:t>
            </a:r>
          </a:p>
          <a:p>
            <a:pPr>
              <a:buNone/>
            </a:pPr>
            <a:r>
              <a:rPr lang="en-US" sz="1600" dirty="0" smtClean="0"/>
              <a:t>        //---returns the ID of an item--- </a:t>
            </a:r>
          </a:p>
          <a:p>
            <a:pPr>
              <a:buNone/>
            </a:pPr>
            <a:r>
              <a:rPr lang="en-US" sz="1600" dirty="0" smtClean="0"/>
              <a:t>        </a:t>
            </a:r>
            <a:r>
              <a:rPr lang="en-US" sz="1600" b="1" dirty="0" smtClean="0">
                <a:solidFill>
                  <a:srgbClr val="0070C0"/>
                </a:solidFill>
              </a:rPr>
              <a:t>public Object </a:t>
            </a:r>
            <a:r>
              <a:rPr lang="en-US" sz="1600" b="1" dirty="0" err="1" smtClean="0">
                <a:solidFill>
                  <a:srgbClr val="0070C0"/>
                </a:solidFill>
              </a:rPr>
              <a:t>getItem</a:t>
            </a:r>
            <a:r>
              <a:rPr lang="en-US" sz="1600" b="1" dirty="0" smtClean="0">
                <a:solidFill>
                  <a:srgbClr val="0070C0"/>
                </a:solidFill>
              </a:rPr>
              <a:t>(</a:t>
            </a:r>
            <a:r>
              <a:rPr lang="en-US" sz="1600" b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</a:rPr>
              <a:t> position) {</a:t>
            </a:r>
          </a:p>
          <a:p>
            <a:pPr>
              <a:buNone/>
            </a:pPr>
            <a:r>
              <a:rPr lang="en-US" sz="1600" dirty="0" smtClean="0"/>
              <a:t>            return position;</a:t>
            </a:r>
          </a:p>
          <a:p>
            <a:pPr>
              <a:buNone/>
            </a:pPr>
            <a:r>
              <a:rPr lang="en-US" sz="1600" dirty="0" smtClean="0"/>
              <a:t>        }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        public long </a:t>
            </a:r>
            <a:r>
              <a:rPr lang="en-US" sz="1600" b="1" dirty="0" err="1" smtClean="0">
                <a:solidFill>
                  <a:srgbClr val="0070C0"/>
                </a:solidFill>
              </a:rPr>
              <a:t>getItemId</a:t>
            </a:r>
            <a:r>
              <a:rPr lang="en-US" sz="1600" b="1" dirty="0" smtClean="0">
                <a:solidFill>
                  <a:srgbClr val="0070C0"/>
                </a:solidFill>
              </a:rPr>
              <a:t>(</a:t>
            </a:r>
            <a:r>
              <a:rPr lang="en-US" sz="1600" b="1" dirty="0" err="1" smtClean="0">
                <a:solidFill>
                  <a:srgbClr val="0070C0"/>
                </a:solidFill>
              </a:rPr>
              <a:t>int</a:t>
            </a:r>
            <a:r>
              <a:rPr lang="en-US" sz="1600" b="1" dirty="0" smtClean="0">
                <a:solidFill>
                  <a:srgbClr val="0070C0"/>
                </a:solidFill>
              </a:rPr>
              <a:t> position) {</a:t>
            </a:r>
          </a:p>
          <a:p>
            <a:pPr>
              <a:buNone/>
            </a:pPr>
            <a:r>
              <a:rPr lang="en-US" sz="1600" dirty="0" smtClean="0"/>
              <a:t>            return position;</a:t>
            </a:r>
          </a:p>
          <a:p>
            <a:pPr>
              <a:buNone/>
            </a:pPr>
            <a:r>
              <a:rPr lang="en-US" sz="1600" dirty="0" smtClean="0"/>
              <a:t>        }</a:t>
            </a:r>
          </a:p>
          <a:p>
            <a:pPr>
              <a:buNone/>
            </a:pP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 </a:t>
            </a:r>
            <a:br>
              <a:rPr lang="en-US" dirty="0" smtClean="0"/>
            </a:br>
            <a:r>
              <a:rPr lang="en-US" dirty="0" err="1" smtClean="0"/>
              <a:t>GridView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7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3800" dirty="0" smtClean="0"/>
              <a:t>        //---returns an </a:t>
            </a:r>
            <a:r>
              <a:rPr lang="en-US" sz="3800" dirty="0" err="1" smtClean="0"/>
              <a:t>ImageView</a:t>
            </a:r>
            <a:r>
              <a:rPr lang="en-US" sz="3800" dirty="0" smtClean="0"/>
              <a:t> view---</a:t>
            </a:r>
          </a:p>
          <a:p>
            <a:pPr>
              <a:buNone/>
            </a:pPr>
            <a:r>
              <a:rPr lang="en-US" sz="3800" dirty="0" smtClean="0"/>
              <a:t>        </a:t>
            </a:r>
            <a:r>
              <a:rPr lang="en-US" sz="3800" b="1" dirty="0" smtClean="0">
                <a:solidFill>
                  <a:srgbClr val="0070C0"/>
                </a:solidFill>
              </a:rPr>
              <a:t>public View </a:t>
            </a:r>
            <a:r>
              <a:rPr lang="en-US" sz="3800" b="1" dirty="0" err="1" smtClean="0">
                <a:solidFill>
                  <a:srgbClr val="0070C0"/>
                </a:solidFill>
              </a:rPr>
              <a:t>getView</a:t>
            </a:r>
            <a:r>
              <a:rPr lang="en-US" sz="3800" b="1" dirty="0" smtClean="0">
                <a:solidFill>
                  <a:srgbClr val="0070C0"/>
                </a:solidFill>
              </a:rPr>
              <a:t>(</a:t>
            </a:r>
            <a:r>
              <a:rPr lang="en-US" sz="3800" b="1" dirty="0" err="1" smtClean="0">
                <a:solidFill>
                  <a:srgbClr val="0070C0"/>
                </a:solidFill>
              </a:rPr>
              <a:t>int</a:t>
            </a:r>
            <a:r>
              <a:rPr lang="en-US" sz="3800" b="1" dirty="0" smtClean="0">
                <a:solidFill>
                  <a:srgbClr val="0070C0"/>
                </a:solidFill>
              </a:rPr>
              <a:t> position, View </a:t>
            </a:r>
            <a:r>
              <a:rPr lang="en-US" sz="3800" b="1" dirty="0" err="1" smtClean="0">
                <a:solidFill>
                  <a:srgbClr val="0070C0"/>
                </a:solidFill>
              </a:rPr>
              <a:t>convertView</a:t>
            </a:r>
            <a:r>
              <a:rPr lang="en-US" sz="3800" b="1" dirty="0" smtClean="0">
                <a:solidFill>
                  <a:srgbClr val="0070C0"/>
                </a:solidFill>
              </a:rPr>
              <a:t>, </a:t>
            </a:r>
            <a:r>
              <a:rPr lang="en-US" sz="3800" b="1" dirty="0" err="1" smtClean="0">
                <a:solidFill>
                  <a:srgbClr val="0070C0"/>
                </a:solidFill>
              </a:rPr>
              <a:t>ViewGroup</a:t>
            </a:r>
            <a:r>
              <a:rPr lang="en-US" sz="3800" b="1" dirty="0" smtClean="0">
                <a:solidFill>
                  <a:srgbClr val="0070C0"/>
                </a:solidFill>
              </a:rPr>
              <a:t> parent) 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0070C0"/>
                </a:solidFill>
              </a:rPr>
              <a:t>        {</a:t>
            </a:r>
          </a:p>
          <a:p>
            <a:pPr>
              <a:buNone/>
            </a:pPr>
            <a:r>
              <a:rPr lang="en-US" sz="3800" dirty="0" smtClean="0"/>
              <a:t>            </a:t>
            </a:r>
            <a:r>
              <a:rPr lang="en-US" sz="3800" dirty="0" err="1" smtClean="0"/>
              <a:t>ImageView</a:t>
            </a:r>
            <a:r>
              <a:rPr lang="en-US" sz="3800" dirty="0" smtClean="0"/>
              <a:t> </a:t>
            </a:r>
            <a:r>
              <a:rPr lang="en-US" sz="3800" dirty="0" err="1" smtClean="0"/>
              <a:t>imageView</a:t>
            </a:r>
            <a:r>
              <a:rPr lang="en-US" sz="3800" dirty="0" smtClean="0"/>
              <a:t>;</a:t>
            </a:r>
          </a:p>
          <a:p>
            <a:pPr>
              <a:buNone/>
            </a:pPr>
            <a:r>
              <a:rPr lang="en-US" sz="3800" dirty="0" smtClean="0"/>
              <a:t>            if (</a:t>
            </a:r>
            <a:r>
              <a:rPr lang="en-US" sz="3800" dirty="0" err="1" smtClean="0"/>
              <a:t>convertView</a:t>
            </a:r>
            <a:r>
              <a:rPr lang="en-US" sz="3800" dirty="0" smtClean="0"/>
              <a:t> == null) {</a:t>
            </a:r>
          </a:p>
          <a:p>
            <a:pPr>
              <a:buNone/>
            </a:pPr>
            <a:r>
              <a:rPr lang="en-US" sz="3800" dirty="0" smtClean="0"/>
              <a:t>                </a:t>
            </a:r>
            <a:r>
              <a:rPr lang="en-US" sz="3800" dirty="0" err="1" smtClean="0"/>
              <a:t>imageView</a:t>
            </a:r>
            <a:r>
              <a:rPr lang="en-US" sz="3800" dirty="0" smtClean="0"/>
              <a:t> = new </a:t>
            </a:r>
            <a:r>
              <a:rPr lang="en-US" sz="3800" dirty="0" err="1" smtClean="0"/>
              <a:t>ImageView</a:t>
            </a:r>
            <a:r>
              <a:rPr lang="en-US" sz="3800" dirty="0" smtClean="0"/>
              <a:t>(context);</a:t>
            </a:r>
          </a:p>
          <a:p>
            <a:pPr>
              <a:buNone/>
            </a:pPr>
            <a:r>
              <a:rPr lang="en-US" sz="3800" dirty="0" smtClean="0"/>
              <a:t>                </a:t>
            </a:r>
            <a:r>
              <a:rPr lang="en-US" sz="3800" dirty="0" err="1" smtClean="0"/>
              <a:t>imageView.setLayoutParams</a:t>
            </a:r>
            <a:r>
              <a:rPr lang="en-US" sz="3800" dirty="0" smtClean="0"/>
              <a:t>(new </a:t>
            </a:r>
            <a:r>
              <a:rPr lang="en-US" sz="3800" dirty="0" err="1" smtClean="0"/>
              <a:t>GridView.LayoutParams</a:t>
            </a:r>
            <a:r>
              <a:rPr lang="en-US" sz="3800" dirty="0" smtClean="0"/>
              <a:t>(85, 85));</a:t>
            </a:r>
          </a:p>
          <a:p>
            <a:pPr>
              <a:buNone/>
            </a:pPr>
            <a:r>
              <a:rPr lang="en-US" sz="3800" dirty="0" smtClean="0"/>
              <a:t>                </a:t>
            </a:r>
            <a:r>
              <a:rPr lang="en-US" sz="3800" dirty="0" err="1" smtClean="0"/>
              <a:t>imageView.setScaleType</a:t>
            </a:r>
            <a:r>
              <a:rPr lang="en-US" sz="3800" dirty="0" smtClean="0"/>
              <a:t>(</a:t>
            </a:r>
            <a:r>
              <a:rPr lang="en-US" sz="3800" dirty="0" err="1" smtClean="0"/>
              <a:t>ImageView.ScaleType.CENTER_CROP</a:t>
            </a:r>
            <a:r>
              <a:rPr lang="en-US" sz="3800" dirty="0" smtClean="0"/>
              <a:t>);</a:t>
            </a:r>
          </a:p>
          <a:p>
            <a:pPr>
              <a:buNone/>
            </a:pPr>
            <a:r>
              <a:rPr lang="en-US" sz="3800" dirty="0" smtClean="0"/>
              <a:t>                </a:t>
            </a:r>
            <a:r>
              <a:rPr lang="en-US" sz="3800" dirty="0" err="1" smtClean="0"/>
              <a:t>imageView.setPadding</a:t>
            </a:r>
            <a:r>
              <a:rPr lang="en-US" sz="3800" dirty="0" smtClean="0"/>
              <a:t>(5, 5, 5, 5);</a:t>
            </a:r>
          </a:p>
          <a:p>
            <a:pPr>
              <a:buNone/>
            </a:pPr>
            <a:r>
              <a:rPr lang="en-US" sz="3800" dirty="0" smtClean="0"/>
              <a:t>            } else {</a:t>
            </a:r>
          </a:p>
          <a:p>
            <a:pPr>
              <a:buNone/>
            </a:pPr>
            <a:r>
              <a:rPr lang="en-US" sz="3800" dirty="0" smtClean="0"/>
              <a:t>                </a:t>
            </a:r>
            <a:r>
              <a:rPr lang="en-US" sz="3800" dirty="0" err="1" smtClean="0"/>
              <a:t>imageView</a:t>
            </a:r>
            <a:r>
              <a:rPr lang="en-US" sz="3800" dirty="0" smtClean="0"/>
              <a:t> = (</a:t>
            </a:r>
            <a:r>
              <a:rPr lang="en-US" sz="3800" dirty="0" err="1" smtClean="0"/>
              <a:t>ImageView</a:t>
            </a:r>
            <a:r>
              <a:rPr lang="en-US" sz="3800" dirty="0" smtClean="0"/>
              <a:t>) </a:t>
            </a:r>
            <a:r>
              <a:rPr lang="en-US" sz="3800" dirty="0" err="1" smtClean="0"/>
              <a:t>convertView</a:t>
            </a:r>
            <a:r>
              <a:rPr lang="en-US" sz="3800" dirty="0" smtClean="0"/>
              <a:t>;</a:t>
            </a:r>
          </a:p>
          <a:p>
            <a:pPr>
              <a:buNone/>
            </a:pPr>
            <a:r>
              <a:rPr lang="en-US" sz="3800" dirty="0" smtClean="0"/>
              <a:t>            }</a:t>
            </a:r>
          </a:p>
          <a:p>
            <a:pPr>
              <a:buNone/>
            </a:pPr>
            <a:r>
              <a:rPr lang="en-US" sz="3800" dirty="0" smtClean="0"/>
              <a:t>            </a:t>
            </a:r>
            <a:r>
              <a:rPr lang="en-US" sz="3800" dirty="0" err="1" smtClean="0"/>
              <a:t>imageView.setImageResource</a:t>
            </a:r>
            <a:r>
              <a:rPr lang="en-US" sz="3800" dirty="0" smtClean="0"/>
              <a:t>(</a:t>
            </a:r>
            <a:r>
              <a:rPr lang="en-US" sz="3800" dirty="0" err="1" smtClean="0"/>
              <a:t>imageIDs</a:t>
            </a:r>
            <a:r>
              <a:rPr lang="en-US" sz="3800" dirty="0" smtClean="0"/>
              <a:t>[position]);</a:t>
            </a:r>
          </a:p>
          <a:p>
            <a:pPr>
              <a:buNone/>
            </a:pPr>
            <a:r>
              <a:rPr lang="en-US" sz="3800" dirty="0" smtClean="0"/>
              <a:t>            return </a:t>
            </a:r>
            <a:r>
              <a:rPr lang="en-US" sz="3800" dirty="0" err="1" smtClean="0"/>
              <a:t>imageView</a:t>
            </a:r>
            <a:r>
              <a:rPr lang="en-US" sz="3800" dirty="0" smtClean="0"/>
              <a:t>;</a:t>
            </a:r>
          </a:p>
          <a:p>
            <a:pPr>
              <a:buNone/>
            </a:pPr>
            <a:r>
              <a:rPr lang="en-US" sz="3800" dirty="0" smtClean="0"/>
              <a:t>        }</a:t>
            </a:r>
          </a:p>
          <a:p>
            <a:pPr>
              <a:buNone/>
            </a:pPr>
            <a:r>
              <a:rPr lang="en-US" sz="3800" dirty="0" smtClean="0"/>
              <a:t>    }    </a:t>
            </a:r>
          </a:p>
          <a:p>
            <a:pPr>
              <a:buNone/>
            </a:pPr>
            <a:r>
              <a:rPr lang="en-US" sz="3800" dirty="0" smtClean="0"/>
              <a:t>}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ArrayAdapter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easiest adapter to use is </a:t>
            </a:r>
            <a:r>
              <a:rPr lang="en-US" sz="2400" dirty="0" err="1" smtClean="0"/>
              <a:t>ArrayAdapter</a:t>
            </a:r>
            <a:endParaRPr lang="en-US" sz="2400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000" dirty="0" smtClean="0"/>
              <a:t>The </a:t>
            </a:r>
            <a:r>
              <a:rPr lang="en-US" sz="2000" i="1" dirty="0" err="1" smtClean="0"/>
              <a:t>ArrayAdapter</a:t>
            </a:r>
            <a:r>
              <a:rPr lang="en-US" sz="2000" i="1" dirty="0" smtClean="0"/>
              <a:t> constructor takes three parameters:</a:t>
            </a:r>
          </a:p>
          <a:p>
            <a:pPr>
              <a:buNone/>
            </a:pPr>
            <a:r>
              <a:rPr lang="en-US" sz="2000" dirty="0" smtClean="0"/>
              <a:t>	1.The </a:t>
            </a:r>
            <a:r>
              <a:rPr lang="en-US" sz="2000" i="1" dirty="0" smtClean="0"/>
              <a:t>Context to use (typically </a:t>
            </a:r>
            <a:r>
              <a:rPr lang="en-US" sz="2000" b="1" i="1" dirty="0" smtClean="0"/>
              <a:t>this will be your activity instance)</a:t>
            </a:r>
          </a:p>
          <a:p>
            <a:pPr>
              <a:buNone/>
            </a:pPr>
            <a:r>
              <a:rPr lang="en-US" sz="2000" dirty="0" smtClean="0"/>
              <a:t>	2.The resource ID of a </a:t>
            </a:r>
            <a:r>
              <a:rPr lang="en-US" sz="2000" i="1" dirty="0" smtClean="0"/>
              <a:t>view to use (such as the built-in system resource </a:t>
            </a:r>
            <a:r>
              <a:rPr lang="en-US" sz="2000" b="1" i="1" dirty="0" smtClean="0"/>
              <a:t>android.R.layout.simple_list_item_1as shown above)</a:t>
            </a:r>
          </a:p>
          <a:p>
            <a:pPr>
              <a:buNone/>
            </a:pPr>
            <a:r>
              <a:rPr lang="en-US" sz="2000" dirty="0" smtClean="0"/>
              <a:t>	3.The actual (source) array or list of </a:t>
            </a:r>
            <a:r>
              <a:rPr lang="en-US" sz="2000" b="1" i="1" dirty="0" smtClean="0"/>
              <a:t>items to show</a:t>
            </a:r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133600"/>
            <a:ext cx="8458200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String[] items={"this", "is", "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a","really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", "silly", "list"};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ArrayAdapter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&lt;String&gt;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(this,android.R.layout.simple_list_item_1,items);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</a:t>
            </a:r>
            <a:br>
              <a:rPr lang="en-US" dirty="0" smtClean="0"/>
            </a:br>
            <a:r>
              <a:rPr lang="en-US" sz="4000" dirty="0" smtClean="0"/>
              <a:t>List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ListView</a:t>
            </a:r>
            <a:r>
              <a:rPr lang="en-US" dirty="0" smtClean="0"/>
              <a:t> view displays a list of items in a vertically scrolling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Widgets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1.In the XML layout we use a </a:t>
            </a:r>
            <a:r>
              <a:rPr lang="en-US" sz="2600" i="1" dirty="0" err="1" smtClean="0"/>
              <a:t>ListView</a:t>
            </a:r>
            <a:r>
              <a:rPr lang="en-US" sz="2600" i="1" dirty="0" smtClean="0"/>
              <a:t> widget called </a:t>
            </a:r>
            <a:r>
              <a:rPr lang="en-US" sz="2600" b="1" i="1" dirty="0" err="1" smtClean="0">
                <a:solidFill>
                  <a:srgbClr val="0070C0"/>
                </a:solidFill>
              </a:rPr>
              <a:t>android:id</a:t>
            </a:r>
            <a:r>
              <a:rPr lang="en-US" sz="2600" b="1" i="1" dirty="0" smtClean="0">
                <a:solidFill>
                  <a:srgbClr val="0070C0"/>
                </a:solidFill>
              </a:rPr>
              <a:t>/list</a:t>
            </a:r>
            <a:r>
              <a:rPr lang="en-US" sz="2600" b="1" i="1" dirty="0" smtClean="0"/>
              <a:t> </a:t>
            </a:r>
            <a:r>
              <a:rPr lang="en-US" sz="2600" dirty="0" smtClean="0"/>
              <a:t>(built-in definition using multiple lines, black background, light-gray separator line, </a:t>
            </a:r>
            <a:r>
              <a:rPr lang="en-US" sz="2600" dirty="0" err="1" smtClean="0"/>
              <a:t>horiz</a:t>
            </a:r>
            <a:r>
              <a:rPr lang="en-US" sz="2600" dirty="0" smtClean="0"/>
              <a:t>. scroll-bar)</a:t>
            </a:r>
          </a:p>
          <a:p>
            <a:pPr>
              <a:buNone/>
            </a:pPr>
            <a:r>
              <a:rPr lang="en-US" sz="2600" dirty="0" smtClean="0"/>
              <a:t>2. Later in the setting of the </a:t>
            </a:r>
            <a:r>
              <a:rPr lang="en-US" sz="2600" dirty="0" err="1" smtClean="0"/>
              <a:t>ArrayAdapter</a:t>
            </a:r>
            <a:r>
              <a:rPr lang="en-US" sz="2600" dirty="0" smtClean="0"/>
              <a:t> we make a reference to </a:t>
            </a:r>
            <a:r>
              <a:rPr lang="en-US" sz="2600" b="1" i="1" dirty="0" smtClean="0">
                <a:solidFill>
                  <a:srgbClr val="0070C0"/>
                </a:solidFill>
              </a:rPr>
              <a:t>android.R.layout.simple_list_item_</a:t>
            </a:r>
            <a:r>
              <a:rPr lang="en-US" sz="2600" b="1" dirty="0" smtClean="0">
                <a:solidFill>
                  <a:srgbClr val="0070C0"/>
                </a:solidFill>
              </a:rPr>
              <a:t>1</a:t>
            </a:r>
            <a:r>
              <a:rPr lang="en-US" sz="2600" dirty="0" smtClean="0"/>
              <a:t>(details representation of a single entry in the list)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</a:t>
            </a:r>
            <a:br>
              <a:rPr lang="en-US" dirty="0" smtClean="0"/>
            </a:br>
            <a:r>
              <a:rPr lang="en-US" sz="3600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Example 1: A simple list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066800"/>
            <a:ext cx="331715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14400" y="2514600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When an item is selected, a message will be displayed.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Widgets</a:t>
            </a:r>
            <a:br>
              <a:rPr lang="en-US" dirty="0" smtClean="0"/>
            </a:br>
            <a:r>
              <a:rPr lang="en-US" dirty="0" smtClean="0"/>
              <a:t>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/>
              <a:t>Example 1: A simple list</a:t>
            </a:r>
          </a:p>
          <a:p>
            <a:pPr>
              <a:buNone/>
            </a:pPr>
            <a:r>
              <a:rPr lang="en-US" sz="3000" dirty="0" smtClean="0"/>
              <a:t>listview.xml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&lt;?xml version="1.0" encoding="utf-8"?&gt;</a:t>
            </a:r>
          </a:p>
          <a:p>
            <a:pPr>
              <a:buNone/>
            </a:pPr>
            <a:r>
              <a:rPr lang="en-US" sz="2000" dirty="0" smtClean="0"/>
              <a:t>&lt;</a:t>
            </a:r>
            <a:r>
              <a:rPr lang="en-US" sz="2000" dirty="0" err="1" smtClean="0"/>
              <a:t>LinearLayout</a:t>
            </a:r>
            <a:r>
              <a:rPr lang="en-US" sz="2000" dirty="0" smtClean="0"/>
              <a:t> </a:t>
            </a:r>
            <a:r>
              <a:rPr lang="en-US" sz="2000" dirty="0" err="1" smtClean="0"/>
              <a:t>xmlns:android</a:t>
            </a:r>
            <a:r>
              <a:rPr lang="en-US" sz="2000" dirty="0" smtClean="0"/>
              <a:t>="http://schemas.android.com/apk/res/android"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android:orientation</a:t>
            </a:r>
            <a:r>
              <a:rPr lang="en-US" sz="2000" dirty="0" smtClean="0"/>
              <a:t>="vertical"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android:layout_width</a:t>
            </a:r>
            <a:r>
              <a:rPr lang="en-US" sz="2000" dirty="0" smtClean="0"/>
              <a:t>="</a:t>
            </a:r>
            <a:r>
              <a:rPr lang="en-US" sz="2000" dirty="0" err="1" smtClean="0"/>
              <a:t>fill_parent</a:t>
            </a:r>
            <a:r>
              <a:rPr lang="en-US" sz="2000" dirty="0" smtClean="0"/>
              <a:t>"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android:layout_height</a:t>
            </a:r>
            <a:r>
              <a:rPr lang="en-US" sz="2000" dirty="0" smtClean="0"/>
              <a:t>="</a:t>
            </a:r>
            <a:r>
              <a:rPr lang="en-US" sz="2000" dirty="0" err="1" smtClean="0"/>
              <a:t>fill_parent</a:t>
            </a:r>
            <a:r>
              <a:rPr lang="en-US" sz="2000" dirty="0" smtClean="0"/>
              <a:t>"</a:t>
            </a:r>
          </a:p>
          <a:p>
            <a:pPr>
              <a:buNone/>
            </a:pPr>
            <a:r>
              <a:rPr lang="en-US" sz="2000" dirty="0" smtClean="0"/>
              <a:t>    &gt;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200" b="1" dirty="0" smtClean="0">
                <a:solidFill>
                  <a:srgbClr val="0070C0"/>
                </a:solidFill>
              </a:rPr>
              <a:t>&lt;</a:t>
            </a:r>
            <a:r>
              <a:rPr lang="en-US" sz="2200" b="1" dirty="0" err="1" smtClean="0">
                <a:solidFill>
                  <a:srgbClr val="0070C0"/>
                </a:solidFill>
              </a:rPr>
              <a:t>ListView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android:id</a:t>
            </a:r>
            <a:r>
              <a:rPr lang="en-US" sz="2200" b="1" dirty="0" smtClean="0">
                <a:solidFill>
                  <a:srgbClr val="00B050"/>
                </a:solidFill>
              </a:rPr>
              <a:t>="@+id/</a:t>
            </a:r>
            <a:r>
              <a:rPr lang="en-US" sz="2200" b="1" dirty="0" err="1" smtClean="0">
                <a:solidFill>
                  <a:srgbClr val="00B050"/>
                </a:solidFill>
              </a:rPr>
              <a:t>android:list</a:t>
            </a:r>
            <a:r>
              <a:rPr lang="en-US" sz="2200" b="1" dirty="0" smtClean="0">
                <a:solidFill>
                  <a:srgbClr val="0070C0"/>
                </a:solidFill>
              </a:rPr>
              <a:t>"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android:layout_width</a:t>
            </a:r>
            <a:r>
              <a:rPr lang="en-US" sz="2000" dirty="0" smtClean="0"/>
              <a:t>="</a:t>
            </a:r>
            <a:r>
              <a:rPr lang="en-US" sz="2000" dirty="0" err="1" smtClean="0"/>
              <a:t>fill_parent</a:t>
            </a:r>
            <a:r>
              <a:rPr lang="en-US" sz="2000" dirty="0" smtClean="0"/>
              <a:t>" </a:t>
            </a:r>
          </a:p>
          <a:p>
            <a:pPr>
              <a:buNone/>
            </a:pPr>
            <a:r>
              <a:rPr lang="en-US" sz="2000" dirty="0" smtClean="0"/>
              <a:t>        </a:t>
            </a:r>
            <a:r>
              <a:rPr lang="en-US" sz="2000" dirty="0" err="1" smtClean="0"/>
              <a:t>android:layout_height</a:t>
            </a:r>
            <a:r>
              <a:rPr lang="en-US" sz="2000" dirty="0" smtClean="0"/>
              <a:t>="</a:t>
            </a:r>
            <a:r>
              <a:rPr lang="en-US" sz="2000" dirty="0" err="1" smtClean="0"/>
              <a:t>fill_parent</a:t>
            </a:r>
            <a:r>
              <a:rPr lang="en-US" sz="2000" dirty="0" smtClean="0"/>
              <a:t>" /&gt;     </a:t>
            </a:r>
          </a:p>
          <a:p>
            <a:pPr>
              <a:buNone/>
            </a:pPr>
            <a:r>
              <a:rPr lang="en-US" sz="2000" dirty="0" smtClean="0"/>
              <a:t>&lt;/</a:t>
            </a:r>
            <a:r>
              <a:rPr lang="en-US" sz="2000" dirty="0" err="1" smtClean="0"/>
              <a:t>LinearLayout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Politeknik Elektronika Negeri Surabaya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3074</Words>
  <Application>Microsoft Office PowerPoint</Application>
  <PresentationFormat>On-screen Show (4:3)</PresentationFormat>
  <Paragraphs>704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Android  Selection Widgets</vt:lpstr>
      <vt:lpstr>Outline</vt:lpstr>
      <vt:lpstr>Selection Widgets</vt:lpstr>
      <vt:lpstr>Selection Widgets</vt:lpstr>
      <vt:lpstr>Using ArrayAdapter</vt:lpstr>
      <vt:lpstr>Selection Widgets List Views</vt:lpstr>
      <vt:lpstr>Selection Widgets</vt:lpstr>
      <vt:lpstr>Selection Widgets Example 1</vt:lpstr>
      <vt:lpstr>Selection Widgets  Example 1</vt:lpstr>
      <vt:lpstr>Selection Widgets  Example 1</vt:lpstr>
      <vt:lpstr>Selection Widgets  Example 1</vt:lpstr>
      <vt:lpstr>Selection Widgets  Example 1</vt:lpstr>
      <vt:lpstr>Selection Widgets</vt:lpstr>
      <vt:lpstr>Selection Widgets</vt:lpstr>
      <vt:lpstr>Selection Widgets Example 2</vt:lpstr>
      <vt:lpstr>Selection Widgets Example 2</vt:lpstr>
      <vt:lpstr>Selection Widgets Example 2</vt:lpstr>
      <vt:lpstr>Selection Widgets Example 2</vt:lpstr>
      <vt:lpstr>Selection Widgets</vt:lpstr>
      <vt:lpstr>Selection Widgets</vt:lpstr>
      <vt:lpstr>Selection Widgets</vt:lpstr>
      <vt:lpstr>Selection Widgets</vt:lpstr>
      <vt:lpstr>Selection Widgets</vt:lpstr>
      <vt:lpstr>Selection Widgets</vt:lpstr>
      <vt:lpstr>Selection Widgets</vt:lpstr>
      <vt:lpstr>Selection Widgets Gallery Views</vt:lpstr>
      <vt:lpstr>Selection Widgets  Gallery Views</vt:lpstr>
      <vt:lpstr>Selection Widgets  Gallery Views</vt:lpstr>
      <vt:lpstr>Selection Widgets  Gallery Views</vt:lpstr>
      <vt:lpstr>Selection Widgets  Gallery Views</vt:lpstr>
      <vt:lpstr>Selection Widgets  Gallery Views</vt:lpstr>
      <vt:lpstr>Selection Widgets  Gallery Views</vt:lpstr>
      <vt:lpstr>Selection Widgets  Gallery Views</vt:lpstr>
      <vt:lpstr>Selection Widgets  Gallery Views</vt:lpstr>
      <vt:lpstr>Selection Widgets  Gallery Views</vt:lpstr>
      <vt:lpstr>Selection Widgets  Gallery Views</vt:lpstr>
      <vt:lpstr>Selection Widgets  GridView </vt:lpstr>
      <vt:lpstr>Selection Widgets  GridView </vt:lpstr>
      <vt:lpstr>Selection Widgets  GridView </vt:lpstr>
      <vt:lpstr>Selection Widgets  GridView </vt:lpstr>
      <vt:lpstr>Selection Widgets  GridView </vt:lpstr>
      <vt:lpstr>Selection Widgets  GridView </vt:lpstr>
      <vt:lpstr>Selection Widgets  GridView </vt:lpstr>
      <vt:lpstr>Selection Widgets  GridView </vt:lpstr>
      <vt:lpstr>Selection Widgets  GridView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 Selection Widgets</dc:title>
  <dc:creator/>
  <cp:lastModifiedBy>yuli</cp:lastModifiedBy>
  <cp:revision>167</cp:revision>
  <dcterms:created xsi:type="dcterms:W3CDTF">2006-08-16T00:00:00Z</dcterms:created>
  <dcterms:modified xsi:type="dcterms:W3CDTF">2011-10-10T15:52:50Z</dcterms:modified>
</cp:coreProperties>
</file>